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13716000" cx="2438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Looking after the mental wellbeing of design teams. </a:t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54dd1a11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4354dd1a11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Notes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354dd1a11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4354dd1a11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Notes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 we always start by understanding what people really need. We use those needs to define what the outcome or change should be – always coming back to the people, in every part of the system.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240b81580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g4240b81580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 we always start by understanding what people really need. We use those needs to define what the outcome or change should be – always coming back to the people, in every part of the system.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240b81580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4240b81580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 we always start by understanding what people really need. We use those needs to define what the outcome or change should be – always coming back to the people, in every part of the system.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ad3ae8c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50ad3ae8c8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Notes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240b81580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4240b81580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 we always start by understanding what people really need. We use those needs to define what the outcome or change should be – always coming back to the people, in every part of the system.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ebacd1ff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g3bebacd1ff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bebacd1ff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g3bebacd1ff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 we always start by understanding what people really need. We use those needs to define what the outcome or change should be – always coming back to the people, in every part of the system.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b66df07f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1bb66df07f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importance of discussing mental health at work isn’t yet obvious: “we just got on with it” “we design games” </a:t>
            </a:r>
            <a:endParaRPr sz="1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bebacd1ff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3bebacd1ff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 we always start by understanding what people really need. We use those needs to define what the outcome or change should be – always coming back to the people, in every part of the system.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bebacd1ff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g3bebacd1ff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 we always start by understanding what people really need. We use those needs to define what the outcome or change should be – always coming back to the people, in every part of the system.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bebacd1ff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3bebacd1ff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 we always start by understanding what people really need. We use those needs to define what the outcome or change should be – always coming back to the people, in every part of the system.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354dd1a1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4354dd1a1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 “It’s the right thing to do isn’t motivation enough”, here are some figures that might convince you that it’s in your organisation’s interest to address mental health at work.</a:t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54dd1a11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4354dd1a11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54dd1a11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4354dd1a11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ad3ae8c8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50ad3ae8c8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11c55709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11c55709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240b8158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240b8158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817ed882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817ed882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22" Type="http://schemas.openxmlformats.org/officeDocument/2006/relationships/image" Target="../media/image20.png"/><Relationship Id="rId21" Type="http://schemas.openxmlformats.org/officeDocument/2006/relationships/image" Target="../media/image23.png"/><Relationship Id="rId24" Type="http://schemas.openxmlformats.org/officeDocument/2006/relationships/image" Target="../media/image26.png"/><Relationship Id="rId23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26" Type="http://schemas.openxmlformats.org/officeDocument/2006/relationships/image" Target="../media/image28.png"/><Relationship Id="rId25" Type="http://schemas.openxmlformats.org/officeDocument/2006/relationships/image" Target="../media/image24.png"/><Relationship Id="rId28" Type="http://schemas.openxmlformats.org/officeDocument/2006/relationships/image" Target="../media/image27.png"/><Relationship Id="rId27" Type="http://schemas.openxmlformats.org/officeDocument/2006/relationships/image" Target="../media/image29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29" Type="http://schemas.openxmlformats.org/officeDocument/2006/relationships/image" Target="../media/image30.png"/><Relationship Id="rId7" Type="http://schemas.openxmlformats.org/officeDocument/2006/relationships/image" Target="../media/image12.png"/><Relationship Id="rId8" Type="http://schemas.openxmlformats.org/officeDocument/2006/relationships/image" Target="../media/image7.png"/><Relationship Id="rId31" Type="http://schemas.openxmlformats.org/officeDocument/2006/relationships/image" Target="../media/image33.png"/><Relationship Id="rId30" Type="http://schemas.openxmlformats.org/officeDocument/2006/relationships/image" Target="../media/image31.png"/><Relationship Id="rId11" Type="http://schemas.openxmlformats.org/officeDocument/2006/relationships/image" Target="../media/image11.png"/><Relationship Id="rId33" Type="http://schemas.openxmlformats.org/officeDocument/2006/relationships/image" Target="../media/image35.png"/><Relationship Id="rId10" Type="http://schemas.openxmlformats.org/officeDocument/2006/relationships/image" Target="../media/image10.png"/><Relationship Id="rId32" Type="http://schemas.openxmlformats.org/officeDocument/2006/relationships/image" Target="../media/image55.png"/><Relationship Id="rId13" Type="http://schemas.openxmlformats.org/officeDocument/2006/relationships/image" Target="../media/image22.png"/><Relationship Id="rId35" Type="http://schemas.openxmlformats.org/officeDocument/2006/relationships/image" Target="../media/image32.png"/><Relationship Id="rId12" Type="http://schemas.openxmlformats.org/officeDocument/2006/relationships/image" Target="../media/image13.png"/><Relationship Id="rId34" Type="http://schemas.openxmlformats.org/officeDocument/2006/relationships/image" Target="../media/image34.png"/><Relationship Id="rId15" Type="http://schemas.openxmlformats.org/officeDocument/2006/relationships/image" Target="../media/image16.png"/><Relationship Id="rId37" Type="http://schemas.openxmlformats.org/officeDocument/2006/relationships/image" Target="../media/image53.png"/><Relationship Id="rId14" Type="http://schemas.openxmlformats.org/officeDocument/2006/relationships/image" Target="../media/image14.png"/><Relationship Id="rId36" Type="http://schemas.openxmlformats.org/officeDocument/2006/relationships/image" Target="../media/image2.png"/><Relationship Id="rId17" Type="http://schemas.openxmlformats.org/officeDocument/2006/relationships/image" Target="../media/image15.png"/><Relationship Id="rId16" Type="http://schemas.openxmlformats.org/officeDocument/2006/relationships/image" Target="../media/image17.png"/><Relationship Id="rId19" Type="http://schemas.openxmlformats.org/officeDocument/2006/relationships/image" Target="../media/image25.png"/><Relationship Id="rId18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4.png"/><Relationship Id="rId8" Type="http://schemas.openxmlformats.org/officeDocument/2006/relationships/image" Target="../media/image42.png"/><Relationship Id="rId11" Type="http://schemas.openxmlformats.org/officeDocument/2006/relationships/image" Target="../media/image46.png"/><Relationship Id="rId10" Type="http://schemas.openxmlformats.org/officeDocument/2006/relationships/image" Target="../media/image43.png"/><Relationship Id="rId13" Type="http://schemas.openxmlformats.org/officeDocument/2006/relationships/image" Target="../media/image51.png"/><Relationship Id="rId12" Type="http://schemas.openxmlformats.org/officeDocument/2006/relationships/image" Target="../media/image47.png"/><Relationship Id="rId15" Type="http://schemas.openxmlformats.org/officeDocument/2006/relationships/image" Target="../media/image1.png"/><Relationship Id="rId14" Type="http://schemas.openxmlformats.org/officeDocument/2006/relationships/image" Target="../media/image4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nook Red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ook Delivery" showMasterSp="0">
  <p:cSld name="Snook Delivery">
    <p:bg>
      <p:bgPr>
        <a:solidFill>
          <a:srgbClr val="7E226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1261380" y="12458244"/>
            <a:ext cx="918287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0" name="Google Shape;60;p11"/>
          <p:cNvCxnSpPr/>
          <p:nvPr/>
        </p:nvCxnSpPr>
        <p:spPr>
          <a:xfrm>
            <a:off x="7054647" y="12454567"/>
            <a:ext cx="1" cy="58615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" name="Google Shape;61;p11"/>
          <p:cNvCxnSpPr/>
          <p:nvPr/>
        </p:nvCxnSpPr>
        <p:spPr>
          <a:xfrm>
            <a:off x="22030170" y="12451605"/>
            <a:ext cx="1" cy="592075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11"/>
          <p:cNvSpPr/>
          <p:nvPr/>
        </p:nvSpPr>
        <p:spPr>
          <a:xfrm>
            <a:off x="19125506" y="12458244"/>
            <a:ext cx="461075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 b="30945" l="17784" r="17792" t="30938"/>
          <a:stretch/>
        </p:blipFill>
        <p:spPr>
          <a:xfrm>
            <a:off x="22282623" y="12598007"/>
            <a:ext cx="1192237" cy="29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/>
          <p:nvPr/>
        </p:nvSpPr>
        <p:spPr>
          <a:xfrm>
            <a:off x="7684019" y="12511104"/>
            <a:ext cx="2030350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2331806" y="12523804"/>
            <a:ext cx="3609468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19699284" y="12523804"/>
            <a:ext cx="1723772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ook Coaching" showMasterSp="0">
  <p:cSld name="Snook Coaching">
    <p:bg>
      <p:bgPr>
        <a:solidFill>
          <a:srgbClr val="00815C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/>
          <p:nvPr/>
        </p:nvSpPr>
        <p:spPr>
          <a:xfrm>
            <a:off x="1261380" y="12458244"/>
            <a:ext cx="918287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9" name="Google Shape;69;p12"/>
          <p:cNvCxnSpPr/>
          <p:nvPr/>
        </p:nvCxnSpPr>
        <p:spPr>
          <a:xfrm>
            <a:off x="7054647" y="12454567"/>
            <a:ext cx="1" cy="58615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" name="Google Shape;70;p12"/>
          <p:cNvCxnSpPr/>
          <p:nvPr/>
        </p:nvCxnSpPr>
        <p:spPr>
          <a:xfrm>
            <a:off x="22030170" y="12451605"/>
            <a:ext cx="1" cy="592075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1" name="Google Shape;71;p12"/>
          <p:cNvSpPr/>
          <p:nvPr/>
        </p:nvSpPr>
        <p:spPr>
          <a:xfrm>
            <a:off x="19125506" y="12458244"/>
            <a:ext cx="461075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30945" l="17784" r="17792" t="30938"/>
          <a:stretch/>
        </p:blipFill>
        <p:spPr>
          <a:xfrm>
            <a:off x="22282623" y="12598007"/>
            <a:ext cx="1192237" cy="29935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/>
          <p:nvPr/>
        </p:nvSpPr>
        <p:spPr>
          <a:xfrm>
            <a:off x="7684019" y="12511104"/>
            <a:ext cx="2030350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2331806" y="12523804"/>
            <a:ext cx="3609468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19699284" y="12523804"/>
            <a:ext cx="1723772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ook Events" showMasterSp="0">
  <p:cSld name="Snook Events">
    <p:bg>
      <p:bgPr>
        <a:solidFill>
          <a:srgbClr val="7BD7C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1261380" y="12458244"/>
            <a:ext cx="918287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7054647" y="12454567"/>
            <a:ext cx="1" cy="58615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22030170" y="12451605"/>
            <a:ext cx="1" cy="592075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0" name="Google Shape;80;p13"/>
          <p:cNvSpPr/>
          <p:nvPr/>
        </p:nvSpPr>
        <p:spPr>
          <a:xfrm>
            <a:off x="19125506" y="12458244"/>
            <a:ext cx="461075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 b="30945" l="17784" r="17792" t="30938"/>
          <a:stretch/>
        </p:blipFill>
        <p:spPr>
          <a:xfrm>
            <a:off x="22282623" y="12598007"/>
            <a:ext cx="1192237" cy="29935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7684019" y="12511104"/>
            <a:ext cx="2030350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331806" y="12523804"/>
            <a:ext cx="3609468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9699284" y="12523804"/>
            <a:ext cx="1723772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 CHECK" showMasterSp="0">
  <p:cSld name="DOUBLE CHECK">
    <p:bg>
      <p:bgPr>
        <a:solidFill>
          <a:srgbClr val="FAFAFA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1261380" y="12458244"/>
            <a:ext cx="9182870" cy="578795"/>
          </a:xfrm>
          <a:prstGeom prst="rect">
            <a:avLst/>
          </a:prstGeom>
          <a:noFill/>
          <a:ln cap="flat" cmpd="sng" w="25400">
            <a:solidFill>
              <a:srgbClr val="BD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7" name="Google Shape;87;p14"/>
          <p:cNvCxnSpPr/>
          <p:nvPr/>
        </p:nvCxnSpPr>
        <p:spPr>
          <a:xfrm>
            <a:off x="7054647" y="12454567"/>
            <a:ext cx="1" cy="586150"/>
          </a:xfrm>
          <a:prstGeom prst="straightConnector1">
            <a:avLst/>
          </a:prstGeom>
          <a:noFill/>
          <a:ln cap="flat" cmpd="sng" w="25400">
            <a:solidFill>
              <a:srgbClr val="BB191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8" name="Google Shape;88;p14"/>
          <p:cNvSpPr/>
          <p:nvPr/>
        </p:nvSpPr>
        <p:spPr>
          <a:xfrm>
            <a:off x="7684019" y="12511104"/>
            <a:ext cx="2030350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2331806" y="12523804"/>
            <a:ext cx="3609468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276002" y="2303197"/>
            <a:ext cx="10865744" cy="7788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Please ensure we spell the below in the right way.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BD12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multidisciplinary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award-winning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thinking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human-centred (note: it’s human-centered in American English)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person-centred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Snook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We Are Snook Ltd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end-to-end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t/>
            </a:r>
            <a:endParaRPr b="0" i="0" sz="3600" u="none" cap="none" strike="noStrike">
              <a:solidFill>
                <a:srgbClr val="BD12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t/>
            </a:r>
            <a:endParaRPr b="0" i="0" sz="3600" u="none" cap="none" strike="noStrike">
              <a:solidFill>
                <a:srgbClr val="BD12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216267" y="3401747"/>
            <a:ext cx="9593331" cy="5057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one-to-one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day-to-day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long-term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part-time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a design-led approach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co-design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co-create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co-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2048575" y="12442800"/>
            <a:ext cx="1693200" cy="586200"/>
          </a:xfrm>
          <a:prstGeom prst="rect">
            <a:avLst/>
          </a:prstGeom>
          <a:solidFill>
            <a:srgbClr val="BB191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9112806" y="12458244"/>
            <a:ext cx="4610700" cy="578700"/>
          </a:xfrm>
          <a:prstGeom prst="rect">
            <a:avLst/>
          </a:prstGeom>
          <a:noFill/>
          <a:ln cap="flat" cmpd="sng" w="25400">
            <a:solidFill>
              <a:srgbClr val="BC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9699284" y="12523804"/>
            <a:ext cx="1723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2">
            <a:alphaModFix/>
          </a:blip>
          <a:srcRect b="30941" l="17782" r="17788" t="30938"/>
          <a:stretch/>
        </p:blipFill>
        <p:spPr>
          <a:xfrm>
            <a:off x="22216333" y="12573086"/>
            <a:ext cx="1289100" cy="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id">
  <p:cSld name="CUSTOM"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6" cy="1371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ook assets" showMasterSp="0">
  <p:cSld name="Snook assets">
    <p:bg>
      <p:bgPr>
        <a:solidFill>
          <a:srgbClr val="FAFAFA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19112806" y="12458244"/>
            <a:ext cx="4610700" cy="578700"/>
          </a:xfrm>
          <a:prstGeom prst="rect">
            <a:avLst/>
          </a:prstGeom>
          <a:noFill/>
          <a:ln cap="flat" cmpd="sng" w="25400">
            <a:solidFill>
              <a:srgbClr val="BC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984316" y="11057319"/>
            <a:ext cx="22960874" cy="119208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0908167" y="3160996"/>
            <a:ext cx="2420410" cy="16603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172633" y="1185333"/>
            <a:ext cx="14142908" cy="178084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261380" y="12458244"/>
            <a:ext cx="9182870" cy="578795"/>
          </a:xfrm>
          <a:prstGeom prst="rect">
            <a:avLst/>
          </a:prstGeom>
          <a:noFill/>
          <a:ln cap="flat" cmpd="sng" w="25400">
            <a:solidFill>
              <a:srgbClr val="BD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7054647" y="12454567"/>
            <a:ext cx="1" cy="586150"/>
          </a:xfrm>
          <a:prstGeom prst="straightConnector1">
            <a:avLst/>
          </a:prstGeom>
          <a:noFill/>
          <a:ln cap="flat" cmpd="sng" w="25400">
            <a:solidFill>
              <a:srgbClr val="BB191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4142" y="1299435"/>
            <a:ext cx="1532005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3062" y="1299435"/>
            <a:ext cx="1532005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4104" y="1295202"/>
            <a:ext cx="1540472" cy="154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9592" y="1295202"/>
            <a:ext cx="1540471" cy="154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6592" y="1286735"/>
            <a:ext cx="1540471" cy="1540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33614" y="1299435"/>
            <a:ext cx="1532004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80342" y="3216234"/>
            <a:ext cx="1532005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85534" y="3210626"/>
            <a:ext cx="1537612" cy="153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641413" y="3216234"/>
            <a:ext cx="1532004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24464" y="3216234"/>
            <a:ext cx="1532004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732386" y="3221666"/>
            <a:ext cx="1534883" cy="153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68586" y="3230099"/>
            <a:ext cx="1532005" cy="153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167381" y="5128203"/>
            <a:ext cx="1557926" cy="155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688337" y="5141164"/>
            <a:ext cx="1532005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3641413" y="5141164"/>
            <a:ext cx="1532004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31679" y="5139490"/>
            <a:ext cx="1535873" cy="1535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746938" y="5154538"/>
            <a:ext cx="1505778" cy="150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268586" y="5141424"/>
            <a:ext cx="1532005" cy="153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1154791" y="7049947"/>
            <a:ext cx="1532005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674472" y="7049947"/>
            <a:ext cx="1532004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3629372" y="7052997"/>
            <a:ext cx="1556082" cy="155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237577" y="7078149"/>
            <a:ext cx="1505778" cy="150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743209" y="7078149"/>
            <a:ext cx="1513236" cy="151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285205" y="7049947"/>
            <a:ext cx="1532005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7773814" y="2658035"/>
            <a:ext cx="3609914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5557789" y="1884273"/>
            <a:ext cx="3079528" cy="307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6053230" y="1281443"/>
            <a:ext cx="1594282" cy="159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8524594" y="1306843"/>
            <a:ext cx="1532004" cy="153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20986466" y="1302560"/>
            <a:ext cx="1546391" cy="1546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15458016" y="2835157"/>
            <a:ext cx="3374373" cy="337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7782416" y="3777462"/>
            <a:ext cx="3670993" cy="155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20300027" y="3812587"/>
            <a:ext cx="3548115" cy="150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20251289" y="2670995"/>
            <a:ext cx="3609914" cy="1532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>
            <a:off x="1261380" y="11391444"/>
            <a:ext cx="918287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7054647" y="11387767"/>
            <a:ext cx="1" cy="58615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22030170" y="11384805"/>
            <a:ext cx="1" cy="592075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19125506" y="11391444"/>
            <a:ext cx="461075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6">
            <a:alphaModFix/>
          </a:blip>
          <a:srcRect b="30945" l="17784" r="17792" t="30938"/>
          <a:stretch/>
        </p:blipFill>
        <p:spPr>
          <a:xfrm>
            <a:off x="22282623" y="11531207"/>
            <a:ext cx="1192237" cy="29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/>
          <p:nvPr/>
        </p:nvSpPr>
        <p:spPr>
          <a:xfrm>
            <a:off x="7684019" y="11444304"/>
            <a:ext cx="2030350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331806" y="11457004"/>
            <a:ext cx="3609468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9699284" y="11457004"/>
            <a:ext cx="1723772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7684019" y="12511104"/>
            <a:ext cx="2030350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2331806" y="12523804"/>
            <a:ext cx="3609468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9699284" y="12523804"/>
            <a:ext cx="1723772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7">
            <a:alphaModFix/>
          </a:blip>
          <a:srcRect b="36613" l="0" r="0" t="34483"/>
          <a:stretch/>
        </p:blipFill>
        <p:spPr>
          <a:xfrm>
            <a:off x="15987550" y="5154548"/>
            <a:ext cx="3309526" cy="95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ook Colour palette">
  <p:cSld name="CUSTOM_1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8572806" y="6993466"/>
            <a:ext cx="1765200" cy="2553300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1036606" y="6993466"/>
            <a:ext cx="1765200" cy="2553300"/>
          </a:xfrm>
          <a:prstGeom prst="rect">
            <a:avLst/>
          </a:prstGeom>
          <a:solidFill>
            <a:srgbClr val="A6AAA9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79135" y="3138105"/>
            <a:ext cx="1797900" cy="26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1621" y="3149277"/>
            <a:ext cx="1765200" cy="25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223" y="3132528"/>
            <a:ext cx="1788000" cy="25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5608" y="3156022"/>
            <a:ext cx="1755900" cy="25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4524" y="3145228"/>
            <a:ext cx="1788000" cy="25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988842" y="3157929"/>
            <a:ext cx="1770600" cy="25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541780" y="3157928"/>
            <a:ext cx="1770600" cy="25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31226" y="7009803"/>
            <a:ext cx="1770600" cy="25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5608" y="7020597"/>
            <a:ext cx="1755900" cy="25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84040" y="6984403"/>
            <a:ext cx="1788000" cy="25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36221" y="7001153"/>
            <a:ext cx="1765200" cy="25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062006" y="7001153"/>
            <a:ext cx="1765200" cy="25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1262438" y="1099822"/>
            <a:ext cx="169230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E7E7F"/>
              </a:buClr>
              <a:buFont typeface="Proxima Nova"/>
              <a:buNone/>
            </a:pPr>
            <a:r>
              <a:rPr b="0" i="0" lang="en-US" sz="3600" u="none" cap="none" strike="noStrike">
                <a:solidFill>
                  <a:srgbClr val="7E7E7F"/>
                </a:solidFill>
                <a:latin typeface="Proxima Nova"/>
                <a:ea typeface="Proxima Nova"/>
                <a:cs typeface="Proxima Nova"/>
                <a:sym typeface="Proxima Nova"/>
              </a:rPr>
              <a:t>These are the Snook colours for reference. All colours are saved in the colour palette to use - see screen shot. Pure white is not used as a background colour - use the Snook white.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14">
            <a:alphaModFix/>
          </a:blip>
          <a:srcRect b="2478" l="487" r="0" t="1089"/>
          <a:stretch/>
        </p:blipFill>
        <p:spPr>
          <a:xfrm>
            <a:off x="18552319" y="1357669"/>
            <a:ext cx="5179200" cy="91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1261380" y="12458244"/>
            <a:ext cx="9183000" cy="578700"/>
          </a:xfrm>
          <a:prstGeom prst="rect">
            <a:avLst/>
          </a:prstGeom>
          <a:noFill/>
          <a:ln cap="flat" cmpd="sng" w="25400">
            <a:solidFill>
              <a:srgbClr val="BD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8" name="Google Shape;168;p17"/>
          <p:cNvCxnSpPr/>
          <p:nvPr/>
        </p:nvCxnSpPr>
        <p:spPr>
          <a:xfrm>
            <a:off x="7054647" y="12454567"/>
            <a:ext cx="0" cy="586200"/>
          </a:xfrm>
          <a:prstGeom prst="straightConnector1">
            <a:avLst/>
          </a:prstGeom>
          <a:noFill/>
          <a:ln cap="flat" cmpd="sng" w="25400">
            <a:solidFill>
              <a:srgbClr val="BB191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9" name="Google Shape;169;p17"/>
          <p:cNvSpPr/>
          <p:nvPr/>
        </p:nvSpPr>
        <p:spPr>
          <a:xfrm>
            <a:off x="7684019" y="12511104"/>
            <a:ext cx="2030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2331806" y="12523804"/>
            <a:ext cx="3609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22048575" y="12442800"/>
            <a:ext cx="1693200" cy="586200"/>
          </a:xfrm>
          <a:prstGeom prst="rect">
            <a:avLst/>
          </a:prstGeom>
          <a:solidFill>
            <a:srgbClr val="BB191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19112806" y="12458244"/>
            <a:ext cx="4610700" cy="578700"/>
          </a:xfrm>
          <a:prstGeom prst="rect">
            <a:avLst/>
          </a:prstGeom>
          <a:noFill/>
          <a:ln cap="flat" cmpd="sng" w="25400">
            <a:solidFill>
              <a:srgbClr val="BC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19699284" y="12523804"/>
            <a:ext cx="1723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 rotWithShape="1">
          <a:blip r:embed="rId15">
            <a:alphaModFix/>
          </a:blip>
          <a:srcRect b="30941" l="17782" r="17788" t="30938"/>
          <a:stretch/>
        </p:blipFill>
        <p:spPr>
          <a:xfrm>
            <a:off x="22216333" y="12573086"/>
            <a:ext cx="1289100" cy="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id Snook Red">
  <p:cSld name="TITLE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24383996" cy="1371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background" showMasterSp="0" type="tx">
  <p:cSld name="TITLE_AND_BODY">
    <p:bg>
      <p:bgPr>
        <a:solidFill>
          <a:srgbClr val="F4F7F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/>
          <p:nvPr/>
        </p:nvSpPr>
        <p:spPr>
          <a:xfrm>
            <a:off x="22048575" y="12442800"/>
            <a:ext cx="1693200" cy="586200"/>
          </a:xfrm>
          <a:prstGeom prst="rect">
            <a:avLst/>
          </a:prstGeom>
          <a:solidFill>
            <a:srgbClr val="BB191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"/>
          <p:cNvSpPr/>
          <p:nvPr/>
        </p:nvSpPr>
        <p:spPr>
          <a:xfrm>
            <a:off x="19112806" y="12458244"/>
            <a:ext cx="4610700" cy="578700"/>
          </a:xfrm>
          <a:prstGeom prst="rect">
            <a:avLst/>
          </a:prstGeom>
          <a:noFill/>
          <a:ln cap="flat" cmpd="sng" w="25400">
            <a:solidFill>
              <a:srgbClr val="BC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13;p4"/>
          <p:cNvSpPr/>
          <p:nvPr/>
        </p:nvSpPr>
        <p:spPr>
          <a:xfrm>
            <a:off x="1261380" y="12458244"/>
            <a:ext cx="9183000" cy="578700"/>
          </a:xfrm>
          <a:prstGeom prst="rect">
            <a:avLst/>
          </a:prstGeom>
          <a:noFill/>
          <a:ln cap="flat" cmpd="sng" w="25400">
            <a:solidFill>
              <a:srgbClr val="BD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" name="Google Shape;14;p4"/>
          <p:cNvCxnSpPr/>
          <p:nvPr/>
        </p:nvCxnSpPr>
        <p:spPr>
          <a:xfrm>
            <a:off x="7054647" y="12454567"/>
            <a:ext cx="0" cy="586200"/>
          </a:xfrm>
          <a:prstGeom prst="straightConnector1">
            <a:avLst/>
          </a:prstGeom>
          <a:noFill/>
          <a:ln cap="flat" cmpd="sng" w="25400">
            <a:solidFill>
              <a:srgbClr val="BB191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" name="Google Shape;15;p4"/>
          <p:cNvSpPr/>
          <p:nvPr/>
        </p:nvSpPr>
        <p:spPr>
          <a:xfrm>
            <a:off x="7684019" y="12511104"/>
            <a:ext cx="2030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2331806" y="12523804"/>
            <a:ext cx="3609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19699284" y="12523804"/>
            <a:ext cx="1723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30941" l="17782" r="17788" t="30938"/>
          <a:stretch/>
        </p:blipFill>
        <p:spPr>
          <a:xfrm>
            <a:off x="22216333" y="12573086"/>
            <a:ext cx="1289100" cy="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background 1" showMasterSp="0">
  <p:cSld name="TITLE_AND_BODY_1">
    <p:bg>
      <p:bgPr>
        <a:solidFill>
          <a:srgbClr val="F4F7F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24383996" cy="1371389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/>
          <p:nvPr/>
        </p:nvSpPr>
        <p:spPr>
          <a:xfrm>
            <a:off x="1261380" y="12458244"/>
            <a:ext cx="9183000" cy="578700"/>
          </a:xfrm>
          <a:prstGeom prst="rect">
            <a:avLst/>
          </a:prstGeom>
          <a:noFill/>
          <a:ln cap="flat" cmpd="sng" w="25400">
            <a:solidFill>
              <a:srgbClr val="BD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" name="Google Shape;22;p5"/>
          <p:cNvCxnSpPr/>
          <p:nvPr/>
        </p:nvCxnSpPr>
        <p:spPr>
          <a:xfrm>
            <a:off x="7054647" y="12454567"/>
            <a:ext cx="0" cy="586200"/>
          </a:xfrm>
          <a:prstGeom prst="straightConnector1">
            <a:avLst/>
          </a:prstGeom>
          <a:noFill/>
          <a:ln cap="flat" cmpd="sng" w="25400">
            <a:solidFill>
              <a:srgbClr val="BB191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" name="Google Shape;23;p5"/>
          <p:cNvSpPr/>
          <p:nvPr/>
        </p:nvSpPr>
        <p:spPr>
          <a:xfrm>
            <a:off x="7684019" y="12511104"/>
            <a:ext cx="2030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2331806" y="12523804"/>
            <a:ext cx="3609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22048575" y="12442800"/>
            <a:ext cx="1693200" cy="586200"/>
          </a:xfrm>
          <a:prstGeom prst="rect">
            <a:avLst/>
          </a:prstGeom>
          <a:solidFill>
            <a:srgbClr val="BB191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19112806" y="12458244"/>
            <a:ext cx="4610700" cy="578700"/>
          </a:xfrm>
          <a:prstGeom prst="rect">
            <a:avLst/>
          </a:prstGeom>
          <a:noFill/>
          <a:ln cap="flat" cmpd="sng" w="25400">
            <a:solidFill>
              <a:srgbClr val="BC191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19699284" y="12523804"/>
            <a:ext cx="1723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30941" l="17782" r="17788" t="30938"/>
          <a:stretch/>
        </p:blipFill>
        <p:spPr>
          <a:xfrm>
            <a:off x="22216333" y="12573086"/>
            <a:ext cx="1289100" cy="3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rgbClr val="F4F7F7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hite / Half Image slide" showMasterSp="0">
  <p:cSld name="White / Half Image slide">
    <p:bg>
      <p:bgPr>
        <a:solidFill>
          <a:srgbClr val="F4F7F7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ook Research " showMasterSp="0">
  <p:cSld name="Snook Research ">
    <p:bg>
      <p:bgPr>
        <a:solidFill>
          <a:srgbClr val="ECA4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1261380" y="12458244"/>
            <a:ext cx="918287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" name="Google Shape;33;p8"/>
          <p:cNvCxnSpPr/>
          <p:nvPr/>
        </p:nvCxnSpPr>
        <p:spPr>
          <a:xfrm>
            <a:off x="7054647" y="12454567"/>
            <a:ext cx="1" cy="58615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" name="Google Shape;34;p8"/>
          <p:cNvCxnSpPr/>
          <p:nvPr/>
        </p:nvCxnSpPr>
        <p:spPr>
          <a:xfrm>
            <a:off x="22030170" y="12451605"/>
            <a:ext cx="1" cy="592075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8"/>
          <p:cNvSpPr/>
          <p:nvPr/>
        </p:nvSpPr>
        <p:spPr>
          <a:xfrm>
            <a:off x="19125506" y="12458244"/>
            <a:ext cx="461075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30945" l="17784" r="17792" t="30938"/>
          <a:stretch/>
        </p:blipFill>
        <p:spPr>
          <a:xfrm>
            <a:off x="22282623" y="12598007"/>
            <a:ext cx="1192237" cy="29935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/>
          <p:nvPr/>
        </p:nvSpPr>
        <p:spPr>
          <a:xfrm>
            <a:off x="7684019" y="12511104"/>
            <a:ext cx="2030350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331806" y="12523804"/>
            <a:ext cx="3609468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19699284" y="12523804"/>
            <a:ext cx="1723772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ook Design" showMasterSp="0">
  <p:cSld name="Snook Design">
    <p:bg>
      <p:bgPr>
        <a:solidFill>
          <a:srgbClr val="5798F5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1261380" y="12458244"/>
            <a:ext cx="918287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7054647" y="12454567"/>
            <a:ext cx="1" cy="58615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" name="Google Shape;43;p9"/>
          <p:cNvCxnSpPr/>
          <p:nvPr/>
        </p:nvCxnSpPr>
        <p:spPr>
          <a:xfrm>
            <a:off x="22030170" y="12451605"/>
            <a:ext cx="1" cy="592075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" name="Google Shape;44;p9"/>
          <p:cNvSpPr/>
          <p:nvPr/>
        </p:nvSpPr>
        <p:spPr>
          <a:xfrm>
            <a:off x="19125506" y="12458244"/>
            <a:ext cx="461075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30945" l="17784" r="17792" t="30938"/>
          <a:stretch/>
        </p:blipFill>
        <p:spPr>
          <a:xfrm>
            <a:off x="22282623" y="12598007"/>
            <a:ext cx="1192237" cy="29935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7684019" y="12511104"/>
            <a:ext cx="2030350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2331806" y="12523804"/>
            <a:ext cx="3609468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19699284" y="12523804"/>
            <a:ext cx="1723772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nook Strategy" showMasterSp="0">
  <p:cSld name="Snook Strategy">
    <p:bg>
      <p:bgPr>
        <a:solidFill>
          <a:srgbClr val="1C559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1261380" y="12458244"/>
            <a:ext cx="918287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7054647" y="12454567"/>
            <a:ext cx="1" cy="58615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" name="Google Shape;52;p10"/>
          <p:cNvCxnSpPr/>
          <p:nvPr/>
        </p:nvCxnSpPr>
        <p:spPr>
          <a:xfrm>
            <a:off x="22030170" y="12451605"/>
            <a:ext cx="1" cy="592075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" name="Google Shape;53;p10"/>
          <p:cNvSpPr/>
          <p:nvPr/>
        </p:nvSpPr>
        <p:spPr>
          <a:xfrm>
            <a:off x="19125506" y="12458244"/>
            <a:ext cx="4610750" cy="578795"/>
          </a:xfrm>
          <a:prstGeom prst="rect">
            <a:avLst/>
          </a:prstGeom>
          <a:noFill/>
          <a:ln cap="flat" cmpd="sng" w="25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30945" l="17784" r="17792" t="30938"/>
          <a:stretch/>
        </p:blipFill>
        <p:spPr>
          <a:xfrm>
            <a:off x="22282623" y="12598007"/>
            <a:ext cx="1192237" cy="29935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7684019" y="12511104"/>
            <a:ext cx="2030350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title</a:t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2331806" y="12523804"/>
            <a:ext cx="3609468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Speaker name | @twitterhandle</a:t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19699284" y="12523804"/>
            <a:ext cx="1723772" cy="447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@wearesnook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D19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hfaengland.org/" TargetMode="External"/><Relationship Id="rId4" Type="http://schemas.openxmlformats.org/officeDocument/2006/relationships/hyperlink" Target="http://www.sja.org.uk" TargetMode="External"/><Relationship Id="rId5" Type="http://schemas.openxmlformats.org/officeDocument/2006/relationships/hyperlink" Target="http://www.smhfa.com/" TargetMode="External"/><Relationship Id="rId6" Type="http://schemas.openxmlformats.org/officeDocument/2006/relationships/image" Target="../media/image6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5" Type="http://schemas.openxmlformats.org/officeDocument/2006/relationships/image" Target="../media/image52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6.png"/><Relationship Id="rId4" Type="http://schemas.openxmlformats.org/officeDocument/2006/relationships/image" Target="../media/image56.png"/><Relationship Id="rId5" Type="http://schemas.openxmlformats.org/officeDocument/2006/relationships/image" Target="../media/image6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/>
          <p:nvPr/>
        </p:nvSpPr>
        <p:spPr>
          <a:xfrm>
            <a:off x="1242250" y="3357975"/>
            <a:ext cx="19296000" cy="7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b="1" lang="en-US" sz="1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ut on your own oxygen mask before helping others</a:t>
            </a:r>
            <a:endParaRPr b="1" sz="12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lang="en-US"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Service Design in Government</a:t>
            </a:r>
            <a:endParaRPr b="1"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Anne Dhir</a:t>
            </a: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She/her</a:t>
            </a: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@brightkaos</a:t>
            </a:r>
            <a:endParaRPr sz="5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sz="7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400" y="11914300"/>
            <a:ext cx="3639777" cy="15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906450" y="12539200"/>
            <a:ext cx="5820300" cy="596400"/>
          </a:xfrm>
          <a:prstGeom prst="rect">
            <a:avLst/>
          </a:prstGeom>
          <a:solidFill>
            <a:srgbClr val="BB1917"/>
          </a:solidFill>
          <a:ln cap="flat" cmpd="sng" w="9525">
            <a:solidFill>
              <a:srgbClr val="BB19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>
            <a:off x="1249225" y="3828806"/>
            <a:ext cx="144333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lang="en-US" sz="1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Are we really ready for people to bring their whole selves to work</a:t>
            </a:r>
            <a:r>
              <a:rPr b="1" lang="en-US" sz="1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400" y="11914300"/>
            <a:ext cx="3639777" cy="1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/>
          <p:nvPr/>
        </p:nvSpPr>
        <p:spPr>
          <a:xfrm>
            <a:off x="1249235" y="3828793"/>
            <a:ext cx="14433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lang="en-US" sz="1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About needs</a:t>
            </a:r>
            <a:endParaRPr sz="1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400" y="11914300"/>
            <a:ext cx="3639777" cy="1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/>
          <p:nvPr/>
        </p:nvSpPr>
        <p:spPr>
          <a:xfrm>
            <a:off x="1266725" y="3428400"/>
            <a:ext cx="20132400" cy="6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9000">
                <a:latin typeface="Proxima Nova"/>
                <a:ea typeface="Proxima Nova"/>
                <a:cs typeface="Proxima Nova"/>
                <a:sym typeface="Proxima Nova"/>
              </a:rPr>
              <a:t>As a team, we need to work with a balanced amount of engagement and detachment so that we can look after ourselves and each other.</a:t>
            </a:r>
            <a:endParaRPr b="1" sz="5000">
              <a:solidFill>
                <a:srgbClr val="BC19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/>
          <p:nvPr/>
        </p:nvSpPr>
        <p:spPr>
          <a:xfrm>
            <a:off x="1266725" y="3428400"/>
            <a:ext cx="20132400" cy="6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9000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rPr>
              <a:t>As a team, we need to plan difficult projects carefully so we can achieve good outcomes for our client and our people.</a:t>
            </a:r>
            <a:endParaRPr b="1" sz="9000">
              <a:solidFill>
                <a:srgbClr val="BC19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1266725" y="3428400"/>
            <a:ext cx="20132400" cy="6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9000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rPr>
              <a:t>As a team, we need to establish a culture where it’s OK to ask for help so that we practice what we preach.</a:t>
            </a:r>
            <a:endParaRPr b="1" sz="9000">
              <a:solidFill>
                <a:srgbClr val="BC191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/>
          <p:nvPr/>
        </p:nvSpPr>
        <p:spPr>
          <a:xfrm>
            <a:off x="1249225" y="3828806"/>
            <a:ext cx="144333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lang="en-US" sz="1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can’t design future experiences at the cost of present ones</a:t>
            </a:r>
            <a:endParaRPr sz="1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400" y="11914300"/>
            <a:ext cx="3639777" cy="1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>
            <a:off x="2259775" y="1841675"/>
            <a:ext cx="20213400" cy="8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Jenga of mental health</a:t>
            </a:r>
            <a:endParaRPr b="1" sz="1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73100" lvl="0" marL="265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Proxima Nova"/>
              <a:buAutoNum type="arabicPeriod"/>
            </a:pPr>
            <a:r>
              <a:rPr lang="en-US" sz="7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Self</a:t>
            </a:r>
            <a:r>
              <a:rPr lang="en-US" sz="7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-care</a:t>
            </a:r>
            <a:endParaRPr sz="7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73100" lvl="0" marL="265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Proxima Nova"/>
              <a:buAutoNum type="arabicPeriod"/>
            </a:pPr>
            <a:r>
              <a:rPr lang="en-US" sz="7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Work culture</a:t>
            </a:r>
            <a:endParaRPr sz="7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73100" lvl="0" marL="265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Proxima Nova"/>
              <a:buAutoNum type="arabicPeriod"/>
            </a:pPr>
            <a:r>
              <a:rPr lang="en-US" sz="7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projects</a:t>
            </a:r>
            <a:endParaRPr sz="7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73100" lvl="0" marL="265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Proxima Nova"/>
              <a:buAutoNum type="arabicPeriod"/>
            </a:pPr>
            <a:r>
              <a:rPr lang="en-US" sz="7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Manage projects </a:t>
            </a:r>
            <a:endParaRPr sz="7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73100" lvl="0" marL="265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Proxima Nova"/>
              <a:buAutoNum type="arabicPeriod"/>
            </a:pPr>
            <a:r>
              <a:rPr lang="en-US" sz="7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staff</a:t>
            </a:r>
            <a:endParaRPr sz="7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73100" lvl="0" marL="2651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Proxima Nova"/>
              <a:buAutoNum type="arabicPeriod"/>
            </a:pPr>
            <a:r>
              <a:rPr lang="en-US" sz="7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participants</a:t>
            </a:r>
            <a:endParaRPr sz="7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400" y="11914300"/>
            <a:ext cx="3639777" cy="1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/>
          <p:nvPr/>
        </p:nvSpPr>
        <p:spPr>
          <a:xfrm>
            <a:off x="1266728" y="3844509"/>
            <a:ext cx="10919100" cy="5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lang="en-US" sz="9000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b="1" lang="en-US" sz="9000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Self-care</a:t>
            </a:r>
            <a:endParaRPr sz="9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t/>
            </a:r>
            <a:endParaRPr sz="7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Breathe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Ground yourself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Shake it off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850" y="9924983"/>
            <a:ext cx="5661550" cy="299091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/>
          <p:nvPr/>
        </p:nvSpPr>
        <p:spPr>
          <a:xfrm>
            <a:off x="1266724" y="3844500"/>
            <a:ext cx="14435700" cy="5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lang="en-US" sz="9000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2. Open our work cultures</a:t>
            </a:r>
            <a:endParaRPr b="1" sz="9000">
              <a:solidFill>
                <a:srgbClr val="BD12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t/>
            </a:r>
            <a:endParaRPr b="1" sz="7000">
              <a:solidFill>
                <a:srgbClr val="BD12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It’s OK not to be OK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Learn to communicate better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Set boundaries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850" y="8131869"/>
            <a:ext cx="5661550" cy="477823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/>
          <p:nvPr/>
        </p:nvSpPr>
        <p:spPr>
          <a:xfrm>
            <a:off x="1266724" y="3844500"/>
            <a:ext cx="13689600" cy="5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lang="en-US" sz="9000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3. Design projects</a:t>
            </a:r>
            <a:endParaRPr b="1" sz="9000">
              <a:solidFill>
                <a:srgbClr val="BD12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t/>
            </a:r>
            <a:endParaRPr b="1" sz="7000">
              <a:solidFill>
                <a:srgbClr val="BD121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Bring in the experts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Work with communities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project mindfully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850" y="6292910"/>
            <a:ext cx="5661550" cy="661718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1249235" y="3828793"/>
            <a:ext cx="14433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lang="en-US" sz="1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Why this talk?</a:t>
            </a:r>
            <a:endParaRPr sz="1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400" y="11914300"/>
            <a:ext cx="3639777" cy="1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/>
          <p:nvPr/>
        </p:nvSpPr>
        <p:spPr>
          <a:xfrm>
            <a:off x="1266728" y="3844509"/>
            <a:ext cx="10919100" cy="5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lang="en-US" sz="9000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4. Manage projects</a:t>
            </a:r>
            <a:endParaRPr sz="9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t/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Slow down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Pair up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health in risk management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852" y="4495244"/>
            <a:ext cx="5661550" cy="841485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/>
          <p:nvPr/>
        </p:nvSpPr>
        <p:spPr>
          <a:xfrm>
            <a:off x="1266725" y="3844496"/>
            <a:ext cx="10919100" cy="7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lang="en-US" sz="9000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5. Support staff</a:t>
            </a:r>
            <a:endParaRPr sz="9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t/>
            </a:r>
            <a:endParaRPr sz="7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Mental health first aid training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Internal support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External support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t/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3600" u="sng"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mhfaengland.org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3600" u="sng"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sja.org.uk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600" u="sng"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smhfa.com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662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t/>
            </a:r>
            <a:endParaRPr sz="1050">
              <a:solidFill>
                <a:srgbClr val="006621"/>
              </a:solidFill>
              <a:highlight>
                <a:srgbClr val="FFFFFF"/>
              </a:highlight>
            </a:endParaRPr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75850" y="2671775"/>
            <a:ext cx="5661550" cy="1023832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/>
          <p:nvPr/>
        </p:nvSpPr>
        <p:spPr>
          <a:xfrm>
            <a:off x="1266725" y="3844500"/>
            <a:ext cx="12115200" cy="5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lang="en-US" sz="9000">
                <a:solidFill>
                  <a:srgbClr val="BD1217"/>
                </a:solidFill>
                <a:latin typeface="Proxima Nova"/>
                <a:ea typeface="Proxima Nova"/>
                <a:cs typeface="Proxima Nova"/>
                <a:sym typeface="Proxima Nova"/>
              </a:rPr>
              <a:t>6. Support participants</a:t>
            </a:r>
            <a:endParaRPr sz="9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t/>
            </a:r>
            <a:endParaRPr sz="7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Retelling stories can be traumatic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Give before you take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Font typeface="Proxima Nova"/>
              <a:buNone/>
            </a:pPr>
            <a:r>
              <a:rPr lang="en-US" sz="5000">
                <a:solidFill>
                  <a:srgbClr val="1D1D1B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the whole interaction</a:t>
            </a:r>
            <a:endParaRPr sz="5000">
              <a:solidFill>
                <a:srgbClr val="1D1D1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8" name="Google Shape;3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5853" y="837438"/>
            <a:ext cx="5661544" cy="1204111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/>
          <p:nvPr/>
        </p:nvSpPr>
        <p:spPr>
          <a:xfrm>
            <a:off x="1267648" y="3685408"/>
            <a:ext cx="16934400" cy="6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lang="en-US" sz="9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Read more</a:t>
            </a:r>
            <a:endParaRPr b="1" sz="9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lang="en-US"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https://bit.ly/2xBQ1bZ</a:t>
            </a:r>
            <a:endParaRPr sz="5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t/>
            </a:r>
            <a:endParaRPr b="1" i="0" sz="9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me: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anne@wearesnook.com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5" name="Google Shape;3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400" y="11914300"/>
            <a:ext cx="3639777" cy="1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1266725" y="2599250"/>
            <a:ext cx="20132400" cy="9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lang="en-US" sz="9000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lang="en-US" sz="9000">
                <a:latin typeface="Proxima Nova"/>
                <a:ea typeface="Proxima Nova"/>
                <a:cs typeface="Proxima Nova"/>
                <a:sym typeface="Proxima Nova"/>
              </a:rPr>
              <a:t>ental health problems in the UK workforce cost employers almost </a:t>
            </a:r>
            <a:endParaRPr b="1" sz="9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lang="en-US" sz="9000">
                <a:latin typeface="Proxima Nova"/>
                <a:ea typeface="Proxima Nova"/>
                <a:cs typeface="Proxima Nova"/>
                <a:sym typeface="Proxima Nova"/>
              </a:rPr>
              <a:t>£35 billion a year</a:t>
            </a:r>
            <a:endParaRPr b="1" sz="9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£10.6 bn in sickness absence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£21.2 bn in reduced productivity at work, or ‘presenteeism’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£3.1 billion in replacing staff who leave their jobs because of their mental health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(Parsonage and Saini 2017)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1266725" y="3523825"/>
            <a:ext cx="20132400" cy="6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b="1" lang="en-US" sz="9000">
                <a:latin typeface="Proxima Nova"/>
                <a:ea typeface="Proxima Nova"/>
                <a:cs typeface="Proxima Nova"/>
                <a:sym typeface="Proxima Nova"/>
              </a:rPr>
              <a:t>84% of employees have experienced physical, psychological, or behavioural symptoms of poor mental health where work was a contributing factor </a:t>
            </a:r>
            <a:endParaRPr b="1" sz="9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(Deloitte Centre for Health Solutions, 2017)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1217"/>
              </a:buClr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1249235" y="3828793"/>
            <a:ext cx="14433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lang="en-US" sz="1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Trial and errors</a:t>
            </a:r>
            <a:endParaRPr sz="1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400" y="11914300"/>
            <a:ext cx="3639777" cy="1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1249235" y="3828793"/>
            <a:ext cx="14433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b="1" lang="en-US" sz="12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 triggers</a:t>
            </a:r>
            <a:endParaRPr sz="1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7400" y="11914300"/>
            <a:ext cx="3639777" cy="15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188" y="825038"/>
            <a:ext cx="5493999" cy="27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7636" y="6327852"/>
            <a:ext cx="2885875" cy="50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4963" y="7409300"/>
            <a:ext cx="4516300" cy="40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3500" y="436126"/>
            <a:ext cx="4395850" cy="35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1612" y="7204412"/>
            <a:ext cx="3096319" cy="431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9384" y="6141926"/>
            <a:ext cx="2756800" cy="53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643989" y="108321"/>
            <a:ext cx="2404226" cy="39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18853113" y="11614771"/>
            <a:ext cx="30000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Emergency care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12483527" y="11614775"/>
            <a:ext cx="3374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Unemployment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7180736" y="11614775"/>
            <a:ext cx="3374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Young people in care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1772727" y="11614775"/>
            <a:ext cx="3374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Youth mental health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3692140" y="4314875"/>
            <a:ext cx="3374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Domestic Violence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10295015" y="4314875"/>
            <a:ext cx="3374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Emergency Helplines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17159052" y="4314875"/>
            <a:ext cx="3374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Social 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Housing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/>
        </p:nvSpPr>
        <p:spPr>
          <a:xfrm>
            <a:off x="3771490" y="7791175"/>
            <a:ext cx="3374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Travelling 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for work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0374365" y="7791175"/>
            <a:ext cx="3374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Managing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relationships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7238402" y="7791175"/>
            <a:ext cx="3374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Proxima Nova"/>
                <a:ea typeface="Proxima Nova"/>
                <a:cs typeface="Proxima Nova"/>
                <a:sym typeface="Proxima Nova"/>
              </a:rPr>
              <a:t>Juggling deadlines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4800" y="3193413"/>
            <a:ext cx="6574400" cy="46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9000" y="3081425"/>
            <a:ext cx="6894890" cy="487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1113" y="3081425"/>
            <a:ext cx="6894886" cy="487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1266720" y="12417099"/>
            <a:ext cx="65352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Proxima Nova"/>
              <a:buNone/>
            </a:pPr>
            <a:r>
              <a:rPr lang="en-US" sz="3600">
                <a:latin typeface="Proxima Nova"/>
                <a:ea typeface="Proxima Nova"/>
                <a:cs typeface="Proxima Nova"/>
                <a:sym typeface="Proxima Nova"/>
              </a:rPr>
              <a:t>Anne Dhir | @brightkaos</a:t>
            </a:r>
            <a:endParaRPr sz="3600"/>
          </a:p>
        </p:txBody>
      </p:sp>
      <p:pic>
        <p:nvPicPr>
          <p:cNvPr id="245" name="Google Shape;2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25" y="846024"/>
            <a:ext cx="16903526" cy="11266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