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81" r:id="rId5"/>
    <p:sldId id="256" r:id="rId6"/>
    <p:sldId id="273" r:id="rId7"/>
    <p:sldId id="276" r:id="rId8"/>
    <p:sldId id="285" r:id="rId9"/>
    <p:sldId id="274" r:id="rId10"/>
    <p:sldId id="275" r:id="rId11"/>
    <p:sldId id="279" r:id="rId12"/>
    <p:sldId id="282" r:id="rId13"/>
    <p:sldId id="277" r:id="rId14"/>
    <p:sldId id="278" r:id="rId15"/>
    <p:sldId id="280" r:id="rId16"/>
    <p:sldId id="283" r:id="rId17"/>
    <p:sldId id="284" r:id="rId1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EA70E-86C1-4515-9F43-221625FE7D87}" v="1162" dt="2020-06-05T14:08:51.646"/>
    <p1510:client id="{E6EBAADC-174B-8973-E758-6CB6B1A6A168}" v="4" dt="2020-11-12T17:08:43.9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DE11C1C9-3C9A-4BC9-8EEB-8ACE3CE370E8}" type="datetimeFigureOut">
              <a:rPr lang="en-GB" smtClean="0"/>
              <a:t>13/04/2021</a:t>
            </a:fld>
            <a:endParaRPr lang="en-GB"/>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9C33CC1-B2C7-4BC2-A98F-1B2E7B5EF5F9}" type="slidenum">
              <a:rPr lang="en-GB" smtClean="0"/>
              <a:t>‹#›</a:t>
            </a:fld>
            <a:endParaRPr lang="en-GB"/>
          </a:p>
        </p:txBody>
      </p:sp>
    </p:spTree>
    <p:extLst>
      <p:ext uri="{BB962C8B-B14F-4D97-AF65-F5344CB8AC3E}">
        <p14:creationId xmlns:p14="http://schemas.microsoft.com/office/powerpoint/2010/main" val="2698210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Credit joshmunn.com for these slides taken from Design-isms</a:t>
            </a:r>
          </a:p>
        </p:txBody>
      </p:sp>
      <p:sp>
        <p:nvSpPr>
          <p:cNvPr id="4" name="Slide Number Placeholder 3"/>
          <p:cNvSpPr>
            <a:spLocks noGrp="1"/>
          </p:cNvSpPr>
          <p:nvPr>
            <p:ph type="sldNum" sz="quarter" idx="5"/>
          </p:nvPr>
        </p:nvSpPr>
        <p:spPr/>
        <p:txBody>
          <a:bodyPr/>
          <a:lstStyle/>
          <a:p>
            <a:fld id="{A9C33CC1-B2C7-4BC2-A98F-1B2E7B5EF5F9}" type="slidenum">
              <a:rPr lang="en-GB" smtClean="0"/>
              <a:t>2</a:t>
            </a:fld>
            <a:endParaRPr lang="en-GB"/>
          </a:p>
        </p:txBody>
      </p:sp>
    </p:spTree>
    <p:extLst>
      <p:ext uri="{BB962C8B-B14F-4D97-AF65-F5344CB8AC3E}">
        <p14:creationId xmlns:p14="http://schemas.microsoft.com/office/powerpoint/2010/main" val="240590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Credit joshmunn.com for these slides taken from Design-isms</a:t>
            </a:r>
          </a:p>
        </p:txBody>
      </p:sp>
      <p:sp>
        <p:nvSpPr>
          <p:cNvPr id="4" name="Slide Number Placeholder 3"/>
          <p:cNvSpPr>
            <a:spLocks noGrp="1"/>
          </p:cNvSpPr>
          <p:nvPr>
            <p:ph type="sldNum" sz="quarter" idx="5"/>
          </p:nvPr>
        </p:nvSpPr>
        <p:spPr/>
        <p:txBody>
          <a:bodyPr/>
          <a:lstStyle/>
          <a:p>
            <a:fld id="{A9C33CC1-B2C7-4BC2-A98F-1B2E7B5EF5F9}" type="slidenum">
              <a:rPr lang="en-GB" smtClean="0"/>
              <a:t>6</a:t>
            </a:fld>
            <a:endParaRPr lang="en-GB"/>
          </a:p>
        </p:txBody>
      </p:sp>
    </p:spTree>
    <p:extLst>
      <p:ext uri="{BB962C8B-B14F-4D97-AF65-F5344CB8AC3E}">
        <p14:creationId xmlns:p14="http://schemas.microsoft.com/office/powerpoint/2010/main" val="254795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Credit joshmunn.com for these slides taken from Design-isms</a:t>
            </a:r>
          </a:p>
        </p:txBody>
      </p:sp>
      <p:sp>
        <p:nvSpPr>
          <p:cNvPr id="4" name="Slide Number Placeholder 3"/>
          <p:cNvSpPr>
            <a:spLocks noGrp="1"/>
          </p:cNvSpPr>
          <p:nvPr>
            <p:ph type="sldNum" sz="quarter" idx="5"/>
          </p:nvPr>
        </p:nvSpPr>
        <p:spPr/>
        <p:txBody>
          <a:bodyPr/>
          <a:lstStyle/>
          <a:p>
            <a:fld id="{A9C33CC1-B2C7-4BC2-A98F-1B2E7B5EF5F9}" type="slidenum">
              <a:rPr lang="en-GB" smtClean="0"/>
              <a:t>10</a:t>
            </a:fld>
            <a:endParaRPr lang="en-GB"/>
          </a:p>
        </p:txBody>
      </p:sp>
    </p:spTree>
    <p:extLst>
      <p:ext uri="{BB962C8B-B14F-4D97-AF65-F5344CB8AC3E}">
        <p14:creationId xmlns:p14="http://schemas.microsoft.com/office/powerpoint/2010/main" val="405991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A9C33CC1-B2C7-4BC2-A98F-1B2E7B5EF5F9}" type="slidenum">
              <a:rPr lang="en-GB" smtClean="0"/>
              <a:t>11</a:t>
            </a:fld>
            <a:endParaRPr lang="en-GB"/>
          </a:p>
        </p:txBody>
      </p:sp>
    </p:spTree>
    <p:extLst>
      <p:ext uri="{BB962C8B-B14F-4D97-AF65-F5344CB8AC3E}">
        <p14:creationId xmlns:p14="http://schemas.microsoft.com/office/powerpoint/2010/main" val="1054786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9C33CC1-B2C7-4BC2-A98F-1B2E7B5EF5F9}" type="slidenum">
              <a:rPr lang="en-GB" smtClean="0"/>
              <a:t>12</a:t>
            </a:fld>
            <a:endParaRPr lang="en-GB"/>
          </a:p>
        </p:txBody>
      </p:sp>
    </p:spTree>
    <p:extLst>
      <p:ext uri="{BB962C8B-B14F-4D97-AF65-F5344CB8AC3E}">
        <p14:creationId xmlns:p14="http://schemas.microsoft.com/office/powerpoint/2010/main" val="3282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Credit joshmunn.com for these slides taken from Design-isms</a:t>
            </a:r>
          </a:p>
        </p:txBody>
      </p:sp>
      <p:sp>
        <p:nvSpPr>
          <p:cNvPr id="4" name="Slide Number Placeholder 3"/>
          <p:cNvSpPr>
            <a:spLocks noGrp="1"/>
          </p:cNvSpPr>
          <p:nvPr>
            <p:ph type="sldNum" sz="quarter" idx="5"/>
          </p:nvPr>
        </p:nvSpPr>
        <p:spPr/>
        <p:txBody>
          <a:bodyPr/>
          <a:lstStyle/>
          <a:p>
            <a:fld id="{A9C33CC1-B2C7-4BC2-A98F-1B2E7B5EF5F9}" type="slidenum">
              <a:rPr lang="en-GB" smtClean="0"/>
              <a:t>13</a:t>
            </a:fld>
            <a:endParaRPr lang="en-GB"/>
          </a:p>
        </p:txBody>
      </p:sp>
    </p:spTree>
    <p:extLst>
      <p:ext uri="{BB962C8B-B14F-4D97-AF65-F5344CB8AC3E}">
        <p14:creationId xmlns:p14="http://schemas.microsoft.com/office/powerpoint/2010/main" val="329767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9C33CC1-B2C7-4BC2-A98F-1B2E7B5EF5F9}" type="slidenum">
              <a:rPr lang="en-GB" smtClean="0"/>
              <a:t>14</a:t>
            </a:fld>
            <a:endParaRPr lang="en-GB"/>
          </a:p>
        </p:txBody>
      </p:sp>
    </p:spTree>
    <p:extLst>
      <p:ext uri="{BB962C8B-B14F-4D97-AF65-F5344CB8AC3E}">
        <p14:creationId xmlns:p14="http://schemas.microsoft.com/office/powerpoint/2010/main" val="1693036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500" y="1159638"/>
            <a:ext cx="8008999" cy="112648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567500" y="2816988"/>
            <a:ext cx="8008999" cy="11264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005DB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000" b="1"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0"/>
                </a:moveTo>
                <a:lnTo>
                  <a:pt x="9143999" y="0"/>
                </a:lnTo>
                <a:lnTo>
                  <a:pt x="9143999" y="5143499"/>
                </a:lnTo>
                <a:lnTo>
                  <a:pt x="0" y="5143499"/>
                </a:lnTo>
                <a:lnTo>
                  <a:pt x="0" y="0"/>
                </a:lnTo>
                <a:close/>
              </a:path>
            </a:pathLst>
          </a:custGeom>
          <a:solidFill>
            <a:srgbClr val="F4F4F4"/>
          </a:solidFill>
        </p:spPr>
        <p:txBody>
          <a:bodyPr wrap="square" lIns="0" tIns="0" rIns="0" bIns="0" rtlCol="0"/>
          <a:lstStyle/>
          <a:p>
            <a:endParaRPr/>
          </a:p>
        </p:txBody>
      </p:sp>
      <p:sp>
        <p:nvSpPr>
          <p:cNvPr id="2" name="Holder 2"/>
          <p:cNvSpPr>
            <a:spLocks noGrp="1"/>
          </p:cNvSpPr>
          <p:nvPr>
            <p:ph type="title"/>
          </p:nvPr>
        </p:nvSpPr>
        <p:spPr>
          <a:xfrm>
            <a:off x="589142" y="1156919"/>
            <a:ext cx="7965715" cy="2768600"/>
          </a:xfrm>
          <a:prstGeom prst="rect">
            <a:avLst/>
          </a:prstGeom>
        </p:spPr>
        <p:txBody>
          <a:bodyPr wrap="square" lIns="0" tIns="0" rIns="0" bIns="0">
            <a:spAutoFit/>
          </a:bodyPr>
          <a:lstStyle>
            <a:lvl1pPr>
              <a:defRPr sz="6000" b="1"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658665" y="1087818"/>
            <a:ext cx="7826669" cy="340487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769B33-11F7-41E4-A481-38885946AEBD}"/>
              </a:ext>
            </a:extLst>
          </p:cNvPr>
          <p:cNvSpPr txBox="1"/>
          <p:nvPr/>
        </p:nvSpPr>
        <p:spPr>
          <a:xfrm>
            <a:off x="647700" y="666750"/>
            <a:ext cx="7848600" cy="4524315"/>
          </a:xfrm>
          <a:prstGeom prst="rect">
            <a:avLst/>
          </a:prstGeom>
          <a:noFill/>
        </p:spPr>
        <p:txBody>
          <a:bodyPr wrap="square" rtlCol="0">
            <a:spAutoFit/>
          </a:bodyPr>
          <a:lstStyle/>
          <a:p>
            <a:endParaRPr lang="en-GB"/>
          </a:p>
          <a:p>
            <a:r>
              <a:rPr lang="en-GB"/>
              <a:t>Please read</a:t>
            </a:r>
          </a:p>
          <a:p>
            <a:endParaRPr lang="en-GB"/>
          </a:p>
          <a:p>
            <a:pPr marL="285750" indent="-285750">
              <a:buFont typeface="Arial" panose="020B0604020202020204" pitchFamily="34" charset="0"/>
              <a:buChar char="•"/>
            </a:pPr>
            <a:r>
              <a:rPr lang="en-GB"/>
              <a:t>This is an MVP</a:t>
            </a:r>
          </a:p>
          <a:p>
            <a:endParaRPr lang="en-GB"/>
          </a:p>
          <a:p>
            <a:pPr marL="285750" indent="-285750">
              <a:buFont typeface="Arial" panose="020B0604020202020204" pitchFamily="34" charset="0"/>
              <a:buChar char="•"/>
            </a:pPr>
            <a:r>
              <a:rPr lang="en-GB"/>
              <a:t>Add in things that you feel are missing</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Think of it as being easy to read and could be on a poster</a:t>
            </a:r>
          </a:p>
          <a:p>
            <a:endParaRPr lang="en-GB"/>
          </a:p>
          <a:p>
            <a:pPr marL="285750" indent="-285750">
              <a:buFont typeface="Arial" panose="020B0604020202020204" pitchFamily="34" charset="0"/>
              <a:buChar char="•"/>
            </a:pPr>
            <a:r>
              <a:rPr lang="en-GB"/>
              <a:t>Design will come later</a:t>
            </a:r>
          </a:p>
          <a:p>
            <a:pPr marL="285750" indent="-285750">
              <a:buFont typeface="Arial" panose="020B0604020202020204" pitchFamily="34" charset="0"/>
              <a:buChar char="•"/>
            </a:pPr>
            <a:endParaRPr lang="en-GB"/>
          </a:p>
          <a:p>
            <a:pPr marL="285750" indent="-285750">
              <a:buFont typeface="Arial" panose="020B0604020202020204" pitchFamily="34" charset="0"/>
              <a:buChar char="•"/>
            </a:pPr>
            <a:r>
              <a:rPr lang="en-GB"/>
              <a:t>Speak in plain English, as though you were describing it to someone who doesn’t know this world</a:t>
            </a:r>
          </a:p>
          <a:p>
            <a:endParaRPr lang="en-GB"/>
          </a:p>
          <a:p>
            <a:endParaRPr lang="en-GB"/>
          </a:p>
          <a:p>
            <a:endParaRPr lang="en-GB"/>
          </a:p>
        </p:txBody>
      </p:sp>
    </p:spTree>
    <p:extLst>
      <p:ext uri="{BB962C8B-B14F-4D97-AF65-F5344CB8AC3E}">
        <p14:creationId xmlns:p14="http://schemas.microsoft.com/office/powerpoint/2010/main" val="1098842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05DB7"/>
          </a:solidFill>
        </p:spPr>
        <p:txBody>
          <a:bodyPr wrap="square" lIns="0" tIns="0" rIns="0" bIns="0" rtlCol="0"/>
          <a:lstStyle/>
          <a:p>
            <a:endParaRPr/>
          </a:p>
        </p:txBody>
      </p:sp>
      <p:sp>
        <p:nvSpPr>
          <p:cNvPr id="3" name="object 3"/>
          <p:cNvSpPr txBox="1"/>
          <p:nvPr/>
        </p:nvSpPr>
        <p:spPr>
          <a:xfrm>
            <a:off x="814023" y="1674692"/>
            <a:ext cx="5170805" cy="936154"/>
          </a:xfrm>
          <a:prstGeom prst="rect">
            <a:avLst/>
          </a:prstGeom>
        </p:spPr>
        <p:txBody>
          <a:bodyPr vert="horz" wrap="square" lIns="0" tIns="12700" rIns="0" bIns="0" rtlCol="0">
            <a:spAutoFit/>
          </a:bodyPr>
          <a:lstStyle/>
          <a:p>
            <a:pPr marL="12700" marR="5080">
              <a:lnSpc>
                <a:spcPct val="100000"/>
              </a:lnSpc>
              <a:spcBef>
                <a:spcPts val="100"/>
              </a:spcBef>
            </a:pPr>
            <a:r>
              <a:rPr lang="en-GB" sz="6000" b="1" spc="-85">
                <a:solidFill>
                  <a:srgbClr val="FFFFFF"/>
                </a:solidFill>
                <a:latin typeface="Trebuchet MS"/>
                <a:cs typeface="Trebuchet MS"/>
              </a:rPr>
              <a:t>Things</a:t>
            </a:r>
            <a:endParaRPr sz="6000">
              <a:latin typeface="Trebuchet MS"/>
              <a:cs typeface="Trebuchet MS"/>
            </a:endParaRPr>
          </a:p>
        </p:txBody>
      </p:sp>
      <p:sp>
        <p:nvSpPr>
          <p:cNvPr id="5" name="object 5"/>
          <p:cNvSpPr txBox="1"/>
          <p:nvPr/>
        </p:nvSpPr>
        <p:spPr>
          <a:xfrm>
            <a:off x="802648" y="4092342"/>
            <a:ext cx="7430770" cy="777136"/>
          </a:xfrm>
          <a:prstGeom prst="rect">
            <a:avLst/>
          </a:prstGeom>
        </p:spPr>
        <p:txBody>
          <a:bodyPr vert="horz" wrap="square" lIns="0" tIns="12700" rIns="0" bIns="0" rtlCol="0">
            <a:spAutoFit/>
          </a:bodyPr>
          <a:lstStyle/>
          <a:p>
            <a:pPr marL="12700">
              <a:lnSpc>
                <a:spcPct val="100000"/>
              </a:lnSpc>
              <a:spcBef>
                <a:spcPts val="100"/>
              </a:spcBef>
            </a:pPr>
            <a:r>
              <a:rPr lang="en-GB" sz="1600" spc="5">
                <a:solidFill>
                  <a:srgbClr val="FFFFFF"/>
                </a:solidFill>
                <a:latin typeface="Arial"/>
                <a:cs typeface="Arial"/>
              </a:rPr>
              <a:t>Keep it Simple</a:t>
            </a:r>
          </a:p>
          <a:p>
            <a:pPr marL="12700">
              <a:lnSpc>
                <a:spcPct val="100000"/>
              </a:lnSpc>
              <a:spcBef>
                <a:spcPts val="100"/>
              </a:spcBef>
            </a:pPr>
            <a:r>
              <a:rPr lang="en-GB" sz="1600" spc="5">
                <a:solidFill>
                  <a:srgbClr val="FFFFFF"/>
                </a:solidFill>
                <a:latin typeface="Arial"/>
                <a:cs typeface="Arial"/>
              </a:rPr>
              <a:t>Use plain English</a:t>
            </a:r>
          </a:p>
          <a:p>
            <a:pPr marL="12700">
              <a:lnSpc>
                <a:spcPct val="100000"/>
              </a:lnSpc>
              <a:spcBef>
                <a:spcPts val="100"/>
              </a:spcBef>
            </a:pPr>
            <a:r>
              <a:rPr lang="en-GB" sz="1600" spc="5">
                <a:solidFill>
                  <a:srgbClr val="FFFFFF"/>
                </a:solidFill>
                <a:latin typeface="Arial"/>
                <a:cs typeface="Arial"/>
              </a:rPr>
              <a:t>Credit Design-isms and Josh Munn </a:t>
            </a:r>
            <a:endParaRPr sz="1600">
              <a:latin typeface="Arial"/>
              <a:cs typeface="Arial"/>
            </a:endParaRPr>
          </a:p>
        </p:txBody>
      </p:sp>
      <p:sp>
        <p:nvSpPr>
          <p:cNvPr id="6" name="object 6"/>
          <p:cNvSpPr/>
          <p:nvPr/>
        </p:nvSpPr>
        <p:spPr>
          <a:xfrm>
            <a:off x="817196" y="3725409"/>
            <a:ext cx="7607300" cy="0"/>
          </a:xfrm>
          <a:custGeom>
            <a:avLst/>
            <a:gdLst/>
            <a:ahLst/>
            <a:cxnLst/>
            <a:rect l="l" t="t" r="r" b="b"/>
            <a:pathLst>
              <a:path w="7607300">
                <a:moveTo>
                  <a:pt x="0" y="0"/>
                </a:moveTo>
                <a:lnTo>
                  <a:pt x="7607069" y="0"/>
                </a:lnTo>
              </a:path>
            </a:pathLst>
          </a:custGeom>
          <a:ln w="9524">
            <a:solidFill>
              <a:srgbClr val="EDFF41"/>
            </a:solidFill>
          </a:ln>
        </p:spPr>
        <p:txBody>
          <a:bodyPr wrap="square" lIns="0" tIns="0" rIns="0" bIns="0" rtlCol="0"/>
          <a:lstStyle/>
          <a:p>
            <a:endParaRPr/>
          </a:p>
        </p:txBody>
      </p:sp>
    </p:spTree>
    <p:extLst>
      <p:ext uri="{BB962C8B-B14F-4D97-AF65-F5344CB8AC3E}">
        <p14:creationId xmlns:p14="http://schemas.microsoft.com/office/powerpoint/2010/main" val="225578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3333653914"/>
              </p:ext>
            </p:extLst>
          </p:nvPr>
        </p:nvGraphicFramePr>
        <p:xfrm>
          <a:off x="228600" y="250031"/>
          <a:ext cx="8686800" cy="7290117"/>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848677">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Service design blueprint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making a diagram that visualises the relationships between different service components – the people, products and processes that people interact with when using a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Wireframes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using sketches or rough designs to test lots of ideas quickly, rather than spending too much time on a single idea that may not 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Prototype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creating a version of our design that people can interact with. This helps simulate what the final product might look like and allows us to receive better quality feedback from testing out some different ideas.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Information architecture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creating a diagram that helps organise all of our content. Think pages and sections of a website and how you as a user of that moves from one section to another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a:solidFill>
                            <a:schemeClr val="tx1"/>
                          </a:solidFill>
                        </a:rPr>
                        <a:t>Personas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creating a set of characters to represent key customer types and how they might respond to different situations. We look to build these personas based on what we have learnt through our research.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r>
                        <a:rPr lang="en-GB" sz="1400" err="1">
                          <a:solidFill>
                            <a:schemeClr val="tx1"/>
                          </a:solidFill>
                        </a:rPr>
                        <a:t>storymap</a:t>
                      </a:r>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A </a:t>
                      </a:r>
                      <a:r>
                        <a:rPr lang="en-GB" sz="1400" b="1" i="0" u="none" strike="noStrike" noProof="0">
                          <a:latin typeface="Calibri"/>
                        </a:rPr>
                        <a:t>user story map</a:t>
                      </a:r>
                      <a:r>
                        <a:rPr lang="en-GB" sz="1400" b="0" i="0" u="none" strike="noStrike" noProof="0">
                          <a:latin typeface="Calibri"/>
                        </a:rPr>
                        <a:t> is a collaborative practice that guides an agile team in the creation of their product backlog. The </a:t>
                      </a:r>
                      <a:r>
                        <a:rPr lang="en-GB" sz="1400" b="1" i="0" u="none" strike="noStrike" noProof="0">
                          <a:latin typeface="Calibri"/>
                        </a:rPr>
                        <a:t>story map</a:t>
                      </a:r>
                      <a:r>
                        <a:rPr lang="en-GB" sz="1400" b="0" i="0" u="none" strike="noStrike" noProof="0">
                          <a:latin typeface="Calibri"/>
                        </a:rPr>
                        <a:t> captures the journey a customer takes with the product including activities and tasks they undertake.</a:t>
                      </a:r>
                    </a:p>
                    <a:p>
                      <a:pPr lvl="0">
                        <a:buNone/>
                      </a:pPr>
                      <a:endParaRPr lang="en-GB" sz="1400" b="0" i="0" u="none" strike="noStrike" noProof="0">
                        <a:latin typeface="Calibri"/>
                      </a:endParaRPr>
                    </a:p>
                    <a:p>
                      <a:pPr lvl="0">
                        <a:buNone/>
                      </a:pPr>
                      <a:r>
                        <a:rPr lang="en-GB" sz="1400" b="0" i="0" u="none" strike="noStrike" noProof="0">
                          <a:latin typeface="Calibri"/>
                        </a:rPr>
                        <a:t>Or</a:t>
                      </a:r>
                    </a:p>
                    <a:p>
                      <a:pPr lvl="0" algn="l">
                        <a:lnSpc>
                          <a:spcPct val="100000"/>
                        </a:lnSpc>
                        <a:spcBef>
                          <a:spcPts val="0"/>
                        </a:spcBef>
                        <a:spcAft>
                          <a:spcPts val="0"/>
                        </a:spcAft>
                        <a:buNone/>
                      </a:pPr>
                      <a:r>
                        <a:rPr lang="en-GB" sz="1400" b="0" i="0" u="none" strike="noStrike" noProof="0"/>
                        <a:t>Story Maps were invented to help discover requirements from a user experience point of view. The process of creating a Story Map is a collaborative exercise with stakeholders. This helps transform our approach from requirements delivery to requirements discovery.</a:t>
                      </a:r>
                      <a:endParaRPr lang="en-GB"/>
                    </a:p>
                    <a:p>
                      <a:pPr lvl="0">
                        <a:buNone/>
                      </a:pPr>
                      <a:endParaRPr lang="en-GB" sz="1400" b="0" i="0" u="none" strike="noStrike" noProof="0">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r>
                        <a:rPr lang="en-GB" sz="1400">
                          <a:solidFill>
                            <a:schemeClr val="tx1"/>
                          </a:solidFill>
                        </a:rPr>
                        <a:t>Tube 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A tube map is a way of displaying customer journeys that looks like a tube map. It shows the different ways that users can find your service and the different journeys they can take depending on the channels that they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17459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2644003056"/>
              </p:ext>
            </p:extLst>
          </p:nvPr>
        </p:nvGraphicFramePr>
        <p:xfrm>
          <a:off x="228600" y="539750"/>
          <a:ext cx="8686800" cy="44704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Acceptance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400" b="0" i="0" u="none" strike="noStrike" noProof="0"/>
                        <a:t>This are conductions that a software product must satisfy to be accepted by a user, customer or other stakeholder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Testing Acceptance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D1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New public sector digital services are assessed by the Scottish Government using 22 criteria around user needs, technology, and business capability and capacity.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414057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05DB7"/>
          </a:solidFill>
        </p:spPr>
        <p:txBody>
          <a:bodyPr wrap="square" lIns="0" tIns="0" rIns="0" bIns="0" rtlCol="0"/>
          <a:lstStyle/>
          <a:p>
            <a:endParaRPr/>
          </a:p>
        </p:txBody>
      </p:sp>
      <p:sp>
        <p:nvSpPr>
          <p:cNvPr id="3" name="object 3"/>
          <p:cNvSpPr txBox="1"/>
          <p:nvPr/>
        </p:nvSpPr>
        <p:spPr>
          <a:xfrm>
            <a:off x="990600" y="1674692"/>
            <a:ext cx="4994228" cy="1859483"/>
          </a:xfrm>
          <a:prstGeom prst="rect">
            <a:avLst/>
          </a:prstGeom>
        </p:spPr>
        <p:txBody>
          <a:bodyPr vert="horz" wrap="square" lIns="0" tIns="12700" rIns="0" bIns="0" rtlCol="0">
            <a:spAutoFit/>
          </a:bodyPr>
          <a:lstStyle/>
          <a:p>
            <a:pPr marL="12700" marR="5080">
              <a:lnSpc>
                <a:spcPct val="100000"/>
              </a:lnSpc>
              <a:spcBef>
                <a:spcPts val="100"/>
              </a:spcBef>
            </a:pPr>
            <a:r>
              <a:rPr lang="en-GB" sz="6000" b="1" spc="-85">
                <a:solidFill>
                  <a:srgbClr val="FFFFFF"/>
                </a:solidFill>
                <a:latin typeface="Trebuchet MS"/>
                <a:cs typeface="Trebuchet MS"/>
              </a:rPr>
              <a:t>Some extra details</a:t>
            </a:r>
            <a:endParaRPr sz="6000">
              <a:latin typeface="Trebuchet MS"/>
              <a:cs typeface="Trebuchet MS"/>
            </a:endParaRPr>
          </a:p>
        </p:txBody>
      </p:sp>
      <p:sp>
        <p:nvSpPr>
          <p:cNvPr id="5" name="object 5"/>
          <p:cNvSpPr txBox="1"/>
          <p:nvPr/>
        </p:nvSpPr>
        <p:spPr>
          <a:xfrm>
            <a:off x="802648" y="4092342"/>
            <a:ext cx="7430770" cy="777136"/>
          </a:xfrm>
          <a:prstGeom prst="rect">
            <a:avLst/>
          </a:prstGeom>
        </p:spPr>
        <p:txBody>
          <a:bodyPr vert="horz" wrap="square" lIns="0" tIns="12700" rIns="0" bIns="0" rtlCol="0">
            <a:spAutoFit/>
          </a:bodyPr>
          <a:lstStyle/>
          <a:p>
            <a:pPr marL="12700">
              <a:lnSpc>
                <a:spcPct val="100000"/>
              </a:lnSpc>
              <a:spcBef>
                <a:spcPts val="100"/>
              </a:spcBef>
            </a:pPr>
            <a:r>
              <a:rPr lang="en-GB" sz="1600" spc="5">
                <a:solidFill>
                  <a:srgbClr val="FFFFFF"/>
                </a:solidFill>
                <a:latin typeface="Arial"/>
                <a:cs typeface="Arial"/>
              </a:rPr>
              <a:t>Keep it Simple</a:t>
            </a:r>
          </a:p>
          <a:p>
            <a:pPr marL="12700">
              <a:lnSpc>
                <a:spcPct val="100000"/>
              </a:lnSpc>
              <a:spcBef>
                <a:spcPts val="100"/>
              </a:spcBef>
            </a:pPr>
            <a:r>
              <a:rPr lang="en-GB" sz="1600" spc="5">
                <a:solidFill>
                  <a:srgbClr val="FFFFFF"/>
                </a:solidFill>
                <a:latin typeface="Arial"/>
                <a:cs typeface="Arial"/>
              </a:rPr>
              <a:t>Use plain English</a:t>
            </a:r>
          </a:p>
          <a:p>
            <a:pPr marL="12700">
              <a:lnSpc>
                <a:spcPct val="100000"/>
              </a:lnSpc>
              <a:spcBef>
                <a:spcPts val="100"/>
              </a:spcBef>
            </a:pPr>
            <a:r>
              <a:rPr lang="en-GB" sz="1600" spc="5">
                <a:solidFill>
                  <a:srgbClr val="FFFFFF"/>
                </a:solidFill>
                <a:latin typeface="Arial"/>
                <a:cs typeface="Arial"/>
              </a:rPr>
              <a:t>Credit Design-isms and Josh Munn </a:t>
            </a:r>
            <a:endParaRPr sz="1600">
              <a:latin typeface="Arial"/>
              <a:cs typeface="Arial"/>
            </a:endParaRPr>
          </a:p>
        </p:txBody>
      </p:sp>
      <p:sp>
        <p:nvSpPr>
          <p:cNvPr id="6" name="object 6"/>
          <p:cNvSpPr/>
          <p:nvPr/>
        </p:nvSpPr>
        <p:spPr>
          <a:xfrm>
            <a:off x="817196" y="3725409"/>
            <a:ext cx="7607300" cy="0"/>
          </a:xfrm>
          <a:custGeom>
            <a:avLst/>
            <a:gdLst/>
            <a:ahLst/>
            <a:cxnLst/>
            <a:rect l="l" t="t" r="r" b="b"/>
            <a:pathLst>
              <a:path w="7607300">
                <a:moveTo>
                  <a:pt x="0" y="0"/>
                </a:moveTo>
                <a:lnTo>
                  <a:pt x="7607069" y="0"/>
                </a:lnTo>
              </a:path>
            </a:pathLst>
          </a:custGeom>
          <a:ln w="9524">
            <a:solidFill>
              <a:srgbClr val="EDFF41"/>
            </a:solidFill>
          </a:ln>
        </p:spPr>
        <p:txBody>
          <a:bodyPr wrap="square" lIns="0" tIns="0" rIns="0" bIns="0" rtlCol="0"/>
          <a:lstStyle/>
          <a:p>
            <a:endParaRPr/>
          </a:p>
        </p:txBody>
      </p:sp>
    </p:spTree>
    <p:extLst>
      <p:ext uri="{BB962C8B-B14F-4D97-AF65-F5344CB8AC3E}">
        <p14:creationId xmlns:p14="http://schemas.microsoft.com/office/powerpoint/2010/main" val="103343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nvGraphicFramePr>
        <p:xfrm>
          <a:off x="228600" y="539750"/>
          <a:ext cx="8686800" cy="44704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336556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05DB7"/>
          </a:solidFill>
        </p:spPr>
        <p:txBody>
          <a:bodyPr wrap="square" lIns="0" tIns="0" rIns="0" bIns="0" rtlCol="0"/>
          <a:lstStyle/>
          <a:p>
            <a:endParaRPr/>
          </a:p>
        </p:txBody>
      </p:sp>
      <p:sp>
        <p:nvSpPr>
          <p:cNvPr id="3" name="object 3"/>
          <p:cNvSpPr txBox="1"/>
          <p:nvPr/>
        </p:nvSpPr>
        <p:spPr>
          <a:xfrm>
            <a:off x="814023" y="1674692"/>
            <a:ext cx="5170805" cy="936154"/>
          </a:xfrm>
          <a:prstGeom prst="rect">
            <a:avLst/>
          </a:prstGeom>
        </p:spPr>
        <p:txBody>
          <a:bodyPr vert="horz" wrap="square" lIns="0" tIns="12700" rIns="0" bIns="0" rtlCol="0">
            <a:spAutoFit/>
          </a:bodyPr>
          <a:lstStyle/>
          <a:p>
            <a:pPr marL="12700" marR="5080">
              <a:lnSpc>
                <a:spcPct val="100000"/>
              </a:lnSpc>
              <a:spcBef>
                <a:spcPts val="100"/>
              </a:spcBef>
            </a:pPr>
            <a:r>
              <a:rPr lang="en-GB" sz="6000" b="1" spc="-85">
                <a:solidFill>
                  <a:srgbClr val="FFFFFF"/>
                </a:solidFill>
                <a:latin typeface="Trebuchet MS"/>
                <a:cs typeface="Trebuchet MS"/>
              </a:rPr>
              <a:t>People</a:t>
            </a:r>
            <a:endParaRPr sz="6000">
              <a:latin typeface="Trebuchet MS"/>
              <a:cs typeface="Trebuchet MS"/>
            </a:endParaRPr>
          </a:p>
        </p:txBody>
      </p:sp>
      <p:sp>
        <p:nvSpPr>
          <p:cNvPr id="5" name="object 5"/>
          <p:cNvSpPr txBox="1"/>
          <p:nvPr/>
        </p:nvSpPr>
        <p:spPr>
          <a:xfrm>
            <a:off x="802648" y="4092342"/>
            <a:ext cx="7430770" cy="777136"/>
          </a:xfrm>
          <a:prstGeom prst="rect">
            <a:avLst/>
          </a:prstGeom>
        </p:spPr>
        <p:txBody>
          <a:bodyPr vert="horz" wrap="square" lIns="0" tIns="12700" rIns="0" bIns="0" rtlCol="0">
            <a:spAutoFit/>
          </a:bodyPr>
          <a:lstStyle/>
          <a:p>
            <a:pPr marL="12700">
              <a:lnSpc>
                <a:spcPct val="100000"/>
              </a:lnSpc>
              <a:spcBef>
                <a:spcPts val="100"/>
              </a:spcBef>
            </a:pPr>
            <a:r>
              <a:rPr lang="en-GB" sz="1600" spc="5">
                <a:solidFill>
                  <a:srgbClr val="FFFFFF"/>
                </a:solidFill>
                <a:latin typeface="Arial"/>
                <a:cs typeface="Arial"/>
              </a:rPr>
              <a:t>Keep it Simple</a:t>
            </a:r>
          </a:p>
          <a:p>
            <a:pPr marL="12700">
              <a:lnSpc>
                <a:spcPct val="100000"/>
              </a:lnSpc>
              <a:spcBef>
                <a:spcPts val="100"/>
              </a:spcBef>
            </a:pPr>
            <a:r>
              <a:rPr lang="en-GB" sz="1600" spc="5">
                <a:solidFill>
                  <a:srgbClr val="FFFFFF"/>
                </a:solidFill>
                <a:latin typeface="Arial"/>
                <a:cs typeface="Arial"/>
              </a:rPr>
              <a:t>Use plain English</a:t>
            </a:r>
          </a:p>
          <a:p>
            <a:pPr marL="12700">
              <a:lnSpc>
                <a:spcPct val="100000"/>
              </a:lnSpc>
              <a:spcBef>
                <a:spcPts val="100"/>
              </a:spcBef>
            </a:pPr>
            <a:r>
              <a:rPr lang="en-GB" sz="1600" spc="5">
                <a:solidFill>
                  <a:srgbClr val="FFFFFF"/>
                </a:solidFill>
                <a:latin typeface="Arial"/>
                <a:cs typeface="Arial"/>
              </a:rPr>
              <a:t>Credit Design-isms and Josh Munn </a:t>
            </a:r>
            <a:endParaRPr sz="1600">
              <a:latin typeface="Arial"/>
              <a:cs typeface="Arial"/>
            </a:endParaRPr>
          </a:p>
        </p:txBody>
      </p:sp>
      <p:sp>
        <p:nvSpPr>
          <p:cNvPr id="6" name="object 6"/>
          <p:cNvSpPr/>
          <p:nvPr/>
        </p:nvSpPr>
        <p:spPr>
          <a:xfrm>
            <a:off x="817196" y="3725409"/>
            <a:ext cx="7607300" cy="0"/>
          </a:xfrm>
          <a:custGeom>
            <a:avLst/>
            <a:gdLst/>
            <a:ahLst/>
            <a:cxnLst/>
            <a:rect l="l" t="t" r="r" b="b"/>
            <a:pathLst>
              <a:path w="7607300">
                <a:moveTo>
                  <a:pt x="0" y="0"/>
                </a:moveTo>
                <a:lnTo>
                  <a:pt x="7607069" y="0"/>
                </a:lnTo>
              </a:path>
            </a:pathLst>
          </a:custGeom>
          <a:ln w="9524">
            <a:solidFill>
              <a:srgbClr val="EDFF41"/>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4220246818"/>
              </p:ext>
            </p:extLst>
          </p:nvPr>
        </p:nvGraphicFramePr>
        <p:xfrm>
          <a:off x="152400" y="111016"/>
          <a:ext cx="8686800" cy="50292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541135158"/>
                    </a:ext>
                  </a:extLst>
                </a:gridCol>
                <a:gridCol w="63246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UX Designers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My job is to understand the needs of people and businesses in order to make products more usable, enjoyable and accessible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UI Designer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My job is to focus on people’s visual experience of an app or website. Think tapping a button or swiping through pictures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Service designer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break down services into all of the people, products and interactions that make them possible and look for ways to improve them. Think of ‘Applying for a new passport’ or similar and all the steps you take to do so.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User researcher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I talk to people to get feedback directly from them about our existing or new services.  This insight helps the project team make decisions and prioritise work. </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a:solidFill>
                            <a:schemeClr val="tx1"/>
                          </a:solidFill>
                        </a:rPr>
                        <a:t>Business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help </a:t>
                      </a:r>
                      <a:r>
                        <a:rPr lang="en-GB" sz="1400" b="0" i="0" u="none" strike="noStrike" noProof="0">
                          <a:latin typeface="Calibri"/>
                        </a:rPr>
                        <a:t>the business understand its operations and how they relate to its strategy. This helps the company to manage its risks, eliminate inefficiencies and waste, streamline business processes, establish performance measurements and to design and describe solutions that deliver value.</a:t>
                      </a:r>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r>
                        <a:rPr lang="en-GB" sz="1400">
                          <a:solidFill>
                            <a:schemeClr val="tx1"/>
                          </a:solidFill>
                        </a:rPr>
                        <a:t>User experience writer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create clear, helpful text that guides users through a product or service. This can include form labels, prompts, error messages and instructions.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9133592"/>
                  </a:ext>
                </a:extLst>
              </a:tr>
              <a:tr h="558800">
                <a:tc>
                  <a:txBody>
                    <a:bodyPr/>
                    <a:lstStyle/>
                    <a:p>
                      <a:r>
                        <a:rPr lang="en-GB" sz="1400">
                          <a:solidFill>
                            <a:schemeClr val="tx1"/>
                          </a:solidFill>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People. They could be customers of SE, stakeholder or our own staff. Basically anyone who is using the service we are building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2787991890"/>
              </p:ext>
            </p:extLst>
          </p:nvPr>
        </p:nvGraphicFramePr>
        <p:xfrm>
          <a:off x="152400" y="361950"/>
          <a:ext cx="8686800" cy="59334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Front end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use code to develop the parts of the websites and apps that people see and interact with. Font and colours, forms and buttons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Back end developer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Websites and apps need servers, apps, databases and connections to work. I build and maintain the technology that powers these different things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Tester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ensure the quality of websites and apps we deliver and ensure they can be used by everyone. I also write code for automated tests that continually check the quality of these sites and apps.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Enterprise Architect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I ensure that as </a:t>
                      </a:r>
                      <a:r>
                        <a:rPr lang="en-GB" sz="1400" b="1" i="0" u="none" strike="noStrike" noProof="0">
                          <a:latin typeface="Calibri"/>
                        </a:rPr>
                        <a:t>an enterprise architecture specialist that works closely with stakeholders</a:t>
                      </a:r>
                      <a:r>
                        <a:rPr lang="en-GB" sz="1400" b="0" i="0" u="none" strike="noStrike" noProof="0">
                          <a:latin typeface="Calibri"/>
                        </a:rPr>
                        <a:t>, </a:t>
                      </a:r>
                      <a:r>
                        <a:rPr lang="en-GB" sz="1400" b="1" i="0" u="none" strike="noStrike" noProof="0">
                          <a:latin typeface="Calibri"/>
                        </a:rPr>
                        <a:t>including management and subject matter experts (SME</a:t>
                      </a:r>
                      <a:r>
                        <a:rPr lang="en-GB" sz="1400" b="0" i="0" u="none" strike="noStrike" noProof="0">
                          <a:latin typeface="Calibri"/>
                        </a:rPr>
                        <a:t>). An EA is responsible for using this knowledge to ensure IT and business alignment.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a:solidFill>
                            <a:schemeClr val="tx1"/>
                          </a:solidFill>
                        </a:rPr>
                        <a:t>Scrum master/delivery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I work with the team responsible for ensuring the team lives agile values and principles and follows the processes and practices that the team agreed they would use. The responsibilities of this </a:t>
                      </a:r>
                      <a:r>
                        <a:rPr lang="en-GB" sz="1400" b="1" i="0" u="none" strike="noStrike" noProof="0">
                          <a:latin typeface="Calibri"/>
                        </a:rPr>
                        <a:t>role</a:t>
                      </a:r>
                      <a:r>
                        <a:rPr lang="en-GB" sz="1400" b="0" i="0" u="none" strike="noStrike" noProof="0">
                          <a:latin typeface="Calibri"/>
                        </a:rPr>
                        <a:t> include: ... Ensuring a good relationship between the team and product owner as well as others outside the team</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r>
                        <a:rPr lang="en-GB" sz="1400">
                          <a:solidFill>
                            <a:schemeClr val="tx1"/>
                          </a:solidFill>
                        </a:rPr>
                        <a:t>Project manager programme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r>
                        <a:rPr lang="en-GB" sz="1400">
                          <a:solidFill>
                            <a:schemeClr val="tx1"/>
                          </a:solidFill>
                        </a:rPr>
                        <a:t>programme 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1667052"/>
                  </a:ext>
                </a:extLst>
              </a:tr>
              <a:tr h="558800">
                <a:tc>
                  <a:txBody>
                    <a:bodyPr/>
                    <a:lstStyle/>
                    <a:p>
                      <a:r>
                        <a:rPr lang="en-GB" sz="1400">
                          <a:solidFill>
                            <a:schemeClr val="tx1"/>
                          </a:solidFill>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define the future goal for the product, ensure it meets business priorities and users needs. I work closely with the team to prioritise their work and keep everyone aligned to the vision.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60337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3277233457"/>
              </p:ext>
            </p:extLst>
          </p:nvPr>
        </p:nvGraphicFramePr>
        <p:xfrm>
          <a:off x="152400" y="361950"/>
          <a:ext cx="8686800" cy="46431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Business Data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Data Scientist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Data Engineer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Service Adoption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a:solidFill>
                            <a:schemeClr val="tx1"/>
                          </a:solidFill>
                        </a:rPr>
                        <a:t>Service Assurance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r>
                        <a:rPr lang="en-GB" sz="1400">
                          <a:solidFill>
                            <a:schemeClr val="tx1"/>
                          </a:solidFill>
                        </a:rPr>
                        <a:t>Content Editor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research, write, design and edit content, using analytics and feedback to understand how people are interacting with the content and how I can make it easier for them to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r>
                        <a:rPr lang="en-GB" sz="1400">
                          <a:solidFill>
                            <a:schemeClr val="tx1"/>
                          </a:solidFill>
                        </a:rPr>
                        <a:t>Analytics Specialist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 analyse and categorise data in order to find trends and answer questions.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385190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5143500"/>
          </a:xfrm>
          <a:custGeom>
            <a:avLst/>
            <a:gdLst/>
            <a:ahLst/>
            <a:cxnLst/>
            <a:rect l="l" t="t" r="r" b="b"/>
            <a:pathLst>
              <a:path w="9144000" h="5143500">
                <a:moveTo>
                  <a:pt x="0" y="0"/>
                </a:moveTo>
                <a:lnTo>
                  <a:pt x="9143981" y="0"/>
                </a:lnTo>
                <a:lnTo>
                  <a:pt x="9143981" y="5143489"/>
                </a:lnTo>
                <a:lnTo>
                  <a:pt x="0" y="5143489"/>
                </a:lnTo>
                <a:lnTo>
                  <a:pt x="0" y="0"/>
                </a:lnTo>
                <a:close/>
              </a:path>
            </a:pathLst>
          </a:custGeom>
          <a:solidFill>
            <a:srgbClr val="005DB7"/>
          </a:solidFill>
        </p:spPr>
        <p:txBody>
          <a:bodyPr wrap="square" lIns="0" tIns="0" rIns="0" bIns="0" rtlCol="0"/>
          <a:lstStyle/>
          <a:p>
            <a:endParaRPr/>
          </a:p>
        </p:txBody>
      </p:sp>
      <p:sp>
        <p:nvSpPr>
          <p:cNvPr id="3" name="object 3"/>
          <p:cNvSpPr txBox="1"/>
          <p:nvPr/>
        </p:nvSpPr>
        <p:spPr>
          <a:xfrm>
            <a:off x="814023" y="1674692"/>
            <a:ext cx="5170805" cy="936154"/>
          </a:xfrm>
          <a:prstGeom prst="rect">
            <a:avLst/>
          </a:prstGeom>
        </p:spPr>
        <p:txBody>
          <a:bodyPr vert="horz" wrap="square" lIns="0" tIns="12700" rIns="0" bIns="0" rtlCol="0">
            <a:spAutoFit/>
          </a:bodyPr>
          <a:lstStyle/>
          <a:p>
            <a:pPr marL="12700" marR="5080">
              <a:lnSpc>
                <a:spcPct val="100000"/>
              </a:lnSpc>
              <a:spcBef>
                <a:spcPts val="100"/>
              </a:spcBef>
            </a:pPr>
            <a:r>
              <a:rPr lang="en-GB" sz="6000" b="1" spc="-85">
                <a:solidFill>
                  <a:srgbClr val="FFFFFF"/>
                </a:solidFill>
                <a:latin typeface="Trebuchet MS"/>
                <a:cs typeface="Trebuchet MS"/>
              </a:rPr>
              <a:t>Methods</a:t>
            </a:r>
            <a:endParaRPr sz="6000">
              <a:latin typeface="Trebuchet MS"/>
              <a:cs typeface="Trebuchet MS"/>
            </a:endParaRPr>
          </a:p>
        </p:txBody>
      </p:sp>
      <p:sp>
        <p:nvSpPr>
          <p:cNvPr id="5" name="object 5"/>
          <p:cNvSpPr txBox="1"/>
          <p:nvPr/>
        </p:nvSpPr>
        <p:spPr>
          <a:xfrm>
            <a:off x="802648" y="4092342"/>
            <a:ext cx="7430770" cy="777136"/>
          </a:xfrm>
          <a:prstGeom prst="rect">
            <a:avLst/>
          </a:prstGeom>
        </p:spPr>
        <p:txBody>
          <a:bodyPr vert="horz" wrap="square" lIns="0" tIns="12700" rIns="0" bIns="0" rtlCol="0">
            <a:spAutoFit/>
          </a:bodyPr>
          <a:lstStyle/>
          <a:p>
            <a:pPr marL="12700">
              <a:lnSpc>
                <a:spcPct val="100000"/>
              </a:lnSpc>
              <a:spcBef>
                <a:spcPts val="100"/>
              </a:spcBef>
            </a:pPr>
            <a:r>
              <a:rPr lang="en-GB" sz="1600" spc="5">
                <a:solidFill>
                  <a:srgbClr val="FFFFFF"/>
                </a:solidFill>
                <a:latin typeface="Arial"/>
                <a:cs typeface="Arial"/>
              </a:rPr>
              <a:t>Keep it Simple</a:t>
            </a:r>
          </a:p>
          <a:p>
            <a:pPr marL="12700">
              <a:lnSpc>
                <a:spcPct val="100000"/>
              </a:lnSpc>
              <a:spcBef>
                <a:spcPts val="100"/>
              </a:spcBef>
            </a:pPr>
            <a:r>
              <a:rPr lang="en-GB" sz="1600" spc="5">
                <a:solidFill>
                  <a:srgbClr val="FFFFFF"/>
                </a:solidFill>
                <a:latin typeface="Arial"/>
                <a:cs typeface="Arial"/>
              </a:rPr>
              <a:t>Use plain English</a:t>
            </a:r>
          </a:p>
          <a:p>
            <a:pPr marL="12700">
              <a:lnSpc>
                <a:spcPct val="100000"/>
              </a:lnSpc>
              <a:spcBef>
                <a:spcPts val="100"/>
              </a:spcBef>
            </a:pPr>
            <a:r>
              <a:rPr lang="en-GB" sz="1600" spc="5">
                <a:solidFill>
                  <a:srgbClr val="FFFFFF"/>
                </a:solidFill>
                <a:latin typeface="Arial"/>
                <a:cs typeface="Arial"/>
              </a:rPr>
              <a:t>Credit Design-isms and Josh Munn </a:t>
            </a:r>
            <a:endParaRPr sz="1600">
              <a:latin typeface="Arial"/>
              <a:cs typeface="Arial"/>
            </a:endParaRPr>
          </a:p>
        </p:txBody>
      </p:sp>
      <p:sp>
        <p:nvSpPr>
          <p:cNvPr id="6" name="object 6"/>
          <p:cNvSpPr/>
          <p:nvPr/>
        </p:nvSpPr>
        <p:spPr>
          <a:xfrm>
            <a:off x="817196" y="3725409"/>
            <a:ext cx="7607300" cy="0"/>
          </a:xfrm>
          <a:custGeom>
            <a:avLst/>
            <a:gdLst/>
            <a:ahLst/>
            <a:cxnLst/>
            <a:rect l="l" t="t" r="r" b="b"/>
            <a:pathLst>
              <a:path w="7607300">
                <a:moveTo>
                  <a:pt x="0" y="0"/>
                </a:moveTo>
                <a:lnTo>
                  <a:pt x="7607069" y="0"/>
                </a:lnTo>
              </a:path>
            </a:pathLst>
          </a:custGeom>
          <a:ln w="9524">
            <a:solidFill>
              <a:srgbClr val="EDFF41"/>
            </a:solidFill>
          </a:ln>
        </p:spPr>
        <p:txBody>
          <a:bodyPr wrap="square" lIns="0" tIns="0" rIns="0" bIns="0" rtlCol="0"/>
          <a:lstStyle/>
          <a:p>
            <a:endParaRPr/>
          </a:p>
        </p:txBody>
      </p:sp>
    </p:spTree>
    <p:extLst>
      <p:ext uri="{BB962C8B-B14F-4D97-AF65-F5344CB8AC3E}">
        <p14:creationId xmlns:p14="http://schemas.microsoft.com/office/powerpoint/2010/main" val="140366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324688866"/>
              </p:ext>
            </p:extLst>
          </p:nvPr>
        </p:nvGraphicFramePr>
        <p:xfrm>
          <a:off x="228600" y="539750"/>
          <a:ext cx="8686800" cy="49885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Minimal viable product MVP</a:t>
                      </a:r>
                    </a:p>
                    <a:p>
                      <a:r>
                        <a:rPr lang="en-GB" sz="1400">
                          <a:solidFill>
                            <a:schemeClr val="tx1"/>
                          </a:solidFill>
                        </a:rPr>
                        <a:t>Minimal viable service MVS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Often used interchangeably, but ultimately we are looking for a version of our design with just enough functionality to fulfil its core purpose. We like to do this early and get people using it, that allows us to learn really quickly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A/B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are testing two different versions of a design to see which one performs better. We can do this with our prototypes and we can also do it with our live websites.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Mental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Peoples preconceptions of how apps or websites work is not always accurate. Exploring these assumptions can help us align our design with peoples understandings.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Codesign/</a:t>
                      </a:r>
                      <a:r>
                        <a:rPr lang="en-GB" sz="1400" err="1">
                          <a:solidFill>
                            <a:schemeClr val="tx1"/>
                          </a:solidFill>
                        </a:rPr>
                        <a:t>cocreate</a:t>
                      </a:r>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We invite a group of the people we are designing for together to be part of that creative process. They help generate different solutions and a variety of new and different views can be really helpful.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err="1">
                          <a:solidFill>
                            <a:schemeClr val="tx1"/>
                          </a:solidFill>
                        </a:rPr>
                        <a:t>Accessiblity</a:t>
                      </a:r>
                      <a:r>
                        <a:rPr lang="en-GB" sz="140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r h="558800">
                <a:tc>
                  <a:txBody>
                    <a:bodyPr/>
                    <a:lstStyle/>
                    <a:p>
                      <a:r>
                        <a:rPr lang="en-GB" sz="1400">
                          <a:solidFill>
                            <a:schemeClr val="tx1"/>
                          </a:solidFill>
                        </a:rPr>
                        <a:t>Assisted digital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0" i="0">
                          <a:solidFill>
                            <a:schemeClr val="dk1"/>
                          </a:solidFill>
                          <a:effectLst/>
                          <a:latin typeface="+mn-lt"/>
                          <a:ea typeface="+mn-ea"/>
                          <a:cs typeface="+mn-cs"/>
                        </a:rPr>
                        <a:t>We need to ensure that everyone who needs our websites and services can use them. sometimes people need help to use it if its online and this is known as ‘assisted digital support’.</a:t>
                      </a:r>
                    </a:p>
                    <a:p>
                      <a:endParaRPr lang="en-GB"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36921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3299256841"/>
              </p:ext>
            </p:extLst>
          </p:nvPr>
        </p:nvGraphicFramePr>
        <p:xfrm>
          <a:off x="228600" y="539750"/>
          <a:ext cx="8686800" cy="352551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r>
                        <a:rPr lang="en-GB" sz="1400">
                          <a:solidFill>
                            <a:schemeClr val="tx1"/>
                          </a:solidFill>
                        </a:rPr>
                        <a:t>Agile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Instead of designing and building an entire website or new system all in one go, we break this down into smaller parts and complete them over shorter cycles of work. This helps reduce the risk.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r>
                        <a:rPr lang="en-GB" sz="1400">
                          <a:solidFill>
                            <a:schemeClr val="tx1"/>
                          </a:solidFill>
                        </a:rPr>
                        <a:t>Epic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Epic captures a large body of work. It is essentially a large user story that can be broken down into a number of smaller stories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Features are usually too big to big worked on directly so they are broken down into smaller business units: stories</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User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The user story describes the type of user, what they want and why. A user story helps to create a simplified description of a requirement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799">
                <a:tc>
                  <a:txBody>
                    <a:bodyPr/>
                    <a:lstStyle/>
                    <a:p>
                      <a:pPr lvl="0">
                        <a:buNone/>
                      </a:pPr>
                      <a:r>
                        <a:rPr lang="en-GB" sz="1400">
                          <a:solidFill>
                            <a:schemeClr val="tx1"/>
                          </a:solidFill>
                        </a:rPr>
                        <a:t>User need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a:solidFill>
                            <a:schemeClr val="tx1"/>
                          </a:solidFill>
                        </a:rPr>
                        <a:t>User needs are the things that people need from a product or service in order to do something.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6631872"/>
                  </a:ext>
                </a:extLst>
              </a:tr>
            </a:tbl>
          </a:graphicData>
        </a:graphic>
      </p:graphicFrame>
    </p:spTree>
    <p:extLst>
      <p:ext uri="{BB962C8B-B14F-4D97-AF65-F5344CB8AC3E}">
        <p14:creationId xmlns:p14="http://schemas.microsoft.com/office/powerpoint/2010/main" val="358596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90BD1D8-8D89-4F2B-BA9B-85C5AD43B43A}"/>
              </a:ext>
            </a:extLst>
          </p:cNvPr>
          <p:cNvGraphicFramePr>
            <a:graphicFrameLocks noGrp="1"/>
          </p:cNvGraphicFramePr>
          <p:nvPr>
            <p:extLst>
              <p:ext uri="{D42A27DB-BD31-4B8C-83A1-F6EECF244321}">
                <p14:modId xmlns:p14="http://schemas.microsoft.com/office/powerpoint/2010/main" val="3156836340"/>
              </p:ext>
            </p:extLst>
          </p:nvPr>
        </p:nvGraphicFramePr>
        <p:xfrm>
          <a:off x="163492" y="62294"/>
          <a:ext cx="8686800" cy="626872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541135158"/>
                    </a:ext>
                  </a:extLst>
                </a:gridCol>
                <a:gridCol w="6172200">
                  <a:extLst>
                    <a:ext uri="{9D8B030D-6E8A-4147-A177-3AD203B41FA5}">
                      <a16:colId xmlns:a16="http://schemas.microsoft.com/office/drawing/2014/main" val="3812972961"/>
                    </a:ext>
                  </a:extLst>
                </a:gridCol>
              </a:tblGrid>
              <a:tr h="558800">
                <a:tc>
                  <a:txBody>
                    <a:bodyPr/>
                    <a:lstStyle/>
                    <a:p>
                      <a:r>
                        <a:rPr lang="en-GB" sz="1400">
                          <a:solidFill>
                            <a:schemeClr val="tx1"/>
                          </a:solidFill>
                        </a:rPr>
                        <a:t>Instead of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Trying saying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687093"/>
                  </a:ext>
                </a:extLst>
              </a:tr>
              <a:tr h="558800">
                <a:tc>
                  <a:txBody>
                    <a:bodyPr/>
                    <a:lstStyle/>
                    <a:p>
                      <a:pPr lvl="0">
                        <a:buNone/>
                      </a:pPr>
                      <a:r>
                        <a:rPr lang="en-GB" sz="1400">
                          <a:solidFill>
                            <a:schemeClr val="tx1"/>
                          </a:solidFill>
                        </a:rPr>
                        <a:t>Moderated Usability Session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This is where the researcher guides a participant through a session to test out how something – like an early design/feature developed - is working.  There will normally be several rounds of usability testing done prior to the final design/feature signed 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1652372"/>
                  </a:ext>
                </a:extLst>
              </a:tr>
              <a:tr h="558800">
                <a:tc>
                  <a:txBody>
                    <a:bodyPr/>
                    <a:lstStyle/>
                    <a:p>
                      <a:pPr lvl="0">
                        <a:buNone/>
                      </a:pPr>
                      <a:r>
                        <a:rPr lang="en-GB" sz="1400">
                          <a:solidFill>
                            <a:schemeClr val="tx1"/>
                          </a:solidFill>
                        </a:rPr>
                        <a:t>Unmoderated Usability Session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a:solidFill>
                            <a:schemeClr val="tx1"/>
                          </a:solidFill>
                        </a:rPr>
                        <a:t>This is where the participant carries out a session in their own time without the researcher present.  They would simply be given a set of instructions to follow.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4746772"/>
                  </a:ext>
                </a:extLst>
              </a:tr>
              <a:tr h="558800">
                <a:tc>
                  <a:txBody>
                    <a:bodyPr/>
                    <a:lstStyle/>
                    <a:p>
                      <a:r>
                        <a:rPr lang="en-GB" sz="1400">
                          <a:solidFill>
                            <a:schemeClr val="tx1"/>
                          </a:solidFill>
                        </a:rPr>
                        <a:t>Online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A variety of different techniques are used in online studies to provide feedback.  Examples:   card sorting where the participant can arrange a number of random words or statements into themes;  uploading designs or marketing visuals for comment; 'think out loud' sessions where the participants' thoughts and feelings are recorded whilst undertaking specific tasks.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7121322"/>
                  </a:ext>
                </a:extLst>
              </a:tr>
              <a:tr h="558800">
                <a:tc>
                  <a:txBody>
                    <a:bodyPr/>
                    <a:lstStyle/>
                    <a:p>
                      <a:r>
                        <a:rPr lang="en-GB" sz="1400">
                          <a:solidFill>
                            <a:schemeClr val="tx1"/>
                          </a:solidFill>
                        </a:rPr>
                        <a:t>Survey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1400">
                          <a:solidFill>
                            <a:schemeClr val="tx1"/>
                          </a:solidFill>
                        </a:rPr>
                        <a:t>A set of questions designed to give feedback about any topic.  Surveys are normally created to provide quantity to the number of responses.  The limitation is the inability to probe further to responses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322655"/>
                  </a:ext>
                </a:extLst>
              </a:tr>
              <a:tr h="558800">
                <a:tc>
                  <a:txBody>
                    <a:bodyPr/>
                    <a:lstStyle/>
                    <a:p>
                      <a:r>
                        <a:rPr lang="en-GB" sz="1400">
                          <a:solidFill>
                            <a:schemeClr val="tx1"/>
                          </a:solidFill>
                        </a:rPr>
                        <a:t>Guerrilla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Short/sharp sessions that can be set up quickly with minimum effort to gather quick feedback. This can be on the high street, at events etc where it is normally one-to-one interaction with the researcher and the participant</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888572"/>
                  </a:ext>
                </a:extLst>
              </a:tr>
              <a:tr h="558800">
                <a:tc>
                  <a:txBody>
                    <a:bodyPr/>
                    <a:lstStyle/>
                    <a:p>
                      <a:r>
                        <a:rPr lang="en-GB" sz="1400">
                          <a:solidFill>
                            <a:schemeClr val="tx1"/>
                          </a:solidFill>
                        </a:rPr>
                        <a:t>Interviewing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GB" sz="1400" b="0" i="0" u="none" strike="noStrike" noProof="0">
                          <a:latin typeface="Calibri"/>
                        </a:rPr>
                        <a:t>This is where a researcher will pose a number of structured questions to the participant.  It allows the ability for the researcher to probe further into the responses given.  This can be done</a:t>
                      </a:r>
                      <a:endParaRPr lang="en-US" sz="1400" b="0" i="0" u="none" strike="noStrike" noProof="0">
                        <a:latin typeface="Calibri"/>
                      </a:endParaRPr>
                    </a:p>
                    <a:p>
                      <a:pPr lvl="0">
                        <a:buNone/>
                      </a:pPr>
                      <a:r>
                        <a:rPr lang="en-GB" sz="1400" b="0" i="0" u="none" strike="noStrike" noProof="0">
                          <a:latin typeface="Calibri"/>
                        </a:rPr>
                        <a:t>now something – like an early design/feature developed - is working.  There will normally be several rounds of usability testing done prior to the final design/feature signed off.</a:t>
                      </a:r>
                      <a:endParaRPr lang="en-US" sz="1400" b="0" i="0" u="none" strike="noStrike" noProof="0">
                        <a:latin typeface="Calibri"/>
                      </a:endParaRPr>
                    </a:p>
                    <a:p>
                      <a:pPr lvl="0">
                        <a:buNone/>
                      </a:pPr>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1116142"/>
                  </a:ext>
                </a:extLst>
              </a:tr>
            </a:tbl>
          </a:graphicData>
        </a:graphic>
      </p:graphicFrame>
    </p:spTree>
    <p:extLst>
      <p:ext uri="{BB962C8B-B14F-4D97-AF65-F5344CB8AC3E}">
        <p14:creationId xmlns:p14="http://schemas.microsoft.com/office/powerpoint/2010/main" val="2789793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29A9D0C9C0844881BC05CA057EF703" ma:contentTypeVersion="13" ma:contentTypeDescription="Create a new document." ma:contentTypeScope="" ma:versionID="d3c8c50e877f96938777e3370b8d510e">
  <xsd:schema xmlns:xsd="http://www.w3.org/2001/XMLSchema" xmlns:xs="http://www.w3.org/2001/XMLSchema" xmlns:p="http://schemas.microsoft.com/office/2006/metadata/properties" xmlns:ns3="99a3a8b0-b55c-4cf4-bc09-b5fa5220dd82" xmlns:ns4="fe194aeb-f7dc-48f8-9daf-88fa16829bb3" targetNamespace="http://schemas.microsoft.com/office/2006/metadata/properties" ma:root="true" ma:fieldsID="26fd14a20409112259439f54bc709c6b" ns3:_="" ns4:_="">
    <xsd:import namespace="99a3a8b0-b55c-4cf4-bc09-b5fa5220dd82"/>
    <xsd:import namespace="fe194aeb-f7dc-48f8-9daf-88fa16829bb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a3a8b0-b55c-4cf4-bc09-b5fa5220dd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e194aeb-f7dc-48f8-9daf-88fa16829bb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267A3C-0648-4A9C-94EC-D7B5A8AA5F20}">
  <ds:schemaRefs>
    <ds:schemaRef ds:uri="http://purl.org/dc/dcmitype/"/>
    <ds:schemaRef ds:uri="http://purl.org/dc/elements/1.1/"/>
    <ds:schemaRef ds:uri="http://schemas.microsoft.com/office/infopath/2007/PartnerControls"/>
    <ds:schemaRef ds:uri="99a3a8b0-b55c-4cf4-bc09-b5fa5220dd82"/>
    <ds:schemaRef ds:uri="http://schemas.microsoft.com/office/2006/metadata/properties"/>
    <ds:schemaRef ds:uri="http://purl.org/dc/terms/"/>
    <ds:schemaRef ds:uri="http://schemas.microsoft.com/office/2006/documentManagement/types"/>
    <ds:schemaRef ds:uri="fe194aeb-f7dc-48f8-9daf-88fa16829bb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38F8354-CCBE-40E2-ADBF-47363ABF0F59}">
  <ds:schemaRefs>
    <ds:schemaRef ds:uri="http://schemas.microsoft.com/sharepoint/v3/contenttype/forms"/>
  </ds:schemaRefs>
</ds:datastoreItem>
</file>

<file path=customXml/itemProps3.xml><?xml version="1.0" encoding="utf-8"?>
<ds:datastoreItem xmlns:ds="http://schemas.openxmlformats.org/officeDocument/2006/customXml" ds:itemID="{90FCD671-B0C3-4839-9C96-489ED04E71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a3a8b0-b55c-4cf4-bc09-b5fa5220dd82"/>
    <ds:schemaRef ds:uri="fe194aeb-f7dc-48f8-9daf-88fa16829b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14</Slides>
  <Notes>7</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4</cp:revision>
  <dcterms:created xsi:type="dcterms:W3CDTF">2020-04-21T15:10:58Z</dcterms:created>
  <dcterms:modified xsi:type="dcterms:W3CDTF">2021-04-13T09:36:10Z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0x010100D929A9D0C9C0844881BC05CA057EF703</vt:lpwstr>
  </property>
</Properties>
</file>