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8" r:id="rId11"/>
    <p:sldId id="266" r:id="rId12"/>
    <p:sldId id="269" r:id="rId13"/>
    <p:sldId id="270" r:id="rId14"/>
    <p:sldId id="271" r:id="rId15"/>
    <p:sldId id="272" r:id="rId16"/>
    <p:sldId id="273"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03"/>
    <p:restoredTop sz="94635"/>
  </p:normalViewPr>
  <p:slideViewPr>
    <p:cSldViewPr snapToGrid="0">
      <p:cViewPr varScale="1">
        <p:scale>
          <a:sx n="90" d="100"/>
          <a:sy n="90" d="100"/>
        </p:scale>
        <p:origin x="224"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ECC51-EA10-7948-BB57-263B0D6F0202}"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9EB2B-61BB-C242-92BE-A57B610E2000}" type="slidenum">
              <a:rPr lang="en-US" smtClean="0"/>
              <a:t>‹#›</a:t>
            </a:fld>
            <a:endParaRPr lang="en-US"/>
          </a:p>
        </p:txBody>
      </p:sp>
    </p:spTree>
    <p:extLst>
      <p:ext uri="{BB962C8B-B14F-4D97-AF65-F5344CB8AC3E}">
        <p14:creationId xmlns:p14="http://schemas.microsoft.com/office/powerpoint/2010/main" val="1674657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29EB2B-61BB-C242-92BE-A57B610E2000}" type="slidenum">
              <a:rPr lang="en-US" smtClean="0"/>
              <a:t>4</a:t>
            </a:fld>
            <a:endParaRPr lang="en-US"/>
          </a:p>
        </p:txBody>
      </p:sp>
    </p:spTree>
    <p:extLst>
      <p:ext uri="{BB962C8B-B14F-4D97-AF65-F5344CB8AC3E}">
        <p14:creationId xmlns:p14="http://schemas.microsoft.com/office/powerpoint/2010/main" val="429331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9207-0C45-2003-04AA-C0F1C2B42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03CD23-F213-4755-2C63-737AE6D6E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ED9B1D-44D5-D35B-57F8-6BDB9CD0268A}"/>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5" name="Footer Placeholder 4">
            <a:extLst>
              <a:ext uri="{FF2B5EF4-FFF2-40B4-BE49-F238E27FC236}">
                <a16:creationId xmlns:a16="http://schemas.microsoft.com/office/drawing/2014/main" id="{E5E3945D-B214-56C7-6080-D10A34F5C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1679A9-3613-84F5-C900-DDBC200CD004}"/>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243270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F0A9-ABC3-07E4-329A-748C251373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F03774-890C-CCF7-7C40-FAA968741F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0A28F-D29E-66EA-36BE-9F6AE46859B2}"/>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5" name="Footer Placeholder 4">
            <a:extLst>
              <a:ext uri="{FF2B5EF4-FFF2-40B4-BE49-F238E27FC236}">
                <a16:creationId xmlns:a16="http://schemas.microsoft.com/office/drawing/2014/main" id="{69691798-CBA9-52D7-A743-C23BB2859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C84E3-B01A-6F71-36CF-3666D0968D37}"/>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268683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80AE0-F21B-93D1-B52B-500BB50A7C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C4EFD1-0B66-D4D9-7869-A3F4229A3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66820-0B01-D5E5-2702-BDDD0ED2A956}"/>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5" name="Footer Placeholder 4">
            <a:extLst>
              <a:ext uri="{FF2B5EF4-FFF2-40B4-BE49-F238E27FC236}">
                <a16:creationId xmlns:a16="http://schemas.microsoft.com/office/drawing/2014/main" id="{14F9F33D-6B6C-E463-76E0-31737664D0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E5C009-EE0F-C553-8826-5328A7A49E1C}"/>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3511460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D07A-B5A2-A547-2D3F-CE959F05DD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A1377-50B0-7C37-98FB-EFFD16E38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5AF301-A583-F2AD-6C99-198E79E8E349}"/>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5" name="Footer Placeholder 4">
            <a:extLst>
              <a:ext uri="{FF2B5EF4-FFF2-40B4-BE49-F238E27FC236}">
                <a16:creationId xmlns:a16="http://schemas.microsoft.com/office/drawing/2014/main" id="{31355039-8739-EECC-751E-2C0BFDFDE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ABAA04-DACB-09A1-867D-E633F9F39479}"/>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4041831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D641-C6F8-0C4A-F905-620F1A54DB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EB2EE-BB0B-F70B-5CA5-38BAED0AF1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2FA78-E8E7-8455-6BF8-A96993D77479}"/>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5" name="Footer Placeholder 4">
            <a:extLst>
              <a:ext uri="{FF2B5EF4-FFF2-40B4-BE49-F238E27FC236}">
                <a16:creationId xmlns:a16="http://schemas.microsoft.com/office/drawing/2014/main" id="{4DAE71A8-7A3D-DABE-E966-5EF0D880B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AE6F03-A551-DADF-F056-393E6CF41B44}"/>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253288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81DE-4DC3-AE7B-838C-C3EC02572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BD642-CB82-E2B3-3D38-20C4389998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9F2088-E00C-A279-15DF-10BC06D059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61EF5-DE26-1D9D-CF05-E207CEF113A2}"/>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6" name="Footer Placeholder 5">
            <a:extLst>
              <a:ext uri="{FF2B5EF4-FFF2-40B4-BE49-F238E27FC236}">
                <a16:creationId xmlns:a16="http://schemas.microsoft.com/office/drawing/2014/main" id="{CC2A4637-7CA0-7560-3AD6-4F70BC9289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0DD03-3113-85CF-74F7-D8F16CF9CB8A}"/>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95270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3401-393D-0E40-EFDF-A90BB30DC0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126915-C0E2-0C17-934F-899AF52410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8BF41-4B50-AB0C-1ADD-C5D0D853F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014AE8-1EB4-8D95-7A10-B4E2E5D885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06675-1419-9382-A460-37515832E6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A7CBE2-C2EB-C30A-DC61-54BB53555182}"/>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8" name="Footer Placeholder 7">
            <a:extLst>
              <a:ext uri="{FF2B5EF4-FFF2-40B4-BE49-F238E27FC236}">
                <a16:creationId xmlns:a16="http://schemas.microsoft.com/office/drawing/2014/main" id="{370ADC6C-3E90-3A00-BF21-869C5B871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0E4653-1B85-96B1-0AE0-38C4E8809399}"/>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312703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AAF1-BD23-736F-CC28-50D5F5D55B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B14D9B-6A9B-6853-9E0A-540218287E6A}"/>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4" name="Footer Placeholder 3">
            <a:extLst>
              <a:ext uri="{FF2B5EF4-FFF2-40B4-BE49-F238E27FC236}">
                <a16:creationId xmlns:a16="http://schemas.microsoft.com/office/drawing/2014/main" id="{D48F725F-EFE3-DEDC-3777-FA5D36B08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D642F4-6259-AC77-E252-1B216C81ECB0}"/>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418350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C7986-E9EC-592B-FEDD-3F841156DB69}"/>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3" name="Footer Placeholder 2">
            <a:extLst>
              <a:ext uri="{FF2B5EF4-FFF2-40B4-BE49-F238E27FC236}">
                <a16:creationId xmlns:a16="http://schemas.microsoft.com/office/drawing/2014/main" id="{378A2ADB-A893-1B6A-6A3C-9391CF3B07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4F9CD9-2D2A-E349-63C4-690068451339}"/>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1904868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5075C-C878-6120-0C2A-81C240BD7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5D557F-FAD8-3E48-B8B1-D01F3A7CF7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A2CBCE-058E-15AC-594B-128259299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88409D-E47A-5D30-1242-9CD4BDF4AE40}"/>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6" name="Footer Placeholder 5">
            <a:extLst>
              <a:ext uri="{FF2B5EF4-FFF2-40B4-BE49-F238E27FC236}">
                <a16:creationId xmlns:a16="http://schemas.microsoft.com/office/drawing/2014/main" id="{4B574330-2C74-7660-80C1-3D0493F7B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8FD0-8040-513A-39C8-DE1049935366}"/>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269515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24C1-59CE-6C01-0C57-175C7875A0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2E74C1-6984-18BC-0B18-91D5CE38A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D4D905-9C80-AD83-BB34-3101C3247B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9DD169-3893-CACE-387C-CA18BD6A7147}"/>
              </a:ext>
            </a:extLst>
          </p:cNvPr>
          <p:cNvSpPr>
            <a:spLocks noGrp="1"/>
          </p:cNvSpPr>
          <p:nvPr>
            <p:ph type="dt" sz="half" idx="10"/>
          </p:nvPr>
        </p:nvSpPr>
        <p:spPr/>
        <p:txBody>
          <a:bodyPr/>
          <a:lstStyle/>
          <a:p>
            <a:fld id="{6BD11781-EC2D-8248-88CE-65E2598C8314}" type="datetimeFigureOut">
              <a:rPr lang="en-US" smtClean="0"/>
              <a:t>8/25/25</a:t>
            </a:fld>
            <a:endParaRPr lang="en-US"/>
          </a:p>
        </p:txBody>
      </p:sp>
      <p:sp>
        <p:nvSpPr>
          <p:cNvPr id="6" name="Footer Placeholder 5">
            <a:extLst>
              <a:ext uri="{FF2B5EF4-FFF2-40B4-BE49-F238E27FC236}">
                <a16:creationId xmlns:a16="http://schemas.microsoft.com/office/drawing/2014/main" id="{27C783FC-CAD7-1677-A089-2FEF18584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410719-7091-754C-622B-44070766F9FD}"/>
              </a:ext>
            </a:extLst>
          </p:cNvPr>
          <p:cNvSpPr>
            <a:spLocks noGrp="1"/>
          </p:cNvSpPr>
          <p:nvPr>
            <p:ph type="sldNum" sz="quarter" idx="12"/>
          </p:nvPr>
        </p:nvSpPr>
        <p:spPr/>
        <p:txBody>
          <a:bodyPr/>
          <a:lstStyle/>
          <a:p>
            <a:fld id="{3CF361B3-ADB8-CF4A-9E39-668AC14AF23D}" type="slidenum">
              <a:rPr lang="en-US" smtClean="0"/>
              <a:t>‹#›</a:t>
            </a:fld>
            <a:endParaRPr lang="en-US"/>
          </a:p>
        </p:txBody>
      </p:sp>
    </p:spTree>
    <p:extLst>
      <p:ext uri="{BB962C8B-B14F-4D97-AF65-F5344CB8AC3E}">
        <p14:creationId xmlns:p14="http://schemas.microsoft.com/office/powerpoint/2010/main" val="82835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B061A-92DA-89A7-2DD2-711F4886B1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092E16-878A-6A9C-48BF-E483707EF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6A088C-7427-5D19-E67B-ACF998CB9B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D11781-EC2D-8248-88CE-65E2598C8314}" type="datetimeFigureOut">
              <a:rPr lang="en-US" smtClean="0"/>
              <a:t>8/25/25</a:t>
            </a:fld>
            <a:endParaRPr lang="en-US"/>
          </a:p>
        </p:txBody>
      </p:sp>
      <p:sp>
        <p:nvSpPr>
          <p:cNvPr id="5" name="Footer Placeholder 4">
            <a:extLst>
              <a:ext uri="{FF2B5EF4-FFF2-40B4-BE49-F238E27FC236}">
                <a16:creationId xmlns:a16="http://schemas.microsoft.com/office/drawing/2014/main" id="{854D4958-7F97-B697-3EC3-08C0D1C3E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1FC1A0-6444-DA53-AE43-E21DFA2850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F361B3-ADB8-CF4A-9E39-668AC14AF23D}" type="slidenum">
              <a:rPr lang="en-US" smtClean="0"/>
              <a:t>‹#›</a:t>
            </a:fld>
            <a:endParaRPr lang="en-US"/>
          </a:p>
        </p:txBody>
      </p:sp>
    </p:spTree>
    <p:extLst>
      <p:ext uri="{BB962C8B-B14F-4D97-AF65-F5344CB8AC3E}">
        <p14:creationId xmlns:p14="http://schemas.microsoft.com/office/powerpoint/2010/main" val="3543832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mailto:name@dept.gov.uk"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4B04-1013-818B-2E02-BCD97BE90F26}"/>
              </a:ext>
            </a:extLst>
          </p:cNvPr>
          <p:cNvSpPr>
            <a:spLocks noGrp="1"/>
          </p:cNvSpPr>
          <p:nvPr>
            <p:ph type="ctrTitle"/>
          </p:nvPr>
        </p:nvSpPr>
        <p:spPr>
          <a:xfrm>
            <a:off x="1174897" y="1313749"/>
            <a:ext cx="9842205" cy="2387600"/>
          </a:xfrm>
        </p:spPr>
        <p:txBody>
          <a:bodyPr>
            <a:normAutofit/>
          </a:bodyPr>
          <a:lstStyle/>
          <a:p>
            <a:pPr algn="l"/>
            <a:r>
              <a:rPr lang="en-US" sz="2800" dirty="0">
                <a:solidFill>
                  <a:srgbClr val="7030A0"/>
                </a:solidFill>
              </a:rPr>
              <a:t>“Name of the service or project”, for example:</a:t>
            </a:r>
            <a:br>
              <a:rPr lang="en-US" sz="5400" dirty="0"/>
            </a:br>
            <a:r>
              <a:rPr lang="en-US" b="1" dirty="0"/>
              <a:t>Ecosystem of the service v1.3</a:t>
            </a:r>
          </a:p>
        </p:txBody>
      </p:sp>
      <p:sp>
        <p:nvSpPr>
          <p:cNvPr id="3" name="Subtitle 2">
            <a:extLst>
              <a:ext uri="{FF2B5EF4-FFF2-40B4-BE49-F238E27FC236}">
                <a16:creationId xmlns:a16="http://schemas.microsoft.com/office/drawing/2014/main" id="{367FD665-8274-F9C3-798D-EF1E32E1DFA1}"/>
              </a:ext>
            </a:extLst>
          </p:cNvPr>
          <p:cNvSpPr>
            <a:spLocks noGrp="1"/>
          </p:cNvSpPr>
          <p:nvPr>
            <p:ph type="subTitle" idx="1"/>
          </p:nvPr>
        </p:nvSpPr>
        <p:spPr>
          <a:xfrm>
            <a:off x="1174897" y="3987208"/>
            <a:ext cx="9144000" cy="1270591"/>
          </a:xfrm>
        </p:spPr>
        <p:txBody>
          <a:bodyPr/>
          <a:lstStyle/>
          <a:p>
            <a:pPr algn="l"/>
            <a:r>
              <a:rPr lang="en-US" dirty="0"/>
              <a:t>Last updated 03/09/2025</a:t>
            </a:r>
          </a:p>
        </p:txBody>
      </p:sp>
    </p:spTree>
    <p:extLst>
      <p:ext uri="{BB962C8B-B14F-4D97-AF65-F5344CB8AC3E}">
        <p14:creationId xmlns:p14="http://schemas.microsoft.com/office/powerpoint/2010/main" val="89192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4FCFC-0F6F-744C-5144-FFAD1F1BB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5F01B-9626-F0DC-55D6-8D7DC3E85DAE}"/>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Charity 1</a:t>
            </a:r>
          </a:p>
        </p:txBody>
      </p:sp>
      <p:sp>
        <p:nvSpPr>
          <p:cNvPr id="5" name="Content Placeholder 2">
            <a:extLst>
              <a:ext uri="{FF2B5EF4-FFF2-40B4-BE49-F238E27FC236}">
                <a16:creationId xmlns:a16="http://schemas.microsoft.com/office/drawing/2014/main" id="{5767DDAC-1BBA-9AED-3877-C2997904252B}"/>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[Explain their role and provide links]</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67103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a:extLst>
            <a:ext uri="{FF2B5EF4-FFF2-40B4-BE49-F238E27FC236}">
              <a16:creationId xmlns:a16="http://schemas.microsoft.com/office/drawing/2014/main" id="{F04BE791-CA91-6F14-09DC-711388866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9F40F-74D6-D90E-D991-66E60BE73F36}"/>
              </a:ext>
            </a:extLst>
          </p:cNvPr>
          <p:cNvSpPr>
            <a:spLocks noGrp="1"/>
          </p:cNvSpPr>
          <p:nvPr>
            <p:ph type="title"/>
          </p:nvPr>
        </p:nvSpPr>
        <p:spPr>
          <a:xfrm>
            <a:off x="831850" y="1709739"/>
            <a:ext cx="10515600" cy="2233612"/>
          </a:xfrm>
        </p:spPr>
        <p:txBody>
          <a:bodyPr/>
          <a:lstStyle/>
          <a:p>
            <a:r>
              <a:rPr lang="en-US" b="1" dirty="0">
                <a:solidFill>
                  <a:srgbClr val="002060"/>
                </a:solidFill>
              </a:rPr>
              <a:t>The delivery of the service internally</a:t>
            </a:r>
          </a:p>
        </p:txBody>
      </p:sp>
    </p:spTree>
    <p:extLst>
      <p:ext uri="{BB962C8B-B14F-4D97-AF65-F5344CB8AC3E}">
        <p14:creationId xmlns:p14="http://schemas.microsoft.com/office/powerpoint/2010/main" val="2880499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F776-C103-0451-5A4A-0AFC7E83E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58D07A-D7EF-5F29-D33D-2ECF0BC16EA2}"/>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An area of the department</a:t>
            </a:r>
          </a:p>
        </p:txBody>
      </p:sp>
      <p:sp>
        <p:nvSpPr>
          <p:cNvPr id="5" name="Content Placeholder 2">
            <a:extLst>
              <a:ext uri="{FF2B5EF4-FFF2-40B4-BE49-F238E27FC236}">
                <a16:creationId xmlns:a16="http://schemas.microsoft.com/office/drawing/2014/main" id="{1711FEAF-6533-ECFC-0EE4-564A1A95E9D0}"/>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[Description of the team and what they do]</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32788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B16B1-3C5F-7DCA-26FC-7E2B0FDE5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EA3B2-2ABB-688A-6658-D2CC51D2824E}"/>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Policy - Legal</a:t>
            </a:r>
          </a:p>
        </p:txBody>
      </p:sp>
      <p:sp>
        <p:nvSpPr>
          <p:cNvPr id="5" name="Content Placeholder 2">
            <a:extLst>
              <a:ext uri="{FF2B5EF4-FFF2-40B4-BE49-F238E27FC236}">
                <a16:creationId xmlns:a16="http://schemas.microsoft.com/office/drawing/2014/main" id="{A59D6E48-B3D1-4D6C-23A5-F416D9AA05D6}"/>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[Description of the teams – provide links to relevant policies and legislations]</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115277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BE4E7-005D-CA0C-34E7-D9B3A195A1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181C2-EE17-DA00-8B95-1A09EEEA80AC}"/>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Systems and tools</a:t>
            </a:r>
          </a:p>
        </p:txBody>
      </p:sp>
      <p:sp>
        <p:nvSpPr>
          <p:cNvPr id="5" name="Content Placeholder 2">
            <a:extLst>
              <a:ext uri="{FF2B5EF4-FFF2-40B4-BE49-F238E27FC236}">
                <a16:creationId xmlns:a16="http://schemas.microsoft.com/office/drawing/2014/main" id="{0C3CBF59-9A19-E090-F0AD-F2E63E9F8EB3}"/>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[Names, descriptions, who uses them]</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56228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a:extLst>
            <a:ext uri="{FF2B5EF4-FFF2-40B4-BE49-F238E27FC236}">
              <a16:creationId xmlns:a16="http://schemas.microsoft.com/office/drawing/2014/main" id="{210A765D-4F95-961B-BE63-222D0A4A2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85850-0783-7545-0491-3B8476008975}"/>
              </a:ext>
            </a:extLst>
          </p:cNvPr>
          <p:cNvSpPr>
            <a:spLocks noGrp="1"/>
          </p:cNvSpPr>
          <p:nvPr>
            <p:ph type="title"/>
          </p:nvPr>
        </p:nvSpPr>
        <p:spPr>
          <a:xfrm>
            <a:off x="831850" y="1709739"/>
            <a:ext cx="10515600" cy="2233612"/>
          </a:xfrm>
        </p:spPr>
        <p:txBody>
          <a:bodyPr/>
          <a:lstStyle/>
          <a:p>
            <a:r>
              <a:rPr lang="en-US" b="1" dirty="0">
                <a:solidFill>
                  <a:srgbClr val="002060"/>
                </a:solidFill>
              </a:rPr>
              <a:t>Other government departments </a:t>
            </a:r>
          </a:p>
        </p:txBody>
      </p:sp>
    </p:spTree>
    <p:extLst>
      <p:ext uri="{BB962C8B-B14F-4D97-AF65-F5344CB8AC3E}">
        <p14:creationId xmlns:p14="http://schemas.microsoft.com/office/powerpoint/2010/main" val="235072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622D0-07C4-4266-B29C-21B27505A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F6672-6F60-3D64-AA78-B08D2FEC47F6}"/>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Government department 1</a:t>
            </a:r>
          </a:p>
        </p:txBody>
      </p:sp>
      <p:sp>
        <p:nvSpPr>
          <p:cNvPr id="5" name="Content Placeholder 2">
            <a:extLst>
              <a:ext uri="{FF2B5EF4-FFF2-40B4-BE49-F238E27FC236}">
                <a16:creationId xmlns:a16="http://schemas.microsoft.com/office/drawing/2014/main" id="{8F241E72-45B1-F559-158A-8352354CF202}"/>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[Explain how our service interact with them – what they need for our service or what we need from them – contact name, links </a:t>
            </a:r>
            <a:r>
              <a:rPr lang="en-US" dirty="0" err="1">
                <a:solidFill>
                  <a:srgbClr val="7030A0"/>
                </a:solidFill>
                <a:cs typeface="Arial"/>
              </a:rPr>
              <a:t>etc</a:t>
            </a:r>
            <a:r>
              <a:rPr lang="en-US" dirty="0">
                <a:solidFill>
                  <a:srgbClr val="7030A0"/>
                </a:solidFill>
                <a:cs typeface="Arial"/>
              </a:rPr>
              <a:t>…]</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1667305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a:extLst>
            <a:ext uri="{FF2B5EF4-FFF2-40B4-BE49-F238E27FC236}">
              <a16:creationId xmlns:a16="http://schemas.microsoft.com/office/drawing/2014/main" id="{82663FDD-4AC3-FE18-CE73-95A902C42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78DB-8B69-188F-699C-72762277F0C3}"/>
              </a:ext>
            </a:extLst>
          </p:cNvPr>
          <p:cNvSpPr>
            <a:spLocks noGrp="1"/>
          </p:cNvSpPr>
          <p:nvPr>
            <p:ph type="title"/>
          </p:nvPr>
        </p:nvSpPr>
        <p:spPr>
          <a:xfrm>
            <a:off x="831850" y="1343026"/>
            <a:ext cx="10515600" cy="4443412"/>
          </a:xfrm>
        </p:spPr>
        <p:txBody>
          <a:bodyPr>
            <a:normAutofit fontScale="90000"/>
          </a:bodyPr>
          <a:lstStyle/>
          <a:p>
            <a:pPr>
              <a:lnSpc>
                <a:spcPct val="200000"/>
              </a:lnSpc>
            </a:pPr>
            <a:r>
              <a:rPr lang="en-US" b="1" dirty="0">
                <a:solidFill>
                  <a:schemeClr val="bg1"/>
                </a:solidFill>
              </a:rPr>
              <a:t>We welcome your feedback</a:t>
            </a:r>
            <a:br>
              <a:rPr lang="en-US" b="1" dirty="0">
                <a:solidFill>
                  <a:schemeClr val="bg1"/>
                </a:solidFill>
              </a:rPr>
            </a:br>
            <a:r>
              <a:rPr lang="en-US" b="1" dirty="0">
                <a:solidFill>
                  <a:schemeClr val="bg1"/>
                </a:solidFill>
              </a:rPr>
              <a:t>Contact </a:t>
            </a:r>
            <a:r>
              <a:rPr lang="en-US" b="1" dirty="0">
                <a:solidFill>
                  <a:schemeClr val="bg1"/>
                </a:solidFill>
                <a:hlinkClick r:id="rId2">
                  <a:extLst>
                    <a:ext uri="{A12FA001-AC4F-418D-AE19-62706E023703}">
                      <ahyp:hlinkClr xmlns:ahyp="http://schemas.microsoft.com/office/drawing/2018/hyperlinkcolor" val="tx"/>
                    </a:ext>
                  </a:extLst>
                </a:hlinkClick>
              </a:rPr>
              <a:t>name@dept.gov.uk</a:t>
            </a:r>
            <a:br>
              <a:rPr lang="en-US" b="1" dirty="0">
                <a:solidFill>
                  <a:schemeClr val="bg1"/>
                </a:solidFill>
              </a:rPr>
            </a:br>
            <a:r>
              <a:rPr lang="en-US" b="1" dirty="0">
                <a:solidFill>
                  <a:schemeClr val="bg1"/>
                </a:solidFill>
              </a:rPr>
              <a:t>Thank you!</a:t>
            </a:r>
          </a:p>
        </p:txBody>
      </p:sp>
    </p:spTree>
    <p:extLst>
      <p:ext uri="{BB962C8B-B14F-4D97-AF65-F5344CB8AC3E}">
        <p14:creationId xmlns:p14="http://schemas.microsoft.com/office/powerpoint/2010/main" val="3303955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E6E0A-6447-02DF-24BE-E993C98DD0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467D9-A748-1A28-7C13-8E01D1A0A09A}"/>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What is an ecosystem map?</a:t>
            </a:r>
          </a:p>
        </p:txBody>
      </p:sp>
      <p:sp>
        <p:nvSpPr>
          <p:cNvPr id="6" name="Content Placeholder 2">
            <a:extLst>
              <a:ext uri="{FF2B5EF4-FFF2-40B4-BE49-F238E27FC236}">
                <a16:creationId xmlns:a16="http://schemas.microsoft.com/office/drawing/2014/main" id="{F94757F1-9A1B-6176-57E5-19F7AE0983AD}"/>
              </a:ext>
            </a:extLst>
          </p:cNvPr>
          <p:cNvSpPr>
            <a:spLocks noGrp="1"/>
          </p:cNvSpPr>
          <p:nvPr>
            <p:ph idx="1"/>
          </p:nvPr>
        </p:nvSpPr>
        <p:spPr>
          <a:xfrm>
            <a:off x="587506" y="1600201"/>
            <a:ext cx="7832100" cy="4525963"/>
          </a:xfrm>
        </p:spPr>
        <p:txBody>
          <a:bodyPr/>
          <a:lstStyle/>
          <a:p>
            <a:pPr marL="0" indent="0" algn="l">
              <a:buNone/>
            </a:pPr>
            <a:r>
              <a:rPr lang="en-GB" sz="1800" b="0" i="0" u="none" strike="noStrike" dirty="0">
                <a:solidFill>
                  <a:srgbClr val="000000"/>
                </a:solidFill>
                <a:effectLst/>
              </a:rPr>
              <a:t>This is mapping actors like people, teams, organisations, but also systems, documents and 3rd parties, anyone else that might be part of the service or affected by the service and the type of interactions/relationships between them at a high level.</a:t>
            </a:r>
          </a:p>
          <a:p>
            <a:pPr marL="0" indent="0" algn="l">
              <a:buNone/>
            </a:pPr>
            <a:endParaRPr lang="en-GB" sz="1800" b="0" i="0" u="none" strike="noStrike" dirty="0">
              <a:solidFill>
                <a:srgbClr val="000000"/>
              </a:solidFill>
              <a:effectLst/>
            </a:endParaRPr>
          </a:p>
          <a:p>
            <a:pPr marL="0" indent="0" algn="l">
              <a:buNone/>
            </a:pPr>
            <a:r>
              <a:rPr lang="en-GB" sz="1800" b="0" i="0" u="none" strike="noStrike" dirty="0">
                <a:solidFill>
                  <a:srgbClr val="000000"/>
                </a:solidFill>
                <a:effectLst/>
              </a:rPr>
              <a:t>This is a visual, which will help us understand better the different parts of the service and who we need to involved in the design/discussion. </a:t>
            </a:r>
          </a:p>
          <a:p>
            <a:pPr marL="0" indent="0" algn="l">
              <a:buNone/>
            </a:pPr>
            <a:endParaRPr lang="en-GB" sz="1800" dirty="0">
              <a:solidFill>
                <a:srgbClr val="000000"/>
              </a:solidFill>
            </a:endParaRPr>
          </a:p>
          <a:p>
            <a:pPr marL="0" indent="0" algn="l">
              <a:buNone/>
            </a:pPr>
            <a:r>
              <a:rPr lang="en-GB" sz="1800" b="0" i="0" u="none" strike="noStrike" dirty="0">
                <a:solidFill>
                  <a:srgbClr val="000000"/>
                </a:solidFill>
                <a:effectLst/>
              </a:rPr>
              <a:t>The value is more in doing the map than the resulting map as it will highlights gaps we might have, but the finished map can still be useful for people who wants to understand the service.</a:t>
            </a:r>
          </a:p>
          <a:p>
            <a:pPr marL="0" indent="0" algn="l">
              <a:buNone/>
            </a:pPr>
            <a:endParaRPr lang="en-GB" sz="1800" b="0" i="0" u="none" strike="noStrike" dirty="0">
              <a:solidFill>
                <a:srgbClr val="000000"/>
              </a:solidFill>
              <a:effectLst/>
            </a:endParaRPr>
          </a:p>
          <a:p>
            <a:pPr marL="0" indent="0" algn="l">
              <a:buNone/>
            </a:pPr>
            <a:r>
              <a:rPr lang="en-GB" sz="1800" b="0" i="0" u="none" strike="noStrike" dirty="0">
                <a:solidFill>
                  <a:srgbClr val="000000"/>
                </a:solidFill>
                <a:effectLst/>
              </a:rPr>
              <a:t>Once we start discussing future changes to the service, it will help us see who will be affected by our changes.</a:t>
            </a:r>
          </a:p>
          <a:p>
            <a:pPr marL="0" indent="0">
              <a:lnSpc>
                <a:spcPct val="150000"/>
              </a:lnSpc>
              <a:buNone/>
            </a:pPr>
            <a:endParaRPr lang="en-US" sz="1800" dirty="0">
              <a:cs typeface="Arial"/>
            </a:endParaRPr>
          </a:p>
          <a:p>
            <a:pPr marL="0" indent="0">
              <a:buNone/>
            </a:pPr>
            <a:endParaRPr lang="en-US" sz="1800" dirty="0">
              <a:cs typeface="Arial"/>
            </a:endParaRPr>
          </a:p>
        </p:txBody>
      </p:sp>
      <p:sp>
        <p:nvSpPr>
          <p:cNvPr id="7" name="Rounded Rectangle 6">
            <a:extLst>
              <a:ext uri="{FF2B5EF4-FFF2-40B4-BE49-F238E27FC236}">
                <a16:creationId xmlns:a16="http://schemas.microsoft.com/office/drawing/2014/main" id="{1DA295B5-40D0-1F45-F197-650B9B8171DB}"/>
              </a:ext>
            </a:extLst>
          </p:cNvPr>
          <p:cNvSpPr/>
          <p:nvPr/>
        </p:nvSpPr>
        <p:spPr>
          <a:xfrm>
            <a:off x="8526483" y="1600201"/>
            <a:ext cx="3467595" cy="2152402"/>
          </a:xfrm>
          <a:prstGeom prst="roundRect">
            <a:avLst/>
          </a:prstGeom>
          <a:solidFill>
            <a:srgbClr val="E7F3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Ecosystem maps are complex visuals. This presentation is providing the same information as text, with a bit more details and links where relevant.</a:t>
            </a:r>
          </a:p>
        </p:txBody>
      </p:sp>
      <p:sp>
        <p:nvSpPr>
          <p:cNvPr id="8" name="Rounded Rectangle 7">
            <a:extLst>
              <a:ext uri="{FF2B5EF4-FFF2-40B4-BE49-F238E27FC236}">
                <a16:creationId xmlns:a16="http://schemas.microsoft.com/office/drawing/2014/main" id="{6B1885D8-F96B-94E4-9A3B-BE4A48549E7C}"/>
              </a:ext>
            </a:extLst>
          </p:cNvPr>
          <p:cNvSpPr/>
          <p:nvPr/>
        </p:nvSpPr>
        <p:spPr>
          <a:xfrm>
            <a:off x="8526483" y="3973762"/>
            <a:ext cx="3467595" cy="2152402"/>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We welcome your feedback, please contact [name of the team] or comment if something is not right, missing or unclear.</a:t>
            </a:r>
          </a:p>
          <a:p>
            <a:r>
              <a:rPr lang="en-US" dirty="0">
                <a:solidFill>
                  <a:schemeClr val="tx1"/>
                </a:solidFill>
              </a:rPr>
              <a:t>Thank you!</a:t>
            </a:r>
          </a:p>
        </p:txBody>
      </p:sp>
    </p:spTree>
    <p:extLst>
      <p:ext uri="{BB962C8B-B14F-4D97-AF65-F5344CB8AC3E}">
        <p14:creationId xmlns:p14="http://schemas.microsoft.com/office/powerpoint/2010/main" val="416721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94D6A-008E-027C-B3EF-508168D38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629AE-5D8E-E751-3ED8-B6142B551BA1}"/>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How to read this map</a:t>
            </a:r>
          </a:p>
        </p:txBody>
      </p:sp>
      <p:sp>
        <p:nvSpPr>
          <p:cNvPr id="5" name="Content Placeholder 2">
            <a:extLst>
              <a:ext uri="{FF2B5EF4-FFF2-40B4-BE49-F238E27FC236}">
                <a16:creationId xmlns:a16="http://schemas.microsoft.com/office/drawing/2014/main" id="{10F85A57-0AFC-C812-66FC-02DD720070DE}"/>
              </a:ext>
            </a:extLst>
          </p:cNvPr>
          <p:cNvSpPr>
            <a:spLocks noGrp="1"/>
          </p:cNvSpPr>
          <p:nvPr>
            <p:ph idx="1"/>
          </p:nvPr>
        </p:nvSpPr>
        <p:spPr>
          <a:xfrm>
            <a:off x="587506" y="1805643"/>
            <a:ext cx="7606468" cy="4525963"/>
          </a:xfrm>
        </p:spPr>
        <p:txBody>
          <a:bodyPr>
            <a:normAutofit/>
          </a:bodyPr>
          <a:lstStyle/>
          <a:p>
            <a:pPr marL="0" indent="0">
              <a:buNone/>
            </a:pPr>
            <a:r>
              <a:rPr lang="en-US" sz="1800" dirty="0">
                <a:cs typeface="Arial"/>
              </a:rPr>
              <a:t>The map is on the next slide, There is a PDF version too [provide a link]</a:t>
            </a:r>
          </a:p>
          <a:p>
            <a:pPr marL="0" indent="0">
              <a:buNone/>
            </a:pPr>
            <a:r>
              <a:rPr lang="en-US" sz="1800" dirty="0">
                <a:cs typeface="Arial"/>
              </a:rPr>
              <a:t>The colours and shapes are not always meaningful, same with lines being dashed or not.  It’s more about making the visual easier to take in, with some exceptions:</a:t>
            </a:r>
          </a:p>
          <a:p>
            <a:pPr marL="285750" indent="-285750">
              <a:buFont typeface="Arial" panose="020B0604020202020204" pitchFamily="34" charset="0"/>
              <a:buChar char="•"/>
            </a:pPr>
            <a:r>
              <a:rPr lang="en-US" sz="1800" dirty="0">
                <a:cs typeface="Arial"/>
              </a:rPr>
              <a:t>yellow speech bubbles are questions we still have</a:t>
            </a:r>
          </a:p>
          <a:p>
            <a:pPr marL="285750" indent="-285750">
              <a:buFont typeface="Arial" panose="020B0604020202020204" pitchFamily="34" charset="0"/>
              <a:buChar char="•"/>
            </a:pPr>
            <a:r>
              <a:rPr lang="en-US" sz="1800" dirty="0">
                <a:cs typeface="Arial"/>
              </a:rPr>
              <a:t>black circles are for other government departments</a:t>
            </a:r>
          </a:p>
          <a:p>
            <a:pPr marL="285750" indent="-285750">
              <a:buFont typeface="Arial" panose="020B0604020202020204" pitchFamily="34" charset="0"/>
              <a:buChar char="•"/>
            </a:pPr>
            <a:r>
              <a:rPr lang="en-US" sz="1800" dirty="0">
                <a:cs typeface="Arial"/>
              </a:rPr>
              <a:t>dark purple oval shapes are 3</a:t>
            </a:r>
            <a:r>
              <a:rPr lang="en-US" sz="1800" baseline="30000" dirty="0">
                <a:cs typeface="Arial"/>
              </a:rPr>
              <a:t>rd</a:t>
            </a:r>
            <a:r>
              <a:rPr lang="en-US" sz="1800" dirty="0">
                <a:cs typeface="Arial"/>
              </a:rPr>
              <a:t> parties</a:t>
            </a:r>
          </a:p>
          <a:p>
            <a:pPr marL="285750" indent="-285750">
              <a:buFont typeface="Arial" panose="020B0604020202020204" pitchFamily="34" charset="0"/>
              <a:buChar char="•"/>
            </a:pPr>
            <a:r>
              <a:rPr lang="en-US" sz="1800" dirty="0">
                <a:solidFill>
                  <a:srgbClr val="7030A0"/>
                </a:solidFill>
                <a:cs typeface="Arial"/>
              </a:rPr>
              <a:t>[would add any other meaningful points]</a:t>
            </a:r>
          </a:p>
          <a:p>
            <a:endParaRPr lang="en-US" sz="1800" dirty="0">
              <a:cs typeface="Arial"/>
            </a:endParaRPr>
          </a:p>
          <a:p>
            <a:pPr marL="0" indent="0">
              <a:buNone/>
            </a:pPr>
            <a:endParaRPr lang="en-US" sz="1800" dirty="0">
              <a:cs typeface="Arial"/>
            </a:endParaRPr>
          </a:p>
          <a:p>
            <a:pPr marL="0" indent="0">
              <a:buNone/>
            </a:pPr>
            <a:endParaRPr lang="en-US" sz="1800" dirty="0">
              <a:cs typeface="Arial"/>
            </a:endParaRPr>
          </a:p>
          <a:p>
            <a:pPr marL="0" indent="0">
              <a:buNone/>
            </a:pPr>
            <a:r>
              <a:rPr lang="en-US" sz="1800" dirty="0">
                <a:cs typeface="Arial"/>
              </a:rPr>
              <a:t>In the slides following the map, we describe the ecosystem as text.</a:t>
            </a:r>
          </a:p>
          <a:p>
            <a:endParaRPr lang="en-US" sz="1800" dirty="0">
              <a:cs typeface="Arial"/>
            </a:endParaRPr>
          </a:p>
          <a:p>
            <a:pPr marL="285750" indent="-285750">
              <a:buFont typeface="Arial" panose="020B0604020202020204" pitchFamily="34" charset="0"/>
              <a:buChar char="•"/>
            </a:pPr>
            <a:endParaRPr lang="en-US" sz="1800" dirty="0">
              <a:cs typeface="Arial"/>
            </a:endParaRPr>
          </a:p>
          <a:p>
            <a:endParaRPr lang="en-US" sz="1800" dirty="0">
              <a:cs typeface="Arial"/>
            </a:endParaRPr>
          </a:p>
        </p:txBody>
      </p:sp>
      <p:sp>
        <p:nvSpPr>
          <p:cNvPr id="9" name="Rounded Rectangle 8">
            <a:extLst>
              <a:ext uri="{FF2B5EF4-FFF2-40B4-BE49-F238E27FC236}">
                <a16:creationId xmlns:a16="http://schemas.microsoft.com/office/drawing/2014/main" id="{47AD2600-7EC4-4FFC-2B1D-3186E3DDBA86}"/>
              </a:ext>
            </a:extLst>
          </p:cNvPr>
          <p:cNvSpPr/>
          <p:nvPr/>
        </p:nvSpPr>
        <p:spPr>
          <a:xfrm>
            <a:off x="8048848" y="1805643"/>
            <a:ext cx="3955864" cy="2094751"/>
          </a:xfrm>
          <a:prstGeom prst="roundRect">
            <a:avLst/>
          </a:prstGeom>
          <a:solidFill>
            <a:schemeClr val="accent5">
              <a:lumMod val="40000"/>
              <a:lumOff val="60000"/>
              <a:alpha val="1960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lumMod val="75000"/>
                    <a:lumOff val="25000"/>
                  </a:schemeClr>
                </a:solidFill>
              </a:rPr>
              <a:t>Note:</a:t>
            </a:r>
          </a:p>
          <a:p>
            <a:endParaRPr lang="en-US" dirty="0">
              <a:solidFill>
                <a:schemeClr val="tx1">
                  <a:lumMod val="75000"/>
                  <a:lumOff val="25000"/>
                </a:schemeClr>
              </a:solidFill>
            </a:endParaRPr>
          </a:p>
          <a:p>
            <a:r>
              <a:rPr lang="en-US" dirty="0">
                <a:solidFill>
                  <a:schemeClr val="tx1">
                    <a:lumMod val="75000"/>
                    <a:lumOff val="25000"/>
                  </a:schemeClr>
                </a:solidFill>
              </a:rPr>
              <a:t>The ecosystem is high level. We cannot show all the actors and relationships in just one visual, but it should capture the main ones.</a:t>
            </a:r>
          </a:p>
        </p:txBody>
      </p:sp>
    </p:spTree>
    <p:extLst>
      <p:ext uri="{BB962C8B-B14F-4D97-AF65-F5344CB8AC3E}">
        <p14:creationId xmlns:p14="http://schemas.microsoft.com/office/powerpoint/2010/main" val="28618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7C47F-5FC9-D790-3233-926F3B210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15517-D531-0E9A-5EC1-21431775C0D9}"/>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Ecosystem of the service v1.3</a:t>
            </a:r>
          </a:p>
        </p:txBody>
      </p:sp>
      <p:pic>
        <p:nvPicPr>
          <p:cNvPr id="7" name="Picture 6" descr="The diagram shows many colourful ovals and circle shapes, some of them linked by arrows. The following slides will describe the visual better than an alternative text could">
            <a:extLst>
              <a:ext uri="{FF2B5EF4-FFF2-40B4-BE49-F238E27FC236}">
                <a16:creationId xmlns:a16="http://schemas.microsoft.com/office/drawing/2014/main" id="{7460E051-AEDA-619A-3DD5-77714455F051}"/>
              </a:ext>
            </a:extLst>
          </p:cNvPr>
          <p:cNvPicPr>
            <a:picLocks noChangeAspect="1"/>
          </p:cNvPicPr>
          <p:nvPr/>
        </p:nvPicPr>
        <p:blipFill>
          <a:blip r:embed="rId3"/>
          <a:stretch>
            <a:fillRect/>
          </a:stretch>
        </p:blipFill>
        <p:spPr>
          <a:xfrm>
            <a:off x="669408" y="1451934"/>
            <a:ext cx="9015906" cy="5214679"/>
          </a:xfrm>
          <a:prstGeom prst="rect">
            <a:avLst/>
          </a:prstGeom>
        </p:spPr>
      </p:pic>
    </p:spTree>
    <p:extLst>
      <p:ext uri="{BB962C8B-B14F-4D97-AF65-F5344CB8AC3E}">
        <p14:creationId xmlns:p14="http://schemas.microsoft.com/office/powerpoint/2010/main" val="327302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847F5-0EC0-389E-B738-E703036E70C4}"/>
              </a:ext>
            </a:extLst>
          </p:cNvPr>
          <p:cNvSpPr>
            <a:spLocks noGrp="1"/>
          </p:cNvSpPr>
          <p:nvPr>
            <p:ph type="title"/>
          </p:nvPr>
        </p:nvSpPr>
        <p:spPr>
          <a:xfrm>
            <a:off x="831850" y="1709739"/>
            <a:ext cx="10515600" cy="2233612"/>
          </a:xfrm>
        </p:spPr>
        <p:txBody>
          <a:bodyPr/>
          <a:lstStyle/>
          <a:p>
            <a:r>
              <a:rPr lang="en-US" b="1" dirty="0">
                <a:solidFill>
                  <a:schemeClr val="bg1"/>
                </a:solidFill>
              </a:rPr>
              <a:t>Description of the map</a:t>
            </a:r>
          </a:p>
        </p:txBody>
      </p:sp>
    </p:spTree>
    <p:extLst>
      <p:ext uri="{BB962C8B-B14F-4D97-AF65-F5344CB8AC3E}">
        <p14:creationId xmlns:p14="http://schemas.microsoft.com/office/powerpoint/2010/main" val="1217544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a:extLst>
            <a:ext uri="{FF2B5EF4-FFF2-40B4-BE49-F238E27FC236}">
              <a16:creationId xmlns:a16="http://schemas.microsoft.com/office/drawing/2014/main" id="{33763F80-7C7B-6D64-E98C-A5D5DD307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2BBBB-E466-5F31-3668-3634D4345176}"/>
              </a:ext>
            </a:extLst>
          </p:cNvPr>
          <p:cNvSpPr>
            <a:spLocks noGrp="1"/>
          </p:cNvSpPr>
          <p:nvPr>
            <p:ph type="title"/>
          </p:nvPr>
        </p:nvSpPr>
        <p:spPr>
          <a:xfrm>
            <a:off x="831850" y="1709739"/>
            <a:ext cx="10515600" cy="2233612"/>
          </a:xfrm>
        </p:spPr>
        <p:txBody>
          <a:bodyPr/>
          <a:lstStyle/>
          <a:p>
            <a:r>
              <a:rPr lang="en-US" b="1" dirty="0">
                <a:solidFill>
                  <a:srgbClr val="002060"/>
                </a:solidFill>
              </a:rPr>
              <a:t>Our users</a:t>
            </a:r>
          </a:p>
        </p:txBody>
      </p:sp>
    </p:spTree>
    <p:extLst>
      <p:ext uri="{BB962C8B-B14F-4D97-AF65-F5344CB8AC3E}">
        <p14:creationId xmlns:p14="http://schemas.microsoft.com/office/powerpoint/2010/main" val="131371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8ADB4-8F24-8415-9B20-F285B104D7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4A49C-F94B-8894-1F30-2E7C386EE944}"/>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Primary users</a:t>
            </a:r>
          </a:p>
        </p:txBody>
      </p:sp>
      <p:sp>
        <p:nvSpPr>
          <p:cNvPr id="5" name="Content Placeholder 2">
            <a:extLst>
              <a:ext uri="{FF2B5EF4-FFF2-40B4-BE49-F238E27FC236}">
                <a16:creationId xmlns:a16="http://schemas.microsoft.com/office/drawing/2014/main" id="{A24A283C-7EB0-678D-DE66-A7367084B4E1}"/>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[Description and links to more information if relevant]</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66453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4FE52-908A-4AC0-0A04-FA428FD5C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F6642-0451-8CF9-E504-5B31146372DB}"/>
              </a:ext>
            </a:extLst>
          </p:cNvPr>
          <p:cNvSpPr>
            <a:spLocks noGrp="1"/>
          </p:cNvSpPr>
          <p:nvPr>
            <p:ph type="title"/>
          </p:nvPr>
        </p:nvSpPr>
        <p:spPr>
          <a:xfrm>
            <a:off x="587506" y="365125"/>
            <a:ext cx="10766294" cy="1325563"/>
          </a:xfrm>
        </p:spPr>
        <p:txBody>
          <a:bodyPr>
            <a:normAutofit/>
          </a:bodyPr>
          <a:lstStyle/>
          <a:p>
            <a:r>
              <a:rPr lang="en-US" sz="6000" b="1" dirty="0">
                <a:solidFill>
                  <a:schemeClr val="tx2">
                    <a:lumMod val="75000"/>
                    <a:lumOff val="25000"/>
                  </a:schemeClr>
                </a:solidFill>
              </a:rPr>
              <a:t>Another group of users</a:t>
            </a:r>
          </a:p>
        </p:txBody>
      </p:sp>
      <p:sp>
        <p:nvSpPr>
          <p:cNvPr id="5" name="Content Placeholder 2">
            <a:extLst>
              <a:ext uri="{FF2B5EF4-FFF2-40B4-BE49-F238E27FC236}">
                <a16:creationId xmlns:a16="http://schemas.microsoft.com/office/drawing/2014/main" id="{29C4E140-DE46-873F-4DC3-66BF0995294D}"/>
              </a:ext>
            </a:extLst>
          </p:cNvPr>
          <p:cNvSpPr>
            <a:spLocks noGrp="1"/>
          </p:cNvSpPr>
          <p:nvPr>
            <p:ph idx="1"/>
          </p:nvPr>
        </p:nvSpPr>
        <p:spPr>
          <a:xfrm>
            <a:off x="587506" y="1805643"/>
            <a:ext cx="9828082" cy="4525963"/>
          </a:xfrm>
        </p:spPr>
        <p:txBody>
          <a:bodyPr>
            <a:normAutofit/>
          </a:bodyPr>
          <a:lstStyle/>
          <a:p>
            <a:pPr marL="0" indent="0">
              <a:buNone/>
            </a:pPr>
            <a:r>
              <a:rPr lang="en-US" dirty="0">
                <a:solidFill>
                  <a:srgbClr val="7030A0"/>
                </a:solidFill>
                <a:cs typeface="Arial"/>
              </a:rPr>
              <a:t>[Description and links to more information if relevant]</a:t>
            </a:r>
          </a:p>
          <a:p>
            <a:endParaRPr lang="en-US" dirty="0">
              <a:solidFill>
                <a:srgbClr val="7030A0"/>
              </a:solidFill>
              <a:cs typeface="Arial"/>
            </a:endParaRPr>
          </a:p>
          <a:p>
            <a:pPr marL="285750" indent="-285750">
              <a:buFont typeface="Arial" panose="020B0604020202020204" pitchFamily="34" charset="0"/>
              <a:buChar char="•"/>
            </a:pPr>
            <a:endParaRPr lang="en-US" dirty="0">
              <a:solidFill>
                <a:srgbClr val="7030A0"/>
              </a:solidFill>
              <a:cs typeface="Arial"/>
            </a:endParaRPr>
          </a:p>
          <a:p>
            <a:endParaRPr lang="en-US" dirty="0">
              <a:solidFill>
                <a:srgbClr val="7030A0"/>
              </a:solidFill>
              <a:cs typeface="Arial"/>
            </a:endParaRPr>
          </a:p>
        </p:txBody>
      </p:sp>
    </p:spTree>
    <p:extLst>
      <p:ext uri="{BB962C8B-B14F-4D97-AF65-F5344CB8AC3E}">
        <p14:creationId xmlns:p14="http://schemas.microsoft.com/office/powerpoint/2010/main" val="9157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a:extLst>
            <a:ext uri="{FF2B5EF4-FFF2-40B4-BE49-F238E27FC236}">
              <a16:creationId xmlns:a16="http://schemas.microsoft.com/office/drawing/2014/main" id="{D8FC3414-0E6D-A48B-6DC6-CA7B48474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96FD4-5827-3093-BD68-507ECABDA82F}"/>
              </a:ext>
            </a:extLst>
          </p:cNvPr>
          <p:cNvSpPr>
            <a:spLocks noGrp="1"/>
          </p:cNvSpPr>
          <p:nvPr>
            <p:ph type="title"/>
          </p:nvPr>
        </p:nvSpPr>
        <p:spPr>
          <a:xfrm>
            <a:off x="831850" y="1709739"/>
            <a:ext cx="10515600" cy="2233612"/>
          </a:xfrm>
        </p:spPr>
        <p:txBody>
          <a:bodyPr/>
          <a:lstStyle/>
          <a:p>
            <a:r>
              <a:rPr lang="en-US" b="1" dirty="0">
                <a:solidFill>
                  <a:srgbClr val="002060"/>
                </a:solidFill>
              </a:rPr>
              <a:t>Charities and third parties</a:t>
            </a:r>
          </a:p>
        </p:txBody>
      </p:sp>
    </p:spTree>
    <p:extLst>
      <p:ext uri="{BB962C8B-B14F-4D97-AF65-F5344CB8AC3E}">
        <p14:creationId xmlns:p14="http://schemas.microsoft.com/office/powerpoint/2010/main" val="198881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500</Words>
  <Application>Microsoft Macintosh PowerPoint</Application>
  <PresentationFormat>Widescreen</PresentationFormat>
  <Paragraphs>57</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“Name of the service or project”, for example: Ecosystem of the service v1.3</vt:lpstr>
      <vt:lpstr>What is an ecosystem map?</vt:lpstr>
      <vt:lpstr>How to read this map</vt:lpstr>
      <vt:lpstr>Ecosystem of the service v1.3</vt:lpstr>
      <vt:lpstr>Description of the map</vt:lpstr>
      <vt:lpstr>Our users</vt:lpstr>
      <vt:lpstr>Primary users</vt:lpstr>
      <vt:lpstr>Another group of users</vt:lpstr>
      <vt:lpstr>Charities and third parties</vt:lpstr>
      <vt:lpstr>Charity 1</vt:lpstr>
      <vt:lpstr>The delivery of the service internally</vt:lpstr>
      <vt:lpstr>An area of the department</vt:lpstr>
      <vt:lpstr>Policy - Legal</vt:lpstr>
      <vt:lpstr>Systems and tools</vt:lpstr>
      <vt:lpstr>Other government departments </vt:lpstr>
      <vt:lpstr>Government department 1</vt:lpstr>
      <vt:lpstr>We welcome your feedback Contact name@dept.gov.uk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Stephanie Krus</dc:creator>
  <cp:lastModifiedBy>Stephanie Krus</cp:lastModifiedBy>
  <cp:revision>2</cp:revision>
  <dcterms:created xsi:type="dcterms:W3CDTF">2025-08-25T12:47:29Z</dcterms:created>
  <dcterms:modified xsi:type="dcterms:W3CDTF">2025-08-25T13:21:13Z</dcterms:modified>
</cp:coreProperties>
</file>