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65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76"/>
    <p:restoredTop sz="94623"/>
  </p:normalViewPr>
  <p:slideViewPr>
    <p:cSldViewPr snapToGrid="0">
      <p:cViewPr varScale="1">
        <p:scale>
          <a:sx n="105" d="100"/>
          <a:sy n="105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ECC51-EA10-7948-BB57-263B0D6F0202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9EB2B-61BB-C242-92BE-A57B610E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5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9EB2B-61BB-C242-92BE-A57B610E20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1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9207-0C45-2003-04AA-C0F1C2B42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3CD23-F213-4755-2C63-737AE6D6E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D9B1D-44D5-D35B-57F8-6BDB9CD0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781-EC2D-8248-88CE-65E2598C831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3945D-B214-56C7-6080-D10A34F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679A9-3613-84F5-C900-DDBC200C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1B3-ADB8-CF4A-9E39-668AC14A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F0A9-ABC3-07E4-329A-748C2513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03774-890C-CCF7-7C40-FAA968741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A28F-D29E-66EA-36BE-9F6AE468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781-EC2D-8248-88CE-65E2598C831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91798-CBA9-52D7-A743-C23BB285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84E3-B01A-6F71-36CF-3666D096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1B3-ADB8-CF4A-9E39-668AC14A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80AE0-F21B-93D1-B52B-500BB50A7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4EFD1-0B66-D4D9-7869-A3F4229A3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66820-0B01-D5E5-2702-BDDD0ED2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781-EC2D-8248-88CE-65E2598C831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F33D-6B6C-E463-76E0-31737664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C009-EE0F-C553-8826-5328A7A4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1B3-ADB8-CF4A-9E39-668AC14A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6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D07A-B5A2-A547-2D3F-CE959F05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1377-50B0-7C37-98FB-EFFD16E3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F301-A583-F2AD-6C99-198E79E8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781-EC2D-8248-88CE-65E2598C831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5039-8739-EECC-751E-2C0BFDFD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BAA04-DACB-09A1-867D-E633F9F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1B3-ADB8-CF4A-9E39-668AC14A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D641-C6F8-0C4A-F905-620F1A54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EB2EE-BB0B-F70B-5CA5-38BAED0A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FA78-E8E7-8455-6BF8-A96993D7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781-EC2D-8248-88CE-65E2598C831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E71A8-7A3D-DABE-E966-5EF0D880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6F03-A551-DADF-F056-393E6CF4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1B3-ADB8-CF4A-9E39-668AC14A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81DE-4DC3-AE7B-838C-C3EC0257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D642-CB82-E2B3-3D38-20C438999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F2088-E00C-A279-15DF-10BC06D0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1EF5-DE26-1D9D-CF05-E207CEF1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781-EC2D-8248-88CE-65E2598C831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A4637-7CA0-7560-3AD6-4F70BC92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0DD03-3113-85CF-74F7-D8F16CF9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1B3-ADB8-CF4A-9E39-668AC14A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0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3401-393D-0E40-EFDF-A90BB30D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26915-C0E2-0C17-934F-899AF524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8BF41-4B50-AB0C-1ADD-C5D0D853F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14AE8-1EB4-8D95-7A10-B4E2E5D88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06675-1419-9382-A460-37515832E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7CBE2-C2EB-C30A-DC61-54BB5355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781-EC2D-8248-88CE-65E2598C831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ADC6C-3E90-3A00-BF21-869C5B8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E4653-1B85-96B1-0AE0-38C4E880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1B3-ADB8-CF4A-9E39-668AC14A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AAF1-BD23-736F-CC28-50D5F5D5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14D9B-6A9B-6853-9E0A-5402182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781-EC2D-8248-88CE-65E2598C831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F725F-EFE3-DEDC-3777-FA5D36B0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642F4-6259-AC77-E252-1B216C81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1B3-ADB8-CF4A-9E39-668AC14A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C7986-E9EC-592B-FEDD-3F841156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781-EC2D-8248-88CE-65E2598C831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A2ADB-A893-1B6A-6A3C-9391CF3B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F9CD9-2D2A-E349-63C4-69006845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1B3-ADB8-CF4A-9E39-668AC14A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6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075C-C878-6120-0C2A-81C240BD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557F-FAD8-3E48-B8B1-D01F3A7C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2CBCE-058E-15AC-594B-128259299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8409D-E47A-5D30-1242-9CD4BDF4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781-EC2D-8248-88CE-65E2598C831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74330-2C74-7660-80C1-3D0493F7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8FD0-8040-513A-39C8-DE104993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1B3-ADB8-CF4A-9E39-668AC14A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24C1-59CE-6C01-0C57-175C7875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E74C1-6984-18BC-0B18-91D5CE38A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4D905-9C80-AD83-BB34-3101C3247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DD169-3893-CACE-387C-CA18BD6A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1781-EC2D-8248-88CE-65E2598C831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783FC-CAD7-1677-A089-2FEF1858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10719-7091-754C-622B-44070766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61B3-ADB8-CF4A-9E39-668AC14A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B061A-92DA-89A7-2DD2-711F4886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92E16-878A-6A9C-48BF-E483707EF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088C-7427-5D19-E67B-ACF998CB9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11781-EC2D-8248-88CE-65E2598C831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4958-7F97-B697-3EC3-08C0D1C3E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C1A0-6444-DA53-AE43-E21DFA285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361B3-ADB8-CF4A-9E39-668AC14AF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name@dept.gov.u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4B04-1013-818B-2E02-BCD97BE90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97" y="1313749"/>
            <a:ext cx="9842205" cy="23876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7030A0"/>
                </a:solidFill>
              </a:rPr>
              <a:t>“Name of the service or project”, for example:</a:t>
            </a:r>
            <a:br>
              <a:rPr lang="en-US" sz="5400" dirty="0"/>
            </a:br>
            <a:r>
              <a:rPr lang="en-US" sz="8000" b="1" dirty="0"/>
              <a:t>Service map v1.5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FD665-8274-F9C3-798D-EF1E32E1D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897" y="3987208"/>
            <a:ext cx="9144000" cy="1270591"/>
          </a:xfrm>
        </p:spPr>
        <p:txBody>
          <a:bodyPr/>
          <a:lstStyle/>
          <a:p>
            <a:pPr algn="l"/>
            <a:r>
              <a:rPr lang="en-US" dirty="0"/>
              <a:t>Last updated 03/09/2025</a:t>
            </a:r>
          </a:p>
        </p:txBody>
      </p:sp>
    </p:spTree>
    <p:extLst>
      <p:ext uri="{BB962C8B-B14F-4D97-AF65-F5344CB8AC3E}">
        <p14:creationId xmlns:p14="http://schemas.microsoft.com/office/powerpoint/2010/main" val="89192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FC3414-0E6D-A48B-6DC6-CA7B48474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FD4-5827-3093-BD68-507ECABD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3361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Extra stages – Might happen or not in any order</a:t>
            </a:r>
          </a:p>
        </p:txBody>
      </p:sp>
    </p:spTree>
    <p:extLst>
      <p:ext uri="{BB962C8B-B14F-4D97-AF65-F5344CB8AC3E}">
        <p14:creationId xmlns:p14="http://schemas.microsoft.com/office/powerpoint/2010/main" val="198881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5F0F6-13AD-BD4B-443A-474979C7E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C9BE-6A3F-643E-DEA6-3970240E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06" y="365125"/>
            <a:ext cx="5508494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Appeal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3D7CE2-B640-3EAB-ADEF-3F942338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06" y="2401957"/>
            <a:ext cx="7459214" cy="3929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cs typeface="Arial"/>
              </a:rPr>
              <a:t>[Description of the sequence of task and events by different actors during that stage]</a:t>
            </a:r>
          </a:p>
          <a:p>
            <a:endParaRPr lang="en-US" dirty="0">
              <a:solidFill>
                <a:srgbClr val="7030A0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cs typeface="Arial"/>
            </a:endParaRPr>
          </a:p>
          <a:p>
            <a:endParaRPr lang="en-US" dirty="0">
              <a:solidFill>
                <a:srgbClr val="7030A0"/>
              </a:solidFill>
              <a:cs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906672-D339-1006-57EB-A68B7153225F}"/>
              </a:ext>
            </a:extLst>
          </p:cNvPr>
          <p:cNvSpPr/>
          <p:nvPr/>
        </p:nvSpPr>
        <p:spPr>
          <a:xfrm>
            <a:off x="6396062" y="192503"/>
            <a:ext cx="1853184" cy="18538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X% </a:t>
            </a:r>
            <a:r>
              <a:rPr lang="en-US" sz="1400" dirty="0"/>
              <a:t>of claims …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40120E-3F7B-A469-CC4D-2735657DD3DA}"/>
              </a:ext>
            </a:extLst>
          </p:cNvPr>
          <p:cNvSpPr/>
          <p:nvPr/>
        </p:nvSpPr>
        <p:spPr>
          <a:xfrm>
            <a:off x="8549309" y="182112"/>
            <a:ext cx="3467595" cy="2036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High level description of this stage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CC64B95-3457-24DD-7045-3D52967FB3BC}"/>
              </a:ext>
            </a:extLst>
          </p:cNvPr>
          <p:cNvSpPr/>
          <p:nvPr/>
        </p:nvSpPr>
        <p:spPr>
          <a:xfrm>
            <a:off x="8549309" y="2401957"/>
            <a:ext cx="3467595" cy="392964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960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Touchpoints, channels, system involved</a:t>
            </a:r>
          </a:p>
        </p:txBody>
      </p:sp>
    </p:spTree>
    <p:extLst>
      <p:ext uri="{BB962C8B-B14F-4D97-AF65-F5344CB8AC3E}">
        <p14:creationId xmlns:p14="http://schemas.microsoft.com/office/powerpoint/2010/main" val="275995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663FDD-4AC3-FE18-CE73-95A902C42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78DB-8B69-188F-699C-72762277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43026"/>
            <a:ext cx="10515600" cy="4443412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We welcome your feedback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Contact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name@dept.gov.uk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0395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E6E0A-6447-02DF-24BE-E993C98DD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67D9-A748-1A28-7C13-8E01D1A0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06" y="365125"/>
            <a:ext cx="10766294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a service map?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4757F1-9A1B-6176-57E5-19F7AE09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06" y="1600201"/>
            <a:ext cx="78321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800" dirty="0"/>
              <a:t>A service map shows everything needed to maintain the live service with external users and includes the moving parts across the business.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We are mapping across various service stages and for each stage, we provide:</a:t>
            </a:r>
            <a:br>
              <a:rPr lang="en-GB" sz="1800" dirty="0"/>
            </a:br>
            <a:r>
              <a:rPr lang="en-GB" sz="1800" dirty="0"/>
              <a:t>- a high-level description of what this stage is about</a:t>
            </a:r>
            <a:br>
              <a:rPr lang="en-GB" sz="1800" dirty="0"/>
            </a:br>
            <a:r>
              <a:rPr lang="en-GB" sz="1800" dirty="0"/>
              <a:t>- the main tasks/steps for external users: [list the actors]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800" dirty="0"/>
              <a:t>- the main tasks/steps for internal users:  [list the actors]</a:t>
            </a:r>
            <a:br>
              <a:rPr lang="en-GB" sz="1800" dirty="0"/>
            </a:br>
            <a:r>
              <a:rPr lang="en-GB" sz="1800" dirty="0"/>
              <a:t>- the main task/steps for 3rd parties: [list 3</a:t>
            </a:r>
            <a:r>
              <a:rPr lang="en-GB" sz="1800" baseline="30000" dirty="0"/>
              <a:t>rd</a:t>
            </a:r>
            <a:r>
              <a:rPr lang="en-GB" sz="1800" dirty="0"/>
              <a:t> parties]</a:t>
            </a:r>
            <a:br>
              <a:rPr lang="en-GB" sz="1800" dirty="0"/>
            </a:br>
            <a:r>
              <a:rPr lang="en-GB" sz="1800" dirty="0"/>
              <a:t>- high-level technology/system involved – touchpoint and channels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This will be used as a support for discussion with various actors to help us understand what people are doing, when, with who and what tool or system.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cs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A295B5-40D0-1F45-F197-650B9B8171DB}"/>
              </a:ext>
            </a:extLst>
          </p:cNvPr>
          <p:cNvSpPr/>
          <p:nvPr/>
        </p:nvSpPr>
        <p:spPr>
          <a:xfrm>
            <a:off x="8526483" y="1600201"/>
            <a:ext cx="3467595" cy="1569719"/>
          </a:xfrm>
          <a:prstGeom prst="roundRect">
            <a:avLst/>
          </a:prstGeom>
          <a:solidFill>
            <a:srgbClr val="E7F3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maps are complex visuals. This presentation is providing the same information as text, with a bit more details and links where relevant.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FE29DB-ADE5-040A-D94C-3A3C260F6479}"/>
              </a:ext>
            </a:extLst>
          </p:cNvPr>
          <p:cNvSpPr/>
          <p:nvPr/>
        </p:nvSpPr>
        <p:spPr>
          <a:xfrm>
            <a:off x="8526483" y="3245372"/>
            <a:ext cx="3467595" cy="8854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This prepares the work for a service blueprint.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1885D8-F96B-94E4-9A3B-BE4A48549E7C}"/>
              </a:ext>
            </a:extLst>
          </p:cNvPr>
          <p:cNvSpPr/>
          <p:nvPr/>
        </p:nvSpPr>
        <p:spPr>
          <a:xfrm>
            <a:off x="8526483" y="4206242"/>
            <a:ext cx="3467595" cy="16705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We welcome your feedback, please contact [name of the team] or comment if something is not right, missing or unclear.</a:t>
            </a:r>
          </a:p>
          <a:p>
            <a:r>
              <a:rPr lang="en-US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721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94D6A-008E-027C-B3EF-508168D38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29AE-5D8E-E751-3ED8-B6142B55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06" y="365125"/>
            <a:ext cx="10766294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to read this map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F85A57-0AFC-C812-66FC-02DD7200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06" y="1548385"/>
            <a:ext cx="7617710" cy="4783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cs typeface="Arial"/>
              </a:rPr>
              <a:t>The map is on the next slide. There is a PDF version too [provide a link]</a:t>
            </a:r>
          </a:p>
          <a:p>
            <a:r>
              <a:rPr lang="en-US" sz="1800" dirty="0">
                <a:cs typeface="Arial"/>
              </a:rPr>
              <a:t>the colours and shapes are not always meaningful, same with lines.</a:t>
            </a:r>
          </a:p>
          <a:p>
            <a:r>
              <a:rPr lang="en-GB" sz="1800" dirty="0"/>
              <a:t>the headings of the columns are the different service stages</a:t>
            </a:r>
          </a:p>
          <a:p>
            <a:pPr marL="285750" indent="-285750"/>
            <a:r>
              <a:rPr lang="en-GB" sz="1800" dirty="0"/>
              <a:t>the light pink row is for the external users, with their tasks/steps on pink rectangles and comments in burgundy speech bubbles</a:t>
            </a:r>
          </a:p>
          <a:p>
            <a:pPr marL="285750" indent="-285750"/>
            <a:r>
              <a:rPr lang="en-GB" sz="1800" dirty="0"/>
              <a:t>the burgundy row is for internal users, their tasks and steps are on grey rectangles and comments are in light pink speech bubbles</a:t>
            </a:r>
          </a:p>
          <a:p>
            <a:pPr marL="285750" indent="-285750"/>
            <a:r>
              <a:rPr lang="en-GB" sz="1800" dirty="0"/>
              <a:t>the grey row is for 3</a:t>
            </a:r>
            <a:r>
              <a:rPr lang="en-GB" sz="1800" baseline="30000" dirty="0"/>
              <a:t>rd</a:t>
            </a:r>
            <a:r>
              <a:rPr lang="en-GB" sz="1800" dirty="0"/>
              <a:t> parties and their steps are on black rectangles.</a:t>
            </a:r>
            <a:endParaRPr lang="en-US" sz="1800" dirty="0">
              <a:cs typeface="Arial"/>
            </a:endParaRPr>
          </a:p>
          <a:p>
            <a:pPr marL="285750" indent="-285750"/>
            <a:r>
              <a:rPr lang="en-US" sz="1800" dirty="0">
                <a:cs typeface="Arial"/>
              </a:rPr>
              <a:t>yellow rectangles are questions we still have about the processes</a:t>
            </a:r>
          </a:p>
          <a:p>
            <a:pPr marL="285750" indent="-285750"/>
            <a:r>
              <a:rPr lang="en-US" sz="1800" dirty="0">
                <a:cs typeface="Arial"/>
              </a:rPr>
              <a:t>the white row is for various systems, touchpoints and channels which are on grey rectangles</a:t>
            </a:r>
          </a:p>
          <a:p>
            <a:pPr marL="285750" indent="-285750"/>
            <a:r>
              <a:rPr lang="en-US" sz="1800" dirty="0">
                <a:cs typeface="Arial"/>
              </a:rPr>
              <a:t>the last row provide data and statistics when we have it for that stage</a:t>
            </a:r>
          </a:p>
          <a:p>
            <a:pPr marL="0" indent="0">
              <a:buNone/>
            </a:pPr>
            <a:endParaRPr lang="en-US" sz="1800" dirty="0">
              <a:cs typeface="Arial"/>
            </a:endParaRPr>
          </a:p>
          <a:p>
            <a:pPr marL="0" indent="0">
              <a:buNone/>
            </a:pPr>
            <a:r>
              <a:rPr lang="en-US" sz="1800" dirty="0">
                <a:cs typeface="Arial"/>
              </a:rPr>
              <a:t>In the slides following the map, we describe the service map as text.</a:t>
            </a:r>
          </a:p>
          <a:p>
            <a:endParaRPr lang="en-US" sz="1800" dirty="0">
              <a:cs typeface="Arial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AD2600-7EC4-4FFC-2B1D-3186E3DDBA86}"/>
              </a:ext>
            </a:extLst>
          </p:cNvPr>
          <p:cNvSpPr/>
          <p:nvPr/>
        </p:nvSpPr>
        <p:spPr>
          <a:xfrm>
            <a:off x="8205216" y="1548385"/>
            <a:ext cx="3799496" cy="3535679"/>
          </a:xfrm>
          <a:prstGeom prst="roundRect">
            <a:avLst/>
          </a:prstGeom>
          <a:solidFill>
            <a:srgbClr val="D9F2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service map is high level. We cannot show all the steps on just one visual, but it should capture the main ones.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maps have been created as well to cover each stage in more details. They are not part of this document.</a:t>
            </a:r>
          </a:p>
        </p:txBody>
      </p:sp>
    </p:spTree>
    <p:extLst>
      <p:ext uri="{BB962C8B-B14F-4D97-AF65-F5344CB8AC3E}">
        <p14:creationId xmlns:p14="http://schemas.microsoft.com/office/powerpoint/2010/main" val="28618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7C47F-5FC9-D790-3233-926F3B210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517-D531-0E9A-5EC1-21431775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06" y="365125"/>
            <a:ext cx="10766294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Service map v1.5</a:t>
            </a:r>
          </a:p>
        </p:txBody>
      </p:sp>
      <p:pic>
        <p:nvPicPr>
          <p:cNvPr id="4" name="Picture 3" descr="The diagram shows rows with sticky notes and arrows.&#10;The following slides will describe the visual better than an alternative text could">
            <a:extLst>
              <a:ext uri="{FF2B5EF4-FFF2-40B4-BE49-F238E27FC236}">
                <a16:creationId xmlns:a16="http://schemas.microsoft.com/office/drawing/2014/main" id="{32149906-23D6-33A2-B1A9-CAF7D48E6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5" y="1387194"/>
            <a:ext cx="10077977" cy="52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2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47F5-0EC0-389E-B738-E703036E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3361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Description of the map</a:t>
            </a:r>
          </a:p>
        </p:txBody>
      </p:sp>
    </p:spTree>
    <p:extLst>
      <p:ext uri="{BB962C8B-B14F-4D97-AF65-F5344CB8AC3E}">
        <p14:creationId xmlns:p14="http://schemas.microsoft.com/office/powerpoint/2010/main" val="121754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63F80-7C7B-6D64-E98C-A5D5DD307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BBBB-E466-5F31-3668-3634D434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3361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Linear part of the service</a:t>
            </a:r>
          </a:p>
        </p:txBody>
      </p:sp>
    </p:spTree>
    <p:extLst>
      <p:ext uri="{BB962C8B-B14F-4D97-AF65-F5344CB8AC3E}">
        <p14:creationId xmlns:p14="http://schemas.microsoft.com/office/powerpoint/2010/main" val="131371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8ADB4-8F24-8415-9B20-F285B104D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A49C-F94B-8894-1F30-2E7C386E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06" y="365125"/>
            <a:ext cx="5508494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Awareness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4A283C-7EB0-678D-DE66-A7367084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06" y="2401957"/>
            <a:ext cx="7459214" cy="3929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cs typeface="Arial"/>
              </a:rPr>
              <a:t>[Description of the sequence of task and events by different actors during that stage]</a:t>
            </a:r>
          </a:p>
          <a:p>
            <a:endParaRPr lang="en-US" dirty="0">
              <a:solidFill>
                <a:srgbClr val="7030A0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cs typeface="Arial"/>
            </a:endParaRPr>
          </a:p>
          <a:p>
            <a:endParaRPr lang="en-US" dirty="0">
              <a:solidFill>
                <a:srgbClr val="7030A0"/>
              </a:solidFill>
              <a:cs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BD4032-EACD-CC7E-52D1-51D0718428E6}"/>
              </a:ext>
            </a:extLst>
          </p:cNvPr>
          <p:cNvSpPr/>
          <p:nvPr/>
        </p:nvSpPr>
        <p:spPr>
          <a:xfrm>
            <a:off x="6396062" y="192503"/>
            <a:ext cx="1853184" cy="18538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25% </a:t>
            </a:r>
            <a:r>
              <a:rPr lang="en-US" sz="1400" dirty="0"/>
              <a:t>of applicants find the service via social media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3C05848-A389-11D0-16BB-2AFC9F0C607A}"/>
              </a:ext>
            </a:extLst>
          </p:cNvPr>
          <p:cNvSpPr/>
          <p:nvPr/>
        </p:nvSpPr>
        <p:spPr>
          <a:xfrm>
            <a:off x="8549309" y="182112"/>
            <a:ext cx="3467595" cy="2036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High level description of this stage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4BC7CA-06D8-4E17-DB03-2B516A41AEA5}"/>
              </a:ext>
            </a:extLst>
          </p:cNvPr>
          <p:cNvSpPr/>
          <p:nvPr/>
        </p:nvSpPr>
        <p:spPr>
          <a:xfrm>
            <a:off x="8549309" y="2401957"/>
            <a:ext cx="3467595" cy="392964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960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Touchpoints, channels, system involved</a:t>
            </a:r>
          </a:p>
        </p:txBody>
      </p:sp>
    </p:spTree>
    <p:extLst>
      <p:ext uri="{BB962C8B-B14F-4D97-AF65-F5344CB8AC3E}">
        <p14:creationId xmlns:p14="http://schemas.microsoft.com/office/powerpoint/2010/main" val="66453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3B0D0-4365-FFDA-35B7-055856050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6CAE-999F-C2C4-3BB1-B9CC3983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06" y="365125"/>
            <a:ext cx="5508494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Apply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425EC1-E65F-2DA4-1E12-B65F16F4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06" y="2401957"/>
            <a:ext cx="7459214" cy="3929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cs typeface="Arial"/>
              </a:rPr>
              <a:t>[Description of the sequence of task and events by different actors during that stage]</a:t>
            </a:r>
          </a:p>
          <a:p>
            <a:endParaRPr lang="en-US" dirty="0">
              <a:solidFill>
                <a:srgbClr val="7030A0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cs typeface="Arial"/>
            </a:endParaRPr>
          </a:p>
          <a:p>
            <a:endParaRPr lang="en-US" dirty="0">
              <a:solidFill>
                <a:srgbClr val="7030A0"/>
              </a:solidFill>
              <a:cs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CD6111-CDCE-3C30-8BDB-610B88F76D7B}"/>
              </a:ext>
            </a:extLst>
          </p:cNvPr>
          <p:cNvSpPr/>
          <p:nvPr/>
        </p:nvSpPr>
        <p:spPr>
          <a:xfrm>
            <a:off x="6396062" y="192503"/>
            <a:ext cx="1853184" cy="18538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80% </a:t>
            </a:r>
            <a:r>
              <a:rPr lang="en-US" sz="1400" dirty="0"/>
              <a:t>of applicants do not provide enough evidence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ED05C4-D907-9DD3-0CCC-71F6BF99953B}"/>
              </a:ext>
            </a:extLst>
          </p:cNvPr>
          <p:cNvSpPr/>
          <p:nvPr/>
        </p:nvSpPr>
        <p:spPr>
          <a:xfrm>
            <a:off x="8549309" y="182112"/>
            <a:ext cx="3467595" cy="2036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High level description of this stage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A54C6AE-3785-D809-9E0C-C966E0682369}"/>
              </a:ext>
            </a:extLst>
          </p:cNvPr>
          <p:cNvSpPr/>
          <p:nvPr/>
        </p:nvSpPr>
        <p:spPr>
          <a:xfrm>
            <a:off x="8549309" y="2401957"/>
            <a:ext cx="3467595" cy="392964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960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Touchpoints, channels, system involved</a:t>
            </a:r>
          </a:p>
        </p:txBody>
      </p:sp>
    </p:spTree>
    <p:extLst>
      <p:ext uri="{BB962C8B-B14F-4D97-AF65-F5344CB8AC3E}">
        <p14:creationId xmlns:p14="http://schemas.microsoft.com/office/powerpoint/2010/main" val="324730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DAAD1-41F1-0344-E1A4-282EE0A74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4A17-C7AD-6F3D-8E8A-12D20CB7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06" y="365125"/>
            <a:ext cx="5508494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Another stage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5CC687-3F68-9F08-97D4-ADE811F4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06" y="2401957"/>
            <a:ext cx="7459214" cy="3929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cs typeface="Arial"/>
              </a:rPr>
              <a:t>[Description of the sequence of task and events by different actors during that stage]</a:t>
            </a:r>
          </a:p>
          <a:p>
            <a:endParaRPr lang="en-US" dirty="0">
              <a:solidFill>
                <a:srgbClr val="7030A0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cs typeface="Arial"/>
            </a:endParaRPr>
          </a:p>
          <a:p>
            <a:endParaRPr lang="en-US" dirty="0">
              <a:solidFill>
                <a:srgbClr val="7030A0"/>
              </a:solidFill>
              <a:cs typeface="Arial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B27117-C080-C5BC-62DC-34A7315386EE}"/>
              </a:ext>
            </a:extLst>
          </p:cNvPr>
          <p:cNvSpPr/>
          <p:nvPr/>
        </p:nvSpPr>
        <p:spPr>
          <a:xfrm>
            <a:off x="6396062" y="192503"/>
            <a:ext cx="1853184" cy="18538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X% </a:t>
            </a:r>
            <a:r>
              <a:rPr lang="en-US" sz="1400" dirty="0"/>
              <a:t>of claims …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430F02-F31D-E1B2-B549-5C70182B601F}"/>
              </a:ext>
            </a:extLst>
          </p:cNvPr>
          <p:cNvSpPr/>
          <p:nvPr/>
        </p:nvSpPr>
        <p:spPr>
          <a:xfrm>
            <a:off x="8549309" y="182112"/>
            <a:ext cx="3467595" cy="2036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High level description of this stage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9973CDB-C5A9-5A87-6672-622EA4EA12B8}"/>
              </a:ext>
            </a:extLst>
          </p:cNvPr>
          <p:cNvSpPr/>
          <p:nvPr/>
        </p:nvSpPr>
        <p:spPr>
          <a:xfrm>
            <a:off x="8549309" y="2401957"/>
            <a:ext cx="3467595" cy="392964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960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Touchpoints, channels, system involved</a:t>
            </a:r>
          </a:p>
        </p:txBody>
      </p:sp>
    </p:spTree>
    <p:extLst>
      <p:ext uri="{BB962C8B-B14F-4D97-AF65-F5344CB8AC3E}">
        <p14:creationId xmlns:p14="http://schemas.microsoft.com/office/powerpoint/2010/main" val="118629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631</Words>
  <Application>Microsoft Macintosh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“Name of the service or project”, for example: Service map v1.5</vt:lpstr>
      <vt:lpstr>What is a service map?</vt:lpstr>
      <vt:lpstr>How to read this map</vt:lpstr>
      <vt:lpstr>Service map v1.5</vt:lpstr>
      <vt:lpstr>Description of the map</vt:lpstr>
      <vt:lpstr>Linear part of the service</vt:lpstr>
      <vt:lpstr>Awareness</vt:lpstr>
      <vt:lpstr>Apply</vt:lpstr>
      <vt:lpstr>Another stage</vt:lpstr>
      <vt:lpstr>Extra stages – Might happen or not in any order</vt:lpstr>
      <vt:lpstr>Appeal</vt:lpstr>
      <vt:lpstr>We welcome your feedback Contact name@dept.gov.uk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Stephanie Krus</dc:creator>
  <cp:lastModifiedBy>Stephanie Krus</cp:lastModifiedBy>
  <cp:revision>4</cp:revision>
  <dcterms:created xsi:type="dcterms:W3CDTF">2025-08-25T12:47:29Z</dcterms:created>
  <dcterms:modified xsi:type="dcterms:W3CDTF">2025-08-25T14:08:22Z</dcterms:modified>
</cp:coreProperties>
</file>