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1E1-D633-44FA-9C2A-E396B83B982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A3E6-5110-4AA5-9BD9-5BFAB8690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6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3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9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2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1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7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4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2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8/25/20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701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k/dataset/cb7ae6f0-4be6-4935-9277-47e5ce24a11f/road-safety-data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9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EAB8B-F350-4A37-A1E3-076AAAEF7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2783" y="1580033"/>
            <a:ext cx="4203323" cy="187060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Car Accident Severity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0CE4A-F2DE-4D76-A2E4-2FFF0656E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051" y="4333810"/>
            <a:ext cx="4203323" cy="904012"/>
          </a:xfrm>
        </p:spPr>
        <p:txBody>
          <a:bodyPr>
            <a:normAutofit/>
          </a:bodyPr>
          <a:lstStyle/>
          <a:p>
            <a:r>
              <a:rPr lang="en-US" dirty="0"/>
              <a:t>Monika Singhal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43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4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EFF2B0DA-7BD1-4C0A-86D2-682869132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1" b="8404"/>
          <a:stretch/>
        </p:blipFill>
        <p:spPr>
          <a:xfrm>
            <a:off x="6949719" y="2173158"/>
            <a:ext cx="4172845" cy="2353341"/>
          </a:xfrm>
          <a:prstGeom prst="rect">
            <a:avLst/>
          </a:prstGeom>
          <a:ln w="28575">
            <a:noFill/>
          </a:ln>
        </p:spPr>
      </p:pic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638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CF391A-E481-4147-BD84-72109FF8B734}"/>
              </a:ext>
            </a:extLst>
          </p:cNvPr>
          <p:cNvSpPr txBox="1"/>
          <p:nvPr/>
        </p:nvSpPr>
        <p:spPr>
          <a:xfrm>
            <a:off x="1041009" y="689317"/>
            <a:ext cx="339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About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7B7E4-BE70-47E7-A009-3F43622C94C4}"/>
              </a:ext>
            </a:extLst>
          </p:cNvPr>
          <p:cNvSpPr txBox="1"/>
          <p:nvPr/>
        </p:nvSpPr>
        <p:spPr>
          <a:xfrm>
            <a:off x="1438574" y="2274838"/>
            <a:ext cx="96799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Neue"/>
              </a:rPr>
              <a:t>D</a:t>
            </a:r>
            <a:r>
              <a:rPr lang="en-US" b="0" i="0" dirty="0">
                <a:effectLst/>
                <a:latin typeface="HelveticaNeue"/>
              </a:rPr>
              <a:t>etailed road safety data about the circumstances of personal injury road accidents in UK in 2018, </a:t>
            </a:r>
            <a:r>
              <a:rPr lang="en" dirty="0"/>
              <a:t>published by central government of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HelveticaNeue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Neue"/>
              </a:rPr>
              <a:t>R</a:t>
            </a:r>
            <a:r>
              <a:rPr lang="en-US" b="0" i="0" dirty="0">
                <a:effectLst/>
                <a:latin typeface="HelveticaNeue"/>
              </a:rPr>
              <a:t>elates only to personal injury accidents on public roads that are reported to the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Neue"/>
              </a:rPr>
              <a:t>Contains 157342 rows and 47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https://data.gov.uk/dataset/cb7ae6f0-4be6-4935-9277-47e5ce24a11f/road-safety-data</a:t>
            </a:r>
            <a:endParaRPr lang="en-US" b="0" i="0" dirty="0">
              <a:effectLst/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HelveticaNeue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5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BDD39-DD32-410D-B3D6-F9A4C7A0F16D}"/>
              </a:ext>
            </a:extLst>
          </p:cNvPr>
          <p:cNvSpPr txBox="1"/>
          <p:nvPr/>
        </p:nvSpPr>
        <p:spPr>
          <a:xfrm>
            <a:off x="1086678" y="742122"/>
            <a:ext cx="915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B7644-FF2F-4DEF-AF3D-26D567835B74}"/>
              </a:ext>
            </a:extLst>
          </p:cNvPr>
          <p:cNvSpPr txBox="1"/>
          <p:nvPr/>
        </p:nvSpPr>
        <p:spPr>
          <a:xfrm>
            <a:off x="1252330" y="1961321"/>
            <a:ext cx="96873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Accidents in traffic lead to associated fatalities and economic losses every year and thus is an area of primary concern to society from loss prevention point of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Modeling accident severity prediction and improving the model are critical to the effective performance of road traffic systems for improved safety</a:t>
            </a:r>
            <a:endParaRPr lang="en-US" b="0" i="0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Predicting the probability and severity of vehicular accidents based on weather and other characteristics, can help in improving the traffic accident management process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BM Plex Sans"/>
              </a:rPr>
              <a:t>Accident severity prediction can provide crucial information for emergency responders to evaluate the severity level of accidents, estimate the potential impacts, and implement efficient accident management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BDD39-DD32-410D-B3D6-F9A4C7A0F16D}"/>
              </a:ext>
            </a:extLst>
          </p:cNvPr>
          <p:cNvSpPr txBox="1"/>
          <p:nvPr/>
        </p:nvSpPr>
        <p:spPr>
          <a:xfrm>
            <a:off x="1086678" y="742122"/>
            <a:ext cx="915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EB8C-FFF0-45E9-9223-A9FD481FF915}"/>
              </a:ext>
            </a:extLst>
          </p:cNvPr>
          <p:cNvSpPr txBox="1"/>
          <p:nvPr/>
        </p:nvSpPr>
        <p:spPr>
          <a:xfrm>
            <a:off x="1086678" y="1736039"/>
            <a:ext cx="10084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total, </a:t>
            </a:r>
            <a:r>
              <a:rPr lang="en-US" sz="2000" b="0" i="0" dirty="0">
                <a:effectLst/>
                <a:latin typeface="HelveticaNeue"/>
              </a:rPr>
              <a:t>157342 rows and 47 columns </a:t>
            </a:r>
            <a:r>
              <a:rPr lang="en-US" sz="2000" dirty="0"/>
              <a:t>in the raw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Duplicate features were dropped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Cleaned data contains 42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Removed highly correlated variable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Combined two classes (Serious and Fatal) into one (Serious) due to presence of significant imbalance and to simplify classification (New Target Dummy)</a:t>
            </a:r>
          </a:p>
          <a:p>
            <a:pPr marL="342900" lvl="0" indent="-34290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Applied different types of resampling to avoid highly unbalanced data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482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;p16">
            <a:extLst>
              <a:ext uri="{FF2B5EF4-FFF2-40B4-BE49-F238E27FC236}">
                <a16:creationId xmlns:a16="http://schemas.microsoft.com/office/drawing/2014/main" id="{76A901E5-12E8-44B8-890C-6422E9C5E7AD}"/>
              </a:ext>
            </a:extLst>
          </p:cNvPr>
          <p:cNvSpPr txBox="1">
            <a:spLocks/>
          </p:cNvSpPr>
          <p:nvPr/>
        </p:nvSpPr>
        <p:spPr>
          <a:xfrm>
            <a:off x="1226099" y="2082209"/>
            <a:ext cx="9494910" cy="3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ts val="1600"/>
              </a:spcBef>
              <a:buSzPts val="1800"/>
            </a:pPr>
            <a:r>
              <a:rPr lang="en-US" sz="2000" dirty="0"/>
              <a:t>Presence of TARGET Variable imbalance problem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SzPts val="1800"/>
            </a:pPr>
            <a:r>
              <a:rPr lang="en-US" sz="2000" dirty="0"/>
              <a:t>TARGET Variable highly correlates with ‘</a:t>
            </a:r>
            <a:r>
              <a:rPr lang="en-US" sz="2000" dirty="0" err="1"/>
              <a:t>Casualty_Severity</a:t>
            </a:r>
            <a:r>
              <a:rPr lang="en-US" sz="2000" dirty="0"/>
              <a:t>’ variable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SzPts val="1800"/>
            </a:pPr>
            <a:r>
              <a:rPr lang="en-US" sz="2000" dirty="0" err="1"/>
              <a:t>Visualisation</a:t>
            </a:r>
            <a:r>
              <a:rPr lang="en-US" sz="2000" dirty="0"/>
              <a:t>: high impact of some FEATURES: </a:t>
            </a:r>
            <a:r>
              <a:rPr lang="en-US" sz="2000" dirty="0" err="1"/>
              <a:t>Urban_vs_Rural</a:t>
            </a:r>
            <a:r>
              <a:rPr lang="en-US" sz="2000" dirty="0"/>
              <a:t> Area, </a:t>
            </a:r>
            <a:r>
              <a:rPr lang="en-US" sz="2000" dirty="0" err="1"/>
              <a:t>Road_Surface_Conditions</a:t>
            </a:r>
            <a:r>
              <a:rPr lang="en-US" sz="2000" dirty="0"/>
              <a:t>, </a:t>
            </a:r>
            <a:r>
              <a:rPr lang="en-US" sz="2000" dirty="0" err="1"/>
              <a:t>Age_Band</a:t>
            </a:r>
            <a:r>
              <a:rPr lang="en-US" sz="2000" dirty="0"/>
              <a:t>, Sex, Speed limits, Weather Conditions</a:t>
            </a:r>
          </a:p>
          <a:p>
            <a:pPr marL="0" indent="0">
              <a:spcBef>
                <a:spcPts val="1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57828-67E4-48CA-A08C-71E6A2617753}"/>
              </a:ext>
            </a:extLst>
          </p:cNvPr>
          <p:cNvSpPr txBox="1"/>
          <p:nvPr/>
        </p:nvSpPr>
        <p:spPr>
          <a:xfrm>
            <a:off x="927652" y="861391"/>
            <a:ext cx="5671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Preliminary EDA showed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575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F9FE9F-B095-482F-B708-4C4B4E1EF051}"/>
              </a:ext>
            </a:extLst>
          </p:cNvPr>
          <p:cNvSpPr txBox="1"/>
          <p:nvPr/>
        </p:nvSpPr>
        <p:spPr>
          <a:xfrm>
            <a:off x="704946" y="5655212"/>
            <a:ext cx="50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Vehcount</a:t>
            </a:r>
            <a:r>
              <a:rPr lang="en-US" dirty="0"/>
              <a:t> = 2, get the highest property damage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177C85-9BDC-B547-9247-76453C373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461966"/>
            <a:ext cx="5689600" cy="364996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88B7C1-164B-D24D-90F4-85966F17E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06" y="1457549"/>
            <a:ext cx="5712779" cy="353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3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E878E9-87E3-46D4-BE23-94729BD87051}"/>
              </a:ext>
            </a:extLst>
          </p:cNvPr>
          <p:cNvSpPr txBox="1"/>
          <p:nvPr/>
        </p:nvSpPr>
        <p:spPr>
          <a:xfrm>
            <a:off x="6433428" y="5529262"/>
            <a:ext cx="50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accidents occur in dry roads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F370DC-C14E-480E-8E12-A11E5B05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487" y="1328738"/>
            <a:ext cx="4991613" cy="390873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43E890-D3D6-B647-9A67-D90973599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8" y="1454303"/>
            <a:ext cx="6019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8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F9FE9F-B095-482F-B708-4C4B4E1EF051}"/>
              </a:ext>
            </a:extLst>
          </p:cNvPr>
          <p:cNvSpPr txBox="1"/>
          <p:nvPr/>
        </p:nvSpPr>
        <p:spPr>
          <a:xfrm>
            <a:off x="723900" y="5588033"/>
            <a:ext cx="50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 Model when k = 9 gets the highest accuracy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9CE7ADE-39EF-9745-9B52-626007A3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5" y="1708150"/>
            <a:ext cx="56769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6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4F81C8-7E26-42A2-9CC6-50F053FE4A29}"/>
              </a:ext>
            </a:extLst>
          </p:cNvPr>
          <p:cNvSpPr txBox="1"/>
          <p:nvPr/>
        </p:nvSpPr>
        <p:spPr>
          <a:xfrm>
            <a:off x="503583" y="1883303"/>
            <a:ext cx="8468139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We can predict severity of accident with 78% accuracy.</a:t>
            </a: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u="sng" dirty="0"/>
              <a:t>Factors that contribute: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Male drivers dominate in serious accidents (&gt;70%);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People in 19-35 age range, considered as a risk group;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Fatal car accidents happen 2.4 times more in Rural area than in Urban;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Majority of accidents occur in good weather conditions;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Fatal car accidents tend to happen on roads with higher speed limits.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E9779-9593-4FC6-AFA4-7DFDDE5BA07C}"/>
              </a:ext>
            </a:extLst>
          </p:cNvPr>
          <p:cNvSpPr txBox="1"/>
          <p:nvPr/>
        </p:nvSpPr>
        <p:spPr>
          <a:xfrm>
            <a:off x="3942521" y="75623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 b="1" dirty="0">
                <a:solidFill>
                  <a:schemeClr val="dk2"/>
                </a:solidFill>
              </a:rPr>
              <a:t>Conclusions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286780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384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IBM Plex Sans</vt:lpstr>
      <vt:lpstr>Inter</vt:lpstr>
      <vt:lpstr>Arial</vt:lpstr>
      <vt:lpstr>Calibri</vt:lpstr>
      <vt:lpstr>HelveticaNeue</vt:lpstr>
      <vt:lpstr>Source Sans Pro</vt:lpstr>
      <vt:lpstr>FunkyShapesDarkVTI</vt:lpstr>
      <vt:lpstr>Car Accident Severity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 </dc:title>
  <dc:creator>monika singhal</dc:creator>
  <cp:lastModifiedBy>王 冠予</cp:lastModifiedBy>
  <cp:revision>18</cp:revision>
  <dcterms:created xsi:type="dcterms:W3CDTF">2020-08-24T23:37:30Z</dcterms:created>
  <dcterms:modified xsi:type="dcterms:W3CDTF">2020-08-25T09:16:24Z</dcterms:modified>
</cp:coreProperties>
</file>