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
  </p:notesMasterIdLst>
  <p:sldIdLst>
    <p:sldId id="256" r:id="rId2"/>
    <p:sldId id="265" r:id="rId3"/>
    <p:sldId id="272" r:id="rId4"/>
    <p:sldId id="273" r:id="rId5"/>
    <p:sldId id="271" r:id="rId6"/>
    <p:sldId id="267" r:id="rId7"/>
  </p:sldIdLst>
  <p:sldSz cx="12192000" cy="6858000"/>
  <p:notesSz cx="6858000" cy="14954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anie Dominguez Andrade" initials="SA" lastIdx="1" clrIdx="0">
    <p:extLst>
      <p:ext uri="{19B8F6BF-5375-455C-9EA6-DF929625EA0E}">
        <p15:presenceInfo xmlns:p15="http://schemas.microsoft.com/office/powerpoint/2012/main" userId="S::sdominguezandrade2019@student.hult.edu::1c52cdc7-83c5-4252-b5de-63c321386e9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4"/>
    <p:restoredTop sz="94727"/>
  </p:normalViewPr>
  <p:slideViewPr>
    <p:cSldViewPr snapToGrid="0">
      <p:cViewPr varScale="1">
        <p:scale>
          <a:sx n="128" d="100"/>
          <a:sy n="128" d="100"/>
        </p:scale>
        <p:origin x="4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4E5E27-C979-4482-A622-0F8528374F7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023B2D96-7D5C-439E-9038-EF7CD85C7671}">
      <dgm:prSet/>
      <dgm:spPr/>
      <dgm:t>
        <a:bodyPr/>
        <a:lstStyle/>
        <a:p>
          <a:r>
            <a:rPr lang="en-US" dirty="0"/>
            <a:t>Confirmed hypothesis</a:t>
          </a:r>
        </a:p>
      </dgm:t>
    </dgm:pt>
    <dgm:pt modelId="{03C7C1D8-A5EB-4D91-9602-F62AED8D99B1}" type="parTrans" cxnId="{84F51704-21A2-4BD3-8537-F471C301997F}">
      <dgm:prSet/>
      <dgm:spPr/>
      <dgm:t>
        <a:bodyPr/>
        <a:lstStyle/>
        <a:p>
          <a:endParaRPr lang="en-US"/>
        </a:p>
      </dgm:t>
    </dgm:pt>
    <dgm:pt modelId="{2DA4DA44-BE6D-47BE-A2FE-3730C9B11FBA}" type="sibTrans" cxnId="{84F51704-21A2-4BD3-8537-F471C301997F}">
      <dgm:prSet/>
      <dgm:spPr/>
      <dgm:t>
        <a:bodyPr/>
        <a:lstStyle/>
        <a:p>
          <a:endParaRPr lang="en-US"/>
        </a:p>
      </dgm:t>
    </dgm:pt>
    <dgm:pt modelId="{31EB7E84-78F8-4C37-B00F-FA6F4EC8D578}">
      <dgm:prSet/>
      <dgm:spPr/>
      <dgm:t>
        <a:bodyPr/>
        <a:lstStyle/>
        <a:p>
          <a:r>
            <a:rPr lang="en-US" dirty="0"/>
            <a:t>Most people believed that they are good teammates</a:t>
          </a:r>
        </a:p>
      </dgm:t>
    </dgm:pt>
    <dgm:pt modelId="{70B57B88-40F1-4E8B-B67A-74BBE6F1153B}" type="parTrans" cxnId="{9C2AA8DA-54A0-45C3-A80F-636F8FC3052C}">
      <dgm:prSet/>
      <dgm:spPr/>
      <dgm:t>
        <a:bodyPr/>
        <a:lstStyle/>
        <a:p>
          <a:endParaRPr lang="en-US"/>
        </a:p>
      </dgm:t>
    </dgm:pt>
    <dgm:pt modelId="{6564D2DC-A9A8-478B-9A94-B17727110AF2}" type="sibTrans" cxnId="{9C2AA8DA-54A0-45C3-A80F-636F8FC3052C}">
      <dgm:prSet/>
      <dgm:spPr/>
      <dgm:t>
        <a:bodyPr/>
        <a:lstStyle/>
        <a:p>
          <a:endParaRPr lang="en-US"/>
        </a:p>
      </dgm:t>
    </dgm:pt>
    <dgm:pt modelId="{C66C93EC-8AE3-40F6-BBA5-1CB03F09C660}">
      <dgm:prSet/>
      <dgm:spPr/>
      <dgm:t>
        <a:bodyPr/>
        <a:lstStyle/>
        <a:p>
          <a:r>
            <a:rPr lang="en-US" dirty="0"/>
            <a:t>Eliminate limitations </a:t>
          </a:r>
        </a:p>
      </dgm:t>
    </dgm:pt>
    <dgm:pt modelId="{00B916D5-3B1C-48D6-B775-866F0C19E643}" type="parTrans" cxnId="{A8C06187-D783-4155-876D-EB3B0B95FA7B}">
      <dgm:prSet/>
      <dgm:spPr/>
      <dgm:t>
        <a:bodyPr/>
        <a:lstStyle/>
        <a:p>
          <a:endParaRPr lang="en-US"/>
        </a:p>
      </dgm:t>
    </dgm:pt>
    <dgm:pt modelId="{C947E8B8-2604-4066-85C3-E6F01A7750FA}" type="sibTrans" cxnId="{A8C06187-D783-4155-876D-EB3B0B95FA7B}">
      <dgm:prSet/>
      <dgm:spPr/>
      <dgm:t>
        <a:bodyPr/>
        <a:lstStyle/>
        <a:p>
          <a:endParaRPr lang="en-US"/>
        </a:p>
      </dgm:t>
    </dgm:pt>
    <dgm:pt modelId="{2690EAE9-0E50-4157-9CEB-EFEEC056F4F0}">
      <dgm:prSet/>
      <dgm:spPr/>
      <dgm:t>
        <a:bodyPr/>
        <a:lstStyle/>
        <a:p>
          <a:r>
            <a:rPr lang="en-US" dirty="0"/>
            <a:t>Larger sample size and better </a:t>
          </a:r>
          <a:r>
            <a:rPr lang="en-US"/>
            <a:t>constructed questions </a:t>
          </a:r>
          <a:endParaRPr lang="en-US" dirty="0"/>
        </a:p>
      </dgm:t>
    </dgm:pt>
    <dgm:pt modelId="{57B5E449-BA76-4178-B372-FD9F9BB22722}" type="parTrans" cxnId="{C03FC8D1-C11D-4B8F-8E54-C5CDA59F4984}">
      <dgm:prSet/>
      <dgm:spPr/>
      <dgm:t>
        <a:bodyPr/>
        <a:lstStyle/>
        <a:p>
          <a:endParaRPr lang="en-US"/>
        </a:p>
      </dgm:t>
    </dgm:pt>
    <dgm:pt modelId="{DD948A60-6F14-45D3-9EFE-13A29A1FB262}" type="sibTrans" cxnId="{C03FC8D1-C11D-4B8F-8E54-C5CDA59F4984}">
      <dgm:prSet/>
      <dgm:spPr/>
      <dgm:t>
        <a:bodyPr/>
        <a:lstStyle/>
        <a:p>
          <a:endParaRPr lang="en-US"/>
        </a:p>
      </dgm:t>
    </dgm:pt>
    <dgm:pt modelId="{9DE85752-8D24-DB4F-9875-438C767626FE}">
      <dgm:prSet/>
      <dgm:spPr/>
      <dgm:t>
        <a:bodyPr/>
        <a:lstStyle/>
        <a:p>
          <a:r>
            <a:rPr lang="en-US" dirty="0"/>
            <a:t>Repetition of the project </a:t>
          </a:r>
        </a:p>
      </dgm:t>
    </dgm:pt>
    <dgm:pt modelId="{25DEC407-2181-9C43-9309-63F8739D5931}" type="parTrans" cxnId="{9AA60843-ADD4-2746-AC4C-DBDCB59E3EDC}">
      <dgm:prSet/>
      <dgm:spPr/>
      <dgm:t>
        <a:bodyPr/>
        <a:lstStyle/>
        <a:p>
          <a:endParaRPr lang="en-GB"/>
        </a:p>
      </dgm:t>
    </dgm:pt>
    <dgm:pt modelId="{8DE65CA9-4E92-8E4D-8991-660C543F33E7}" type="sibTrans" cxnId="{9AA60843-ADD4-2746-AC4C-DBDCB59E3EDC}">
      <dgm:prSet/>
      <dgm:spPr/>
      <dgm:t>
        <a:bodyPr/>
        <a:lstStyle/>
        <a:p>
          <a:endParaRPr lang="en-GB"/>
        </a:p>
      </dgm:t>
    </dgm:pt>
    <dgm:pt modelId="{E44AE87A-556D-584C-9B94-04F41F8F8339}" type="pres">
      <dgm:prSet presAssocID="{3B4E5E27-C979-4482-A622-0F8528374F7A}" presName="linear" presStyleCnt="0">
        <dgm:presLayoutVars>
          <dgm:animLvl val="lvl"/>
          <dgm:resizeHandles val="exact"/>
        </dgm:presLayoutVars>
      </dgm:prSet>
      <dgm:spPr/>
    </dgm:pt>
    <dgm:pt modelId="{19C6B992-7123-6842-B43F-87B182B2C060}" type="pres">
      <dgm:prSet presAssocID="{023B2D96-7D5C-439E-9038-EF7CD85C7671}" presName="parentText" presStyleLbl="node1" presStyleIdx="0" presStyleCnt="5">
        <dgm:presLayoutVars>
          <dgm:chMax val="0"/>
          <dgm:bulletEnabled val="1"/>
        </dgm:presLayoutVars>
      </dgm:prSet>
      <dgm:spPr/>
    </dgm:pt>
    <dgm:pt modelId="{F052253A-EEC2-954E-A790-4298286B2818}" type="pres">
      <dgm:prSet presAssocID="{2DA4DA44-BE6D-47BE-A2FE-3730C9B11FBA}" presName="spacer" presStyleCnt="0"/>
      <dgm:spPr/>
    </dgm:pt>
    <dgm:pt modelId="{A7A3650C-356F-3145-9B5D-4AB2C634FB65}" type="pres">
      <dgm:prSet presAssocID="{31EB7E84-78F8-4C37-B00F-FA6F4EC8D578}" presName="parentText" presStyleLbl="node1" presStyleIdx="1" presStyleCnt="5">
        <dgm:presLayoutVars>
          <dgm:chMax val="0"/>
          <dgm:bulletEnabled val="1"/>
        </dgm:presLayoutVars>
      </dgm:prSet>
      <dgm:spPr/>
    </dgm:pt>
    <dgm:pt modelId="{C11FD5E5-1A56-CA47-8719-596BB9AA3260}" type="pres">
      <dgm:prSet presAssocID="{6564D2DC-A9A8-478B-9A94-B17727110AF2}" presName="spacer" presStyleCnt="0"/>
      <dgm:spPr/>
    </dgm:pt>
    <dgm:pt modelId="{A59DBA6B-D1BA-F446-8B0C-9C3EA9482F5C}" type="pres">
      <dgm:prSet presAssocID="{C66C93EC-8AE3-40F6-BBA5-1CB03F09C660}" presName="parentText" presStyleLbl="node1" presStyleIdx="2" presStyleCnt="5">
        <dgm:presLayoutVars>
          <dgm:chMax val="0"/>
          <dgm:bulletEnabled val="1"/>
        </dgm:presLayoutVars>
      </dgm:prSet>
      <dgm:spPr/>
    </dgm:pt>
    <dgm:pt modelId="{5B439165-3AE7-BC4E-B991-87FDC29B20F5}" type="pres">
      <dgm:prSet presAssocID="{C947E8B8-2604-4066-85C3-E6F01A7750FA}" presName="spacer" presStyleCnt="0"/>
      <dgm:spPr/>
    </dgm:pt>
    <dgm:pt modelId="{914878D3-FFA2-7D45-929A-197A9C182438}" type="pres">
      <dgm:prSet presAssocID="{2690EAE9-0E50-4157-9CEB-EFEEC056F4F0}" presName="parentText" presStyleLbl="node1" presStyleIdx="3" presStyleCnt="5">
        <dgm:presLayoutVars>
          <dgm:chMax val="0"/>
          <dgm:bulletEnabled val="1"/>
        </dgm:presLayoutVars>
      </dgm:prSet>
      <dgm:spPr/>
    </dgm:pt>
    <dgm:pt modelId="{DC40A98F-7A02-CE46-9552-D006B015AF22}" type="pres">
      <dgm:prSet presAssocID="{DD948A60-6F14-45D3-9EFE-13A29A1FB262}" presName="spacer" presStyleCnt="0"/>
      <dgm:spPr/>
    </dgm:pt>
    <dgm:pt modelId="{5691D45F-7680-D146-A249-32DA2231F246}" type="pres">
      <dgm:prSet presAssocID="{9DE85752-8D24-DB4F-9875-438C767626FE}" presName="parentText" presStyleLbl="node1" presStyleIdx="4" presStyleCnt="5">
        <dgm:presLayoutVars>
          <dgm:chMax val="0"/>
          <dgm:bulletEnabled val="1"/>
        </dgm:presLayoutVars>
      </dgm:prSet>
      <dgm:spPr/>
    </dgm:pt>
  </dgm:ptLst>
  <dgm:cxnLst>
    <dgm:cxn modelId="{84F51704-21A2-4BD3-8537-F471C301997F}" srcId="{3B4E5E27-C979-4482-A622-0F8528374F7A}" destId="{023B2D96-7D5C-439E-9038-EF7CD85C7671}" srcOrd="0" destOrd="0" parTransId="{03C7C1D8-A5EB-4D91-9602-F62AED8D99B1}" sibTransId="{2DA4DA44-BE6D-47BE-A2FE-3730C9B11FBA}"/>
    <dgm:cxn modelId="{F53BDE17-0F8D-B744-896E-FD5DF80E8417}" type="presOf" srcId="{C66C93EC-8AE3-40F6-BBA5-1CB03F09C660}" destId="{A59DBA6B-D1BA-F446-8B0C-9C3EA9482F5C}" srcOrd="0" destOrd="0" presId="urn:microsoft.com/office/officeart/2005/8/layout/vList2"/>
    <dgm:cxn modelId="{79DE382F-B042-B04C-82E2-E1498D2F0153}" type="presOf" srcId="{9DE85752-8D24-DB4F-9875-438C767626FE}" destId="{5691D45F-7680-D146-A249-32DA2231F246}" srcOrd="0" destOrd="0" presId="urn:microsoft.com/office/officeart/2005/8/layout/vList2"/>
    <dgm:cxn modelId="{9AA60843-ADD4-2746-AC4C-DBDCB59E3EDC}" srcId="{3B4E5E27-C979-4482-A622-0F8528374F7A}" destId="{9DE85752-8D24-DB4F-9875-438C767626FE}" srcOrd="4" destOrd="0" parTransId="{25DEC407-2181-9C43-9309-63F8739D5931}" sibTransId="{8DE65CA9-4E92-8E4D-8991-660C543F33E7}"/>
    <dgm:cxn modelId="{A8C06187-D783-4155-876D-EB3B0B95FA7B}" srcId="{3B4E5E27-C979-4482-A622-0F8528374F7A}" destId="{C66C93EC-8AE3-40F6-BBA5-1CB03F09C660}" srcOrd="2" destOrd="0" parTransId="{00B916D5-3B1C-48D6-B775-866F0C19E643}" sibTransId="{C947E8B8-2604-4066-85C3-E6F01A7750FA}"/>
    <dgm:cxn modelId="{2143A588-52EE-C149-941A-DC8EDBCD0724}" type="presOf" srcId="{3B4E5E27-C979-4482-A622-0F8528374F7A}" destId="{E44AE87A-556D-584C-9B94-04F41F8F8339}" srcOrd="0" destOrd="0" presId="urn:microsoft.com/office/officeart/2005/8/layout/vList2"/>
    <dgm:cxn modelId="{C99FB98C-1C1F-8C4E-9EA4-3E94CB368EBF}" type="presOf" srcId="{31EB7E84-78F8-4C37-B00F-FA6F4EC8D578}" destId="{A7A3650C-356F-3145-9B5D-4AB2C634FB65}" srcOrd="0" destOrd="0" presId="urn:microsoft.com/office/officeart/2005/8/layout/vList2"/>
    <dgm:cxn modelId="{C03FC8D1-C11D-4B8F-8E54-C5CDA59F4984}" srcId="{3B4E5E27-C979-4482-A622-0F8528374F7A}" destId="{2690EAE9-0E50-4157-9CEB-EFEEC056F4F0}" srcOrd="3" destOrd="0" parTransId="{57B5E449-BA76-4178-B372-FD9F9BB22722}" sibTransId="{DD948A60-6F14-45D3-9EFE-13A29A1FB262}"/>
    <dgm:cxn modelId="{9C2AA8DA-54A0-45C3-A80F-636F8FC3052C}" srcId="{3B4E5E27-C979-4482-A622-0F8528374F7A}" destId="{31EB7E84-78F8-4C37-B00F-FA6F4EC8D578}" srcOrd="1" destOrd="0" parTransId="{70B57B88-40F1-4E8B-B67A-74BBE6F1153B}" sibTransId="{6564D2DC-A9A8-478B-9A94-B17727110AF2}"/>
    <dgm:cxn modelId="{8381E7E7-CF72-0C4B-835E-2751435CADB4}" type="presOf" srcId="{023B2D96-7D5C-439E-9038-EF7CD85C7671}" destId="{19C6B992-7123-6842-B43F-87B182B2C060}" srcOrd="0" destOrd="0" presId="urn:microsoft.com/office/officeart/2005/8/layout/vList2"/>
    <dgm:cxn modelId="{06B30EF8-42CA-EF46-9429-BEBA265A18FE}" type="presOf" srcId="{2690EAE9-0E50-4157-9CEB-EFEEC056F4F0}" destId="{914878D3-FFA2-7D45-929A-197A9C182438}" srcOrd="0" destOrd="0" presId="urn:microsoft.com/office/officeart/2005/8/layout/vList2"/>
    <dgm:cxn modelId="{4F2D4071-3DE3-AF46-8767-B52BDD573B6D}" type="presParOf" srcId="{E44AE87A-556D-584C-9B94-04F41F8F8339}" destId="{19C6B992-7123-6842-B43F-87B182B2C060}" srcOrd="0" destOrd="0" presId="urn:microsoft.com/office/officeart/2005/8/layout/vList2"/>
    <dgm:cxn modelId="{ED5A8137-0485-FF41-B054-7F2C3AEC250A}" type="presParOf" srcId="{E44AE87A-556D-584C-9B94-04F41F8F8339}" destId="{F052253A-EEC2-954E-A790-4298286B2818}" srcOrd="1" destOrd="0" presId="urn:microsoft.com/office/officeart/2005/8/layout/vList2"/>
    <dgm:cxn modelId="{9D117594-FC95-774C-A961-31305988CC77}" type="presParOf" srcId="{E44AE87A-556D-584C-9B94-04F41F8F8339}" destId="{A7A3650C-356F-3145-9B5D-4AB2C634FB65}" srcOrd="2" destOrd="0" presId="urn:microsoft.com/office/officeart/2005/8/layout/vList2"/>
    <dgm:cxn modelId="{C9F25B91-03FF-0B49-88A1-513EC859F236}" type="presParOf" srcId="{E44AE87A-556D-584C-9B94-04F41F8F8339}" destId="{C11FD5E5-1A56-CA47-8719-596BB9AA3260}" srcOrd="3" destOrd="0" presId="urn:microsoft.com/office/officeart/2005/8/layout/vList2"/>
    <dgm:cxn modelId="{5CDDECD1-96DF-A141-9832-D069DD5EB04F}" type="presParOf" srcId="{E44AE87A-556D-584C-9B94-04F41F8F8339}" destId="{A59DBA6B-D1BA-F446-8B0C-9C3EA9482F5C}" srcOrd="4" destOrd="0" presId="urn:microsoft.com/office/officeart/2005/8/layout/vList2"/>
    <dgm:cxn modelId="{2EC52702-3C8E-2A4B-937B-92101FB71D6D}" type="presParOf" srcId="{E44AE87A-556D-584C-9B94-04F41F8F8339}" destId="{5B439165-3AE7-BC4E-B991-87FDC29B20F5}" srcOrd="5" destOrd="0" presId="urn:microsoft.com/office/officeart/2005/8/layout/vList2"/>
    <dgm:cxn modelId="{AF550B26-F64B-C149-9005-F829D23304AA}" type="presParOf" srcId="{E44AE87A-556D-584C-9B94-04F41F8F8339}" destId="{914878D3-FFA2-7D45-929A-197A9C182438}" srcOrd="6" destOrd="0" presId="urn:microsoft.com/office/officeart/2005/8/layout/vList2"/>
    <dgm:cxn modelId="{C5084F2E-F7B7-7F4A-AB9C-FF98ECBA0A71}" type="presParOf" srcId="{E44AE87A-556D-584C-9B94-04F41F8F8339}" destId="{DC40A98F-7A02-CE46-9552-D006B015AF22}" srcOrd="7" destOrd="0" presId="urn:microsoft.com/office/officeart/2005/8/layout/vList2"/>
    <dgm:cxn modelId="{C58760D8-EEEE-9047-AFCD-30C891F2E95A}" type="presParOf" srcId="{E44AE87A-556D-584C-9B94-04F41F8F8339}" destId="{5691D45F-7680-D146-A249-32DA2231F246}"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C6B992-7123-6842-B43F-87B182B2C060}">
      <dsp:nvSpPr>
        <dsp:cNvPr id="0" name=""/>
        <dsp:cNvSpPr/>
      </dsp:nvSpPr>
      <dsp:spPr>
        <a:xfrm>
          <a:off x="0" y="93060"/>
          <a:ext cx="6797675" cy="1032854"/>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Confirmed hypothesis</a:t>
          </a:r>
        </a:p>
      </dsp:txBody>
      <dsp:txXfrm>
        <a:off x="50420" y="143480"/>
        <a:ext cx="6696835" cy="932014"/>
      </dsp:txXfrm>
    </dsp:sp>
    <dsp:sp modelId="{A7A3650C-356F-3145-9B5D-4AB2C634FB65}">
      <dsp:nvSpPr>
        <dsp:cNvPr id="0" name=""/>
        <dsp:cNvSpPr/>
      </dsp:nvSpPr>
      <dsp:spPr>
        <a:xfrm>
          <a:off x="0" y="1200794"/>
          <a:ext cx="6797675" cy="1032854"/>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Most people believed that they are good teammates</a:t>
          </a:r>
        </a:p>
      </dsp:txBody>
      <dsp:txXfrm>
        <a:off x="50420" y="1251214"/>
        <a:ext cx="6696835" cy="932014"/>
      </dsp:txXfrm>
    </dsp:sp>
    <dsp:sp modelId="{A59DBA6B-D1BA-F446-8B0C-9C3EA9482F5C}">
      <dsp:nvSpPr>
        <dsp:cNvPr id="0" name=""/>
        <dsp:cNvSpPr/>
      </dsp:nvSpPr>
      <dsp:spPr>
        <a:xfrm>
          <a:off x="0" y="2308528"/>
          <a:ext cx="6797675" cy="1032854"/>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Eliminate limitations </a:t>
          </a:r>
        </a:p>
      </dsp:txBody>
      <dsp:txXfrm>
        <a:off x="50420" y="2358948"/>
        <a:ext cx="6696835" cy="932014"/>
      </dsp:txXfrm>
    </dsp:sp>
    <dsp:sp modelId="{914878D3-FFA2-7D45-929A-197A9C182438}">
      <dsp:nvSpPr>
        <dsp:cNvPr id="0" name=""/>
        <dsp:cNvSpPr/>
      </dsp:nvSpPr>
      <dsp:spPr>
        <a:xfrm>
          <a:off x="0" y="3416263"/>
          <a:ext cx="6797675" cy="1032854"/>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Larger sample size and better </a:t>
          </a:r>
          <a:r>
            <a:rPr lang="en-US" sz="2600" kern="1200"/>
            <a:t>constructed questions </a:t>
          </a:r>
          <a:endParaRPr lang="en-US" sz="2600" kern="1200" dirty="0"/>
        </a:p>
      </dsp:txBody>
      <dsp:txXfrm>
        <a:off x="50420" y="3466683"/>
        <a:ext cx="6696835" cy="932014"/>
      </dsp:txXfrm>
    </dsp:sp>
    <dsp:sp modelId="{5691D45F-7680-D146-A249-32DA2231F246}">
      <dsp:nvSpPr>
        <dsp:cNvPr id="0" name=""/>
        <dsp:cNvSpPr/>
      </dsp:nvSpPr>
      <dsp:spPr>
        <a:xfrm>
          <a:off x="0" y="4523997"/>
          <a:ext cx="6797675" cy="1032854"/>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Repetition of the project </a:t>
          </a:r>
        </a:p>
      </dsp:txBody>
      <dsp:txXfrm>
        <a:off x="50420" y="4574417"/>
        <a:ext cx="6696835" cy="93201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1D4833-A9EC-405A-9D6C-BFB926615219}" type="datetimeFigureOut">
              <a:rPr lang="en-US"/>
              <a:t>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B85609-3280-427D-B831-A7AF1F52E40B}" type="slidenum">
              <a:rPr lang="en-US"/>
              <a:t>‹#›</a:t>
            </a:fld>
            <a:endParaRPr lang="en-US"/>
          </a:p>
        </p:txBody>
      </p:sp>
    </p:spTree>
    <p:extLst>
      <p:ext uri="{BB962C8B-B14F-4D97-AF65-F5344CB8AC3E}">
        <p14:creationId xmlns:p14="http://schemas.microsoft.com/office/powerpoint/2010/main" val="469414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Looking at our logarithmic curve, we can see that the each individual word count is extremely random and does not follow a proper logarithmic curve.</a:t>
            </a:r>
          </a:p>
          <a:p>
            <a:r>
              <a:rPr lang="en-US"/>
              <a:t>According to Zipf's Law, the frequency of any word is inversely proportional to its rank in the frequency table. This means that the most frequent word will occur twice as often as the second, and so on. </a:t>
            </a:r>
            <a:endParaRPr lang="en-US">
              <a:cs typeface="Calibri" panose="020F0502020204030204"/>
            </a:endParaRPr>
          </a:p>
          <a:p>
            <a:endParaRPr lang="en-US">
              <a:cs typeface="Calibri" panose="020F0502020204030204"/>
            </a:endParaRPr>
          </a:p>
          <a:p>
            <a:r>
              <a:rPr lang="en-US">
                <a:cs typeface="Calibri" panose="020F0502020204030204"/>
              </a:rPr>
              <a:t>Since our logarithmic graph did not look similar to Zipf's, it means that we do not have good enough quality data to use for our model.</a:t>
            </a:r>
          </a:p>
          <a:p>
            <a:endParaRPr lang="en-US">
              <a:cs typeface="Calibri" panose="020F0502020204030204"/>
            </a:endParaRPr>
          </a:p>
        </p:txBody>
      </p:sp>
      <p:sp>
        <p:nvSpPr>
          <p:cNvPr id="4" name="Slide Number Placeholder 3"/>
          <p:cNvSpPr>
            <a:spLocks noGrp="1"/>
          </p:cNvSpPr>
          <p:nvPr>
            <p:ph type="sldNum" sz="quarter" idx="5"/>
          </p:nvPr>
        </p:nvSpPr>
        <p:spPr/>
        <p:txBody>
          <a:bodyPr/>
          <a:lstStyle/>
          <a:p>
            <a:fld id="{97B85609-3280-427D-B831-A7AF1F52E40B}" type="slidenum">
              <a:rPr lang="en-US"/>
              <a:t>3</a:t>
            </a:fld>
            <a:endParaRPr lang="en-US"/>
          </a:p>
        </p:txBody>
      </p:sp>
    </p:spTree>
    <p:extLst>
      <p:ext uri="{BB962C8B-B14F-4D97-AF65-F5344CB8AC3E}">
        <p14:creationId xmlns:p14="http://schemas.microsoft.com/office/powerpoint/2010/main" val="1478885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7343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2D6473-DF6D-4702-B328-E0DD40540A4E}" type="datetimeFigureOut">
              <a:rPr lang="en-US" dirty="0"/>
              <a:t>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030962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F7E3A-B166-407D-9866-32884E7D5B37}" type="datetimeFigureOut">
              <a:rPr lang="en-US" dirty="0"/>
              <a:t>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956939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8FC5F6-F338-4AE4-BB23-26385BCFC423}" type="datetimeFigureOut">
              <a:rPr lang="en-US" dirty="0"/>
              <a:t>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2312947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9047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AB4D41-86C1-4908-B66A-0B50CEB3BF29}" type="datetimeFigureOut">
              <a:rPr lang="en-US" dirty="0"/>
              <a:t>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718000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426E2C-56C1-4E0D-A793-0088A7FDD37E}" type="datetimeFigureOut">
              <a:rPr lang="en-US" dirty="0"/>
              <a:t>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868122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454775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3/20/20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276836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3/20/20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511609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857196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3/20/20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88858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Diversity in Teams</a:t>
            </a:r>
            <a:endParaRPr lang="en-US" dirty="0"/>
          </a:p>
        </p:txBody>
      </p:sp>
      <p:sp>
        <p:nvSpPr>
          <p:cNvPr id="3" name="Subtitle 2"/>
          <p:cNvSpPr>
            <a:spLocks noGrp="1"/>
          </p:cNvSpPr>
          <p:nvPr>
            <p:ph type="subTitle" idx="1"/>
          </p:nvPr>
        </p:nvSpPr>
        <p:spPr>
          <a:xfrm>
            <a:off x="1100051" y="4455620"/>
            <a:ext cx="10058400" cy="472841"/>
          </a:xfrm>
        </p:spPr>
        <p:txBody>
          <a:bodyPr vert="horz" lIns="91440" tIns="45720" rIns="91440" bIns="45720" rtlCol="0" anchor="t">
            <a:normAutofit/>
          </a:bodyPr>
          <a:lstStyle/>
          <a:p>
            <a:r>
              <a:rPr lang="en-US" dirty="0">
                <a:cs typeface="Calibri"/>
              </a:rPr>
              <a:t>Team 5</a:t>
            </a:r>
            <a:endParaRPr lang="en-US" sz="1600" dirty="0">
              <a:latin typeface="Calibri" panose="020F0502020204030204" pitchFamily="34" charset="0"/>
              <a:cs typeface="Calibri" panose="020F0502020204030204" pitchFamily="34" charset="0"/>
            </a:endParaRPr>
          </a:p>
          <a:p>
            <a:endParaRPr lang="en-US" sz="1200" dirty="0">
              <a:cs typeface="Calibri"/>
            </a:endParaRPr>
          </a:p>
          <a:p>
            <a:endParaRPr lang="en-US" dirty="0">
              <a:cs typeface="Calibri"/>
            </a:endParaRPr>
          </a:p>
        </p:txBody>
      </p:sp>
      <p:pic>
        <p:nvPicPr>
          <p:cNvPr id="4" name="Picture 4" descr="A close up of a logo&#10;&#10;Description generated with very high confidence">
            <a:extLst>
              <a:ext uri="{FF2B5EF4-FFF2-40B4-BE49-F238E27FC236}">
                <a16:creationId xmlns:a16="http://schemas.microsoft.com/office/drawing/2014/main" id="{51451324-103D-4A76-BF26-44DC525340ED}"/>
              </a:ext>
            </a:extLst>
          </p:cNvPr>
          <p:cNvPicPr>
            <a:picLocks noChangeAspect="1"/>
          </p:cNvPicPr>
          <p:nvPr/>
        </p:nvPicPr>
        <p:blipFill>
          <a:blip r:embed="rId2"/>
          <a:stretch>
            <a:fillRect/>
          </a:stretch>
        </p:blipFill>
        <p:spPr>
          <a:xfrm>
            <a:off x="8066245" y="-243826"/>
            <a:ext cx="3089435" cy="3389913"/>
          </a:xfrm>
          <a:prstGeom prst="rect">
            <a:avLst/>
          </a:prstGeom>
        </p:spPr>
      </p:pic>
      <p:sp>
        <p:nvSpPr>
          <p:cNvPr id="5" name="TextBox 4">
            <a:extLst>
              <a:ext uri="{FF2B5EF4-FFF2-40B4-BE49-F238E27FC236}">
                <a16:creationId xmlns:a16="http://schemas.microsoft.com/office/drawing/2014/main" id="{B7F01D1C-A577-B540-B01B-A6F6D1CFE33F}"/>
              </a:ext>
            </a:extLst>
          </p:cNvPr>
          <p:cNvSpPr txBox="1"/>
          <p:nvPr/>
        </p:nvSpPr>
        <p:spPr>
          <a:xfrm>
            <a:off x="1097280" y="4852225"/>
            <a:ext cx="3089435" cy="1754326"/>
          </a:xfrm>
          <a:prstGeom prst="rect">
            <a:avLst/>
          </a:prstGeom>
          <a:noFill/>
        </p:spPr>
        <p:txBody>
          <a:bodyPr wrap="none" rtlCol="0">
            <a:spAutoFit/>
          </a:bodyPr>
          <a:lstStyle/>
          <a:p>
            <a:r>
              <a:rPr lang="en-DE" dirty="0">
                <a:solidFill>
                  <a:schemeClr val="tx2"/>
                </a:solidFill>
              </a:rPr>
              <a:t>Stephanie Dominguez Andrade</a:t>
            </a:r>
          </a:p>
          <a:p>
            <a:r>
              <a:rPr lang="en-DE" dirty="0">
                <a:solidFill>
                  <a:schemeClr val="tx2"/>
                </a:solidFill>
              </a:rPr>
              <a:t>Sidharth Bhutani</a:t>
            </a:r>
          </a:p>
          <a:p>
            <a:r>
              <a:rPr lang="en-DE" dirty="0">
                <a:solidFill>
                  <a:schemeClr val="tx2"/>
                </a:solidFill>
              </a:rPr>
              <a:t>Kuan-Chieh Chen</a:t>
            </a:r>
          </a:p>
          <a:p>
            <a:r>
              <a:rPr lang="en-DE" dirty="0">
                <a:solidFill>
                  <a:schemeClr val="tx2"/>
                </a:solidFill>
              </a:rPr>
              <a:t>Oluwabusayo Praise Soetan</a:t>
            </a:r>
          </a:p>
          <a:p>
            <a:r>
              <a:rPr lang="en-DE" dirty="0">
                <a:solidFill>
                  <a:schemeClr val="tx2"/>
                </a:solidFill>
              </a:rPr>
              <a:t>Ngoc Ha Vu</a:t>
            </a:r>
          </a:p>
          <a:p>
            <a:endParaRPr lang="en-DE" dirty="0"/>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2A2E3-F977-40AA-B4B5-01ADECF2873C}"/>
              </a:ext>
            </a:extLst>
          </p:cNvPr>
          <p:cNvSpPr>
            <a:spLocks noGrp="1"/>
          </p:cNvSpPr>
          <p:nvPr>
            <p:ph type="title"/>
          </p:nvPr>
        </p:nvSpPr>
        <p:spPr>
          <a:xfrm>
            <a:off x="1097280" y="286603"/>
            <a:ext cx="10058400" cy="1450757"/>
          </a:xfrm>
        </p:spPr>
        <p:txBody>
          <a:bodyPr>
            <a:normAutofit/>
          </a:bodyPr>
          <a:lstStyle/>
          <a:p>
            <a:r>
              <a:rPr lang="en-US">
                <a:cs typeface="Calibri Light"/>
              </a:rPr>
              <a:t>Introduction</a:t>
            </a:r>
            <a:endParaRPr lang="en-US"/>
          </a:p>
        </p:txBody>
      </p:sp>
      <p:pic>
        <p:nvPicPr>
          <p:cNvPr id="7" name="Graphic 6" descr="Group Brainstorm">
            <a:extLst>
              <a:ext uri="{FF2B5EF4-FFF2-40B4-BE49-F238E27FC236}">
                <a16:creationId xmlns:a16="http://schemas.microsoft.com/office/drawing/2014/main" id="{BB7BB137-E7D2-45A9-90F6-AC4BD15CED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1814" y="2084269"/>
            <a:ext cx="2773865" cy="2773865"/>
          </a:xfrm>
          <a:prstGeom prst="rect">
            <a:avLst/>
          </a:prstGeom>
        </p:spPr>
      </p:pic>
      <p:sp>
        <p:nvSpPr>
          <p:cNvPr id="4" name="TextBox 3">
            <a:extLst>
              <a:ext uri="{FF2B5EF4-FFF2-40B4-BE49-F238E27FC236}">
                <a16:creationId xmlns:a16="http://schemas.microsoft.com/office/drawing/2014/main" id="{9153240B-398C-4B9D-B76C-F592503441F4}"/>
              </a:ext>
            </a:extLst>
          </p:cNvPr>
          <p:cNvSpPr txBox="1"/>
          <p:nvPr/>
        </p:nvSpPr>
        <p:spPr>
          <a:xfrm>
            <a:off x="1112778" y="3057042"/>
            <a:ext cx="703217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rgbClr val="E48312"/>
                </a:solidFill>
              </a:rPr>
              <a:t>Problems solved within a multicultural team leads people to consider themselves better teammates.</a:t>
            </a:r>
            <a:endParaRPr lang="en-US" sz="3200" dirty="0"/>
          </a:p>
        </p:txBody>
      </p:sp>
    </p:spTree>
    <p:extLst>
      <p:ext uri="{BB962C8B-B14F-4D97-AF65-F5344CB8AC3E}">
        <p14:creationId xmlns:p14="http://schemas.microsoft.com/office/powerpoint/2010/main" val="3970661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886F5-BEE1-4181-A6C1-8639D5DAF1F3}"/>
              </a:ext>
            </a:extLst>
          </p:cNvPr>
          <p:cNvSpPr>
            <a:spLocks noGrp="1"/>
          </p:cNvSpPr>
          <p:nvPr>
            <p:ph type="title"/>
          </p:nvPr>
        </p:nvSpPr>
        <p:spPr/>
        <p:txBody>
          <a:bodyPr>
            <a:normAutofit/>
          </a:bodyPr>
          <a:lstStyle/>
          <a:p>
            <a:r>
              <a:rPr lang="en-US" sz="4100" dirty="0">
                <a:ea typeface="+mj-lt"/>
                <a:cs typeface="+mj-lt"/>
              </a:rPr>
              <a:t>Caveats</a:t>
            </a:r>
          </a:p>
        </p:txBody>
      </p:sp>
      <p:pic>
        <p:nvPicPr>
          <p:cNvPr id="5" name="Graphic 4" descr="Database">
            <a:extLst>
              <a:ext uri="{FF2B5EF4-FFF2-40B4-BE49-F238E27FC236}">
                <a16:creationId xmlns:a16="http://schemas.microsoft.com/office/drawing/2014/main" id="{AFCA7B26-E33D-BD4C-99A1-F1BBC31AB7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91920" y="2612181"/>
            <a:ext cx="914400" cy="914400"/>
          </a:xfrm>
          <a:prstGeom prst="rect">
            <a:avLst/>
          </a:prstGeom>
        </p:spPr>
      </p:pic>
      <p:pic>
        <p:nvPicPr>
          <p:cNvPr id="13" name="Graphic 12" descr="Filter">
            <a:extLst>
              <a:ext uri="{FF2B5EF4-FFF2-40B4-BE49-F238E27FC236}">
                <a16:creationId xmlns:a16="http://schemas.microsoft.com/office/drawing/2014/main" id="{BF8855F8-E263-2A4A-829F-BB96D4D9DA1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20516" y="2617261"/>
            <a:ext cx="914400" cy="914400"/>
          </a:xfrm>
          <a:prstGeom prst="rect">
            <a:avLst/>
          </a:prstGeom>
        </p:spPr>
      </p:pic>
      <p:pic>
        <p:nvPicPr>
          <p:cNvPr id="16" name="Graphic 15" descr="Questions">
            <a:extLst>
              <a:ext uri="{FF2B5EF4-FFF2-40B4-BE49-F238E27FC236}">
                <a16:creationId xmlns:a16="http://schemas.microsoft.com/office/drawing/2014/main" id="{DD932AC2-FE04-0645-BA8E-A86FF57BC7E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77840" y="2514600"/>
            <a:ext cx="914400" cy="914400"/>
          </a:xfrm>
          <a:prstGeom prst="rect">
            <a:avLst/>
          </a:prstGeom>
        </p:spPr>
      </p:pic>
      <p:pic>
        <p:nvPicPr>
          <p:cNvPr id="20" name="Graphic 19" descr="Signal">
            <a:extLst>
              <a:ext uri="{FF2B5EF4-FFF2-40B4-BE49-F238E27FC236}">
                <a16:creationId xmlns:a16="http://schemas.microsoft.com/office/drawing/2014/main" id="{2AAB8E67-182B-7943-88B2-D15CE858604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677" y="2690755"/>
            <a:ext cx="914400" cy="914400"/>
          </a:xfrm>
          <a:prstGeom prst="rect">
            <a:avLst/>
          </a:prstGeom>
        </p:spPr>
      </p:pic>
      <p:pic>
        <p:nvPicPr>
          <p:cNvPr id="26" name="Graphic 25" descr="Radio microphone">
            <a:extLst>
              <a:ext uri="{FF2B5EF4-FFF2-40B4-BE49-F238E27FC236}">
                <a16:creationId xmlns:a16="http://schemas.microsoft.com/office/drawing/2014/main" id="{1C4B27E4-F6BC-6C45-9CF0-D2076A6754B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484880" y="2690755"/>
            <a:ext cx="914400" cy="914400"/>
          </a:xfrm>
          <a:prstGeom prst="rect">
            <a:avLst/>
          </a:prstGeom>
        </p:spPr>
      </p:pic>
      <p:sp>
        <p:nvSpPr>
          <p:cNvPr id="27" name="TextBox 26">
            <a:extLst>
              <a:ext uri="{FF2B5EF4-FFF2-40B4-BE49-F238E27FC236}">
                <a16:creationId xmlns:a16="http://schemas.microsoft.com/office/drawing/2014/main" id="{0D7E90AD-201F-7044-96DE-9F09A34A5DFD}"/>
              </a:ext>
            </a:extLst>
          </p:cNvPr>
          <p:cNvSpPr txBox="1"/>
          <p:nvPr/>
        </p:nvSpPr>
        <p:spPr>
          <a:xfrm>
            <a:off x="1097280" y="4182274"/>
            <a:ext cx="1767840" cy="1323439"/>
          </a:xfrm>
          <a:prstGeom prst="rect">
            <a:avLst/>
          </a:prstGeom>
          <a:noFill/>
        </p:spPr>
        <p:txBody>
          <a:bodyPr wrap="square" rtlCol="0">
            <a:spAutoFit/>
          </a:bodyPr>
          <a:lstStyle/>
          <a:p>
            <a:r>
              <a:rPr lang="en-US" sz="2000" dirty="0">
                <a:cs typeface="Calibri"/>
              </a:rPr>
              <a:t>Sample size of 40 respondents (</a:t>
            </a:r>
            <a:r>
              <a:rPr lang="en-US" sz="2000" dirty="0" err="1">
                <a:cs typeface="Calibri"/>
              </a:rPr>
              <a:t>Hult</a:t>
            </a:r>
            <a:r>
              <a:rPr lang="en-US" sz="2000" dirty="0">
                <a:cs typeface="Calibri"/>
              </a:rPr>
              <a:t> students)</a:t>
            </a:r>
          </a:p>
        </p:txBody>
      </p:sp>
      <p:sp>
        <p:nvSpPr>
          <p:cNvPr id="28" name="TextBox 27">
            <a:extLst>
              <a:ext uri="{FF2B5EF4-FFF2-40B4-BE49-F238E27FC236}">
                <a16:creationId xmlns:a16="http://schemas.microsoft.com/office/drawing/2014/main" id="{30CE8588-81A9-8C48-BE5C-E0EEB6E8A16A}"/>
              </a:ext>
            </a:extLst>
          </p:cNvPr>
          <p:cNvSpPr txBox="1"/>
          <p:nvPr/>
        </p:nvSpPr>
        <p:spPr>
          <a:xfrm>
            <a:off x="3342640" y="4150835"/>
            <a:ext cx="1767840" cy="1015663"/>
          </a:xfrm>
          <a:prstGeom prst="rect">
            <a:avLst/>
          </a:prstGeom>
          <a:noFill/>
        </p:spPr>
        <p:txBody>
          <a:bodyPr wrap="square" rtlCol="0">
            <a:spAutoFit/>
          </a:bodyPr>
          <a:lstStyle/>
          <a:p>
            <a:r>
              <a:rPr lang="en-US" sz="2000" dirty="0">
                <a:ea typeface="+mn-lt"/>
                <a:cs typeface="+mn-lt"/>
              </a:rPr>
              <a:t>Faulty speech to text software </a:t>
            </a:r>
            <a:endParaRPr lang="en-US" sz="2000" dirty="0">
              <a:cs typeface="Calibri"/>
            </a:endParaRPr>
          </a:p>
        </p:txBody>
      </p:sp>
      <p:sp>
        <p:nvSpPr>
          <p:cNvPr id="29" name="TextBox 28">
            <a:extLst>
              <a:ext uri="{FF2B5EF4-FFF2-40B4-BE49-F238E27FC236}">
                <a16:creationId xmlns:a16="http://schemas.microsoft.com/office/drawing/2014/main" id="{B24022C7-C148-C840-84AC-19C5BCBE52AF}"/>
              </a:ext>
            </a:extLst>
          </p:cNvPr>
          <p:cNvSpPr txBox="1"/>
          <p:nvPr/>
        </p:nvSpPr>
        <p:spPr>
          <a:xfrm>
            <a:off x="5355060" y="4149088"/>
            <a:ext cx="1445483" cy="1015663"/>
          </a:xfrm>
          <a:prstGeom prst="rect">
            <a:avLst/>
          </a:prstGeom>
          <a:noFill/>
        </p:spPr>
        <p:txBody>
          <a:bodyPr wrap="square" rtlCol="0">
            <a:spAutoFit/>
          </a:bodyPr>
          <a:lstStyle/>
          <a:p>
            <a:r>
              <a:rPr lang="en-US" sz="2000" dirty="0">
                <a:ea typeface="+mn-lt"/>
                <a:cs typeface="+mn-lt"/>
              </a:rPr>
              <a:t>Survey was limited to 6 questions</a:t>
            </a:r>
          </a:p>
        </p:txBody>
      </p:sp>
      <p:sp>
        <p:nvSpPr>
          <p:cNvPr id="30" name="TextBox 29">
            <a:extLst>
              <a:ext uri="{FF2B5EF4-FFF2-40B4-BE49-F238E27FC236}">
                <a16:creationId xmlns:a16="http://schemas.microsoft.com/office/drawing/2014/main" id="{7EBB7DB6-3CC4-FE43-882C-5BA52D3FF195}"/>
              </a:ext>
            </a:extLst>
          </p:cNvPr>
          <p:cNvSpPr txBox="1"/>
          <p:nvPr/>
        </p:nvSpPr>
        <p:spPr>
          <a:xfrm>
            <a:off x="7223565" y="4145733"/>
            <a:ext cx="2042355" cy="1015663"/>
          </a:xfrm>
          <a:prstGeom prst="rect">
            <a:avLst/>
          </a:prstGeom>
          <a:noFill/>
        </p:spPr>
        <p:txBody>
          <a:bodyPr wrap="square" rtlCol="0">
            <a:spAutoFit/>
          </a:bodyPr>
          <a:lstStyle/>
          <a:p>
            <a:r>
              <a:rPr lang="en-US" sz="2000" dirty="0">
                <a:ea typeface="+mn-lt"/>
                <a:cs typeface="+mn-lt"/>
              </a:rPr>
              <a:t>Not representative and significant </a:t>
            </a:r>
          </a:p>
        </p:txBody>
      </p:sp>
      <p:sp>
        <p:nvSpPr>
          <p:cNvPr id="31" name="TextBox 30">
            <a:extLst>
              <a:ext uri="{FF2B5EF4-FFF2-40B4-BE49-F238E27FC236}">
                <a16:creationId xmlns:a16="http://schemas.microsoft.com/office/drawing/2014/main" id="{FC3AE39F-5C12-0946-B5FF-03C0E1040717}"/>
              </a:ext>
            </a:extLst>
          </p:cNvPr>
          <p:cNvSpPr txBox="1"/>
          <p:nvPr/>
        </p:nvSpPr>
        <p:spPr>
          <a:xfrm>
            <a:off x="9220646" y="4159007"/>
            <a:ext cx="2071336" cy="707886"/>
          </a:xfrm>
          <a:prstGeom prst="rect">
            <a:avLst/>
          </a:prstGeom>
          <a:noFill/>
        </p:spPr>
        <p:txBody>
          <a:bodyPr wrap="none" rtlCol="0">
            <a:spAutoFit/>
          </a:bodyPr>
          <a:lstStyle/>
          <a:p>
            <a:r>
              <a:rPr lang="en-US" sz="2000" dirty="0">
                <a:ea typeface="+mj-lt"/>
                <a:cs typeface="+mj-lt"/>
              </a:rPr>
              <a:t>Logarithmic Curve</a:t>
            </a:r>
          </a:p>
          <a:p>
            <a:endParaRPr lang="en-DE" sz="2000" dirty="0"/>
          </a:p>
        </p:txBody>
      </p:sp>
    </p:spTree>
    <p:extLst>
      <p:ext uri="{BB962C8B-B14F-4D97-AF65-F5344CB8AC3E}">
        <p14:creationId xmlns:p14="http://schemas.microsoft.com/office/powerpoint/2010/main" val="1764104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4F5FC6-4576-BE44-BB89-5E0BF8E82D2E}"/>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600" b="1" dirty="0">
                <a:solidFill>
                  <a:schemeClr val="tx1">
                    <a:lumMod val="85000"/>
                    <a:lumOff val="15000"/>
                  </a:schemeClr>
                </a:solidFill>
              </a:rPr>
              <a:t>Ideal</a:t>
            </a:r>
            <a:r>
              <a:rPr lang="en-US" sz="6600" dirty="0">
                <a:solidFill>
                  <a:schemeClr val="tx1">
                    <a:lumMod val="85000"/>
                    <a:lumOff val="15000"/>
                  </a:schemeClr>
                </a:solidFill>
              </a:rPr>
              <a:t> </a:t>
            </a:r>
            <a:r>
              <a:rPr lang="en-US" sz="6600" dirty="0" err="1">
                <a:solidFill>
                  <a:schemeClr val="tx1">
                    <a:lumMod val="85000"/>
                    <a:lumOff val="15000"/>
                  </a:schemeClr>
                </a:solidFill>
              </a:rPr>
              <a:t>Zipf’s</a:t>
            </a:r>
            <a:r>
              <a:rPr lang="en-US" sz="6600" dirty="0">
                <a:solidFill>
                  <a:schemeClr val="tx1">
                    <a:lumMod val="85000"/>
                    <a:lumOff val="15000"/>
                  </a:schemeClr>
                </a:solidFill>
              </a:rPr>
              <a:t> Curve</a:t>
            </a:r>
          </a:p>
        </p:txBody>
      </p:sp>
      <p:pic>
        <p:nvPicPr>
          <p:cNvPr id="4" name="Picture 4" descr="A close up of a map&#10;&#10;Description generated with very high confidence">
            <a:extLst>
              <a:ext uri="{FF2B5EF4-FFF2-40B4-BE49-F238E27FC236}">
                <a16:creationId xmlns:a16="http://schemas.microsoft.com/office/drawing/2014/main" id="{E2D5EC86-7EA2-1D4F-A7BF-C463B97D2D5E}"/>
              </a:ext>
            </a:extLst>
          </p:cNvPr>
          <p:cNvPicPr>
            <a:picLocks noGrp="1" noChangeAspect="1"/>
          </p:cNvPicPr>
          <p:nvPr>
            <p:ph idx="1"/>
          </p:nvPr>
        </p:nvPicPr>
        <p:blipFill>
          <a:blip r:embed="rId2"/>
          <a:stretch>
            <a:fillRect/>
          </a:stretch>
        </p:blipFill>
        <p:spPr>
          <a:xfrm>
            <a:off x="576377" y="531594"/>
            <a:ext cx="7202363" cy="5599837"/>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5527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E415722-EE9A-4A53-92C3-592D65FB003C}"/>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cs typeface="Calibri Light"/>
              </a:rPr>
              <a:t>Conclusion</a:t>
            </a:r>
            <a:endParaRPr lang="en-US" sz="3600">
              <a:solidFill>
                <a:srgbClr val="FFFFFF"/>
              </a:solidFill>
            </a:endParaRPr>
          </a:p>
        </p:txBody>
      </p:sp>
      <p:sp>
        <p:nvSpPr>
          <p:cNvPr id="9" name="Rectangle 13">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F86A1A69-B59E-4A95-B1A1-F1A831FA278B}"/>
              </a:ext>
            </a:extLst>
          </p:cNvPr>
          <p:cNvGraphicFramePr>
            <a:graphicFrameLocks noGrp="1"/>
          </p:cNvGraphicFramePr>
          <p:nvPr>
            <p:ph idx="1"/>
            <p:extLst>
              <p:ext uri="{D42A27DB-BD31-4B8C-83A1-F6EECF244321}">
                <p14:modId xmlns:p14="http://schemas.microsoft.com/office/powerpoint/2010/main" val="4129372110"/>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7305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29920-C9E3-4C88-AC70-BD2C13AEBED0}"/>
              </a:ext>
            </a:extLst>
          </p:cNvPr>
          <p:cNvSpPr>
            <a:spLocks noGrp="1"/>
          </p:cNvSpPr>
          <p:nvPr>
            <p:ph type="title"/>
          </p:nvPr>
        </p:nvSpPr>
        <p:spPr/>
        <p:txBody>
          <a:bodyPr/>
          <a:lstStyle/>
          <a:p>
            <a:r>
              <a:rPr lang="en-US">
                <a:cs typeface="Calibri Light"/>
              </a:rPr>
              <a:t>References</a:t>
            </a:r>
            <a:endParaRPr lang="en-US"/>
          </a:p>
        </p:txBody>
      </p:sp>
      <p:sp>
        <p:nvSpPr>
          <p:cNvPr id="3" name="Content Placeholder 2">
            <a:extLst>
              <a:ext uri="{FF2B5EF4-FFF2-40B4-BE49-F238E27FC236}">
                <a16:creationId xmlns:a16="http://schemas.microsoft.com/office/drawing/2014/main" id="{3A73CE12-6509-4072-95AB-B86030FA2D6A}"/>
              </a:ext>
            </a:extLst>
          </p:cNvPr>
          <p:cNvSpPr>
            <a:spLocks noGrp="1"/>
          </p:cNvSpPr>
          <p:nvPr>
            <p:ph idx="1"/>
          </p:nvPr>
        </p:nvSpPr>
        <p:spPr/>
        <p:txBody>
          <a:bodyPr/>
          <a:lstStyle/>
          <a:p>
            <a:r>
              <a:rPr lang="en-GB" dirty="0"/>
              <a:t>http://www.exactlywhatistime.com/other-aspects-of-time/time-in-different-cultures/</a:t>
            </a:r>
          </a:p>
          <a:p>
            <a:r>
              <a:rPr lang="en-GB" dirty="0"/>
              <a:t>https://hbr.org/2016/05/different-cultures-see-deadlines-differently</a:t>
            </a:r>
          </a:p>
          <a:p>
            <a:r>
              <a:rPr lang="en-GB" dirty="0"/>
              <a:t>https://www.thebalancecareers.com/communication-skills-list-2063779</a:t>
            </a:r>
          </a:p>
          <a:p>
            <a:r>
              <a:rPr lang="en-GB" dirty="0"/>
              <a:t>https://leadershipchoice.com/power-good-communication-workplace/</a:t>
            </a:r>
          </a:p>
          <a:p>
            <a:r>
              <a:rPr lang="en-GB" dirty="0"/>
              <a:t>https://hbr.org/2016/01/how-to-boost-your-teams-productivity</a:t>
            </a:r>
          </a:p>
          <a:p>
            <a:r>
              <a:rPr lang="en-GB" dirty="0"/>
              <a:t>http://publica.fraunhofer.de/eprints/urn_nbn_de_0011-n-3827082.pdf</a:t>
            </a:r>
          </a:p>
          <a:p>
            <a:r>
              <a:rPr lang="en-GB" dirty="0"/>
              <a:t>https://core.ac.uk/download/pdf/38093915.pdf</a:t>
            </a:r>
          </a:p>
          <a:p>
            <a:r>
              <a:rPr lang="en-GB" dirty="0"/>
              <a:t>https://core.ac.uk/download/</a:t>
            </a:r>
            <a:r>
              <a:rPr lang="en-GB" dirty="0" err="1"/>
              <a:t>phttps</a:t>
            </a:r>
            <a:r>
              <a:rPr lang="en-GB" dirty="0"/>
              <a:t>://nlp.stanford.edu/IR-book/html/htmledition/zipfs-law-modeling-the-distribution-of-terms-1.htmldf/38093915.pdf</a:t>
            </a:r>
          </a:p>
          <a:p>
            <a:endParaRPr lang="en-GB" dirty="0"/>
          </a:p>
        </p:txBody>
      </p:sp>
    </p:spTree>
    <p:extLst>
      <p:ext uri="{BB962C8B-B14F-4D97-AF65-F5344CB8AC3E}">
        <p14:creationId xmlns:p14="http://schemas.microsoft.com/office/powerpoint/2010/main" val="112822687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297</Words>
  <Application>Microsoft Macintosh PowerPoint</Application>
  <PresentationFormat>Widescreen</PresentationFormat>
  <Paragraphs>36</Paragraphs>
  <Slides>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Calibri</vt:lpstr>
      <vt:lpstr>Calibri Light</vt:lpstr>
      <vt:lpstr>Retrospect</vt:lpstr>
      <vt:lpstr>Diversity in Teams</vt:lpstr>
      <vt:lpstr>Introduction</vt:lpstr>
      <vt:lpstr>Caveats</vt:lpstr>
      <vt:lpstr>Ideal Zipf’s Curve</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Diversity in Teams</dc:title>
  <dc:creator>Ngoc Ha Vu</dc:creator>
  <cp:lastModifiedBy>Stephanie Dominguez Andrade</cp:lastModifiedBy>
  <cp:revision>2</cp:revision>
  <dcterms:created xsi:type="dcterms:W3CDTF">2020-02-22T20:39:44Z</dcterms:created>
  <dcterms:modified xsi:type="dcterms:W3CDTF">2020-03-20T17:22:14Z</dcterms:modified>
</cp:coreProperties>
</file>