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b8d7c1752_0_10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b8d7c1752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b8d7c1752_0_10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b8d7c1752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b8d7c1752_0_1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b8d7c1752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hyperlink" Target="https://blog.picnic.nl/why-using-gpt-may-not-be-the-best-option-for-customer-feedback-classification-12e9c36cd4a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2154425" y="1751775"/>
            <a:ext cx="48531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60"/>
              <a:t>Emotion Classification Model </a:t>
            </a:r>
            <a:endParaRPr sz="23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60"/>
              <a:t>(Text Classification LLM Fine-tuning)</a:t>
            </a:r>
            <a:endParaRPr sz="236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Stephanie Ekekwe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30375"/>
            <a:ext cx="8520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976"/>
              <a:buNone/>
            </a:pPr>
            <a:r>
              <a:rPr lang="en" sz="2540"/>
              <a:t>Choosing the Right Model</a:t>
            </a:r>
            <a:endParaRPr sz="2540"/>
          </a:p>
        </p:txBody>
      </p:sp>
      <p:sp>
        <p:nvSpPr>
          <p:cNvPr id="73" name="Google Shape;73;p14"/>
          <p:cNvSpPr txBox="1"/>
          <p:nvPr/>
        </p:nvSpPr>
        <p:spPr>
          <a:xfrm>
            <a:off x="311700" y="1026225"/>
            <a:ext cx="3050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Objective</a:t>
            </a:r>
            <a:r>
              <a:rPr lang="en" sz="1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Classify emotions from text using the </a:t>
            </a:r>
            <a:r>
              <a:rPr b="1" lang="en" sz="1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dair-ai/emotion</a:t>
            </a:r>
            <a:r>
              <a:rPr lang="en" sz="1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dataset</a:t>
            </a:r>
            <a:endParaRPr sz="12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84000" y="1789925"/>
            <a:ext cx="37272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Chosen Model - </a:t>
            </a:r>
            <a:r>
              <a:rPr b="1" lang="en" sz="1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DistilBERT-base-uncased</a:t>
            </a:r>
            <a:endParaRPr b="1" sz="12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WHY?</a:t>
            </a:r>
            <a:endParaRPr i="1" sz="1200" u="sng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T Sans Narrow"/>
              <a:buChar char="❖"/>
            </a:pPr>
            <a:r>
              <a:rPr lang="en" sz="11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Efficiency: Lighter and faster than BERT with minimal performance trade-off.</a:t>
            </a:r>
            <a:endParaRPr sz="11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T Sans Narrow"/>
              <a:buChar char="❖"/>
            </a:pPr>
            <a:r>
              <a:rPr lang="en" sz="11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Performance: Maintains 97% of BERT’s capabilities despite being 40% smaller.</a:t>
            </a:r>
            <a:endParaRPr sz="11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T Sans Narrow"/>
              <a:buChar char="❖"/>
            </a:pPr>
            <a:r>
              <a:rPr lang="en" sz="11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Cost-Effective: Less resource-intensive, ideal for fine-tuning on specific tasks like emotion classification.</a:t>
            </a:r>
            <a:endParaRPr sz="11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DistilBERT's streamlined architecture is well-suited for the structured format of the dair-ai/emotion dataset, allowing efficient training and accurate results and it provides an optimal balance between performance and efficiency, making it an excellent choice for emotion classification tasks.</a:t>
            </a:r>
            <a:endParaRPr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1575" y="3098525"/>
            <a:ext cx="1480726" cy="172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075" y="642325"/>
            <a:ext cx="4387226" cy="18864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4"/>
          <p:cNvSpPr txBox="1"/>
          <p:nvPr/>
        </p:nvSpPr>
        <p:spPr>
          <a:xfrm>
            <a:off x="5851800" y="2545350"/>
            <a:ext cx="29805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PT Sans Narrow"/>
                <a:ea typeface="PT Sans Narrow"/>
                <a:cs typeface="PT Sans Narrow"/>
                <a:sym typeface="PT Sans Narrow"/>
              </a:rPr>
              <a:t>Image Source:</a:t>
            </a: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" sz="500" u="sng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Why Using GPT May Not Be the Best Option for Customer Feedback Classification -  by Maarten Sukel</a:t>
            </a:r>
            <a:endParaRPr sz="5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212650" y="226250"/>
            <a:ext cx="85206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In-Depth Look at Model Infrastructure and Optimization</a:t>
            </a:r>
            <a:endParaRPr sz="2500"/>
          </a:p>
        </p:txBody>
      </p:sp>
      <p:sp>
        <p:nvSpPr>
          <p:cNvPr id="83" name="Google Shape;83;p15"/>
          <p:cNvSpPr txBox="1"/>
          <p:nvPr/>
        </p:nvSpPr>
        <p:spPr>
          <a:xfrm>
            <a:off x="321575" y="914750"/>
            <a:ext cx="2377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Model Architecture Overview</a:t>
            </a:r>
            <a:endParaRPr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Design Philosophy</a:t>
            </a:r>
            <a:r>
              <a:rPr lang="en" sz="9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</a:t>
            </a:r>
            <a:r>
              <a:rPr lang="en" sz="9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DistilBERT is designed to provide BERT-level performance with reduced complexity.</a:t>
            </a:r>
            <a:endParaRPr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Key Features</a:t>
            </a:r>
            <a:r>
              <a:rPr lang="en" sz="9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Includes a Transformer architecture with fewer layers than BERT, maintaining essential features for high performance.</a:t>
            </a:r>
            <a:endParaRPr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42225" y="2615500"/>
            <a:ext cx="26667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Key Parameters in DistilBERT</a:t>
            </a:r>
            <a:endParaRPr b="1"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85750" lvl="0" marL="25717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PT Sans Narrow"/>
              <a:buChar char="➢"/>
            </a:pPr>
            <a:r>
              <a:rPr lang="en" sz="9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Parameters Explained: DistilBERT utilizes parameters such as attention heads, hidden sizes, and intermediate sizes strategically to balance efficiency and performance."</a:t>
            </a:r>
            <a:endParaRPr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85750" lvl="0" marL="25717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PT Sans Narrow"/>
              <a:buChar char="➢"/>
            </a:pPr>
            <a:r>
              <a:rPr lang="en" sz="9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Parameter Efficiency: "Focus on reducing the total number of parameters while preserving the model’s ability to generalize from data."</a:t>
            </a:r>
            <a:endParaRPr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100" y="996975"/>
            <a:ext cx="4769050" cy="22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073950" y="3635125"/>
            <a:ext cx="4371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Optimized architecture and parameters lead to faster training times and lower computational costs. Enhanced with fine-tuning, DistilBERT is robust and ready for real-world applications, such as emotion detection.</a:t>
            </a:r>
            <a:endParaRPr i="1"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9800" y="226225"/>
            <a:ext cx="8520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976"/>
              <a:buNone/>
            </a:pPr>
            <a:r>
              <a:rPr lang="en" sz="2540"/>
              <a:t>Enhancing Model Performance</a:t>
            </a:r>
            <a:endParaRPr sz="2540"/>
          </a:p>
        </p:txBody>
      </p:sp>
      <p:sp>
        <p:nvSpPr>
          <p:cNvPr id="92" name="Google Shape;92;p16"/>
          <p:cNvSpPr txBox="1"/>
          <p:nvPr/>
        </p:nvSpPr>
        <p:spPr>
          <a:xfrm>
            <a:off x="353000" y="885875"/>
            <a:ext cx="3493800" cy="1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Advanced Strategies for Fine-Tuning and </a:t>
            </a:r>
            <a:r>
              <a:rPr lang="en" sz="1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Evaluation</a:t>
            </a:r>
            <a:endParaRPr sz="12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Utilizing Hugging Face's Transformers &amp; Pre-trained Tokenizer:</a:t>
            </a:r>
            <a:endParaRPr b="1" sz="12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T Sans Narrow"/>
              <a:buChar char="➢"/>
            </a:pPr>
            <a:r>
              <a:rPr lang="en" sz="10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Tokenizer: Adjusted tokenizer handling from a pre-trained model to improve token processing efficiency.</a:t>
            </a:r>
            <a:endParaRPr sz="10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T Sans Narrow"/>
              <a:buChar char="➢"/>
            </a:pPr>
            <a:r>
              <a:rPr lang="en" sz="10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PEFT with LoRA: Implemented Pretrained Efficient Fine-Tuning (PEFT) using LoRA for targeted, efficient parameter updates.</a:t>
            </a:r>
            <a:endParaRPr sz="12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01150" y="2759900"/>
            <a:ext cx="33975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PEFT Configuration for Enhanced Performance:</a:t>
            </a:r>
            <a:endParaRPr sz="10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Char char="●"/>
            </a:pPr>
            <a:r>
              <a:rPr b="1" lang="en" sz="8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Task Type</a:t>
            </a:r>
            <a:r>
              <a:rPr lang="en" sz="8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Sequence Classification focused on multi-class scenarios.</a:t>
            </a:r>
            <a:endParaRPr sz="8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Char char="●"/>
            </a:pPr>
            <a:r>
              <a:rPr b="1" lang="en" sz="8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LoRA Specifics</a:t>
            </a:r>
            <a:r>
              <a:rPr lang="en" sz="8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Low-rank adaptations (r=4, alpha=32) to refine model learning without extensive parameter growth.</a:t>
            </a:r>
            <a:endParaRPr sz="8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Char char="●"/>
            </a:pPr>
            <a:r>
              <a:rPr b="1" lang="en" sz="8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Dropout</a:t>
            </a:r>
            <a:r>
              <a:rPr lang="en" sz="8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Incorporated a 0.01 dropout rate to minimize overfitting.</a:t>
            </a:r>
            <a:endParaRPr sz="8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875" y="407050"/>
            <a:ext cx="4039926" cy="18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875" y="2244475"/>
            <a:ext cx="4176302" cy="19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461950" y="4011175"/>
            <a:ext cx="38598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Effective Fine-Tuning with LoRA using tailored tokenizer settings significantly enhanced the model responsiveness and precision. Using accuracy as a benchmark, we ensure the model meets practical deployment standards.</a:t>
            </a:r>
            <a:endParaRPr i="1" sz="8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246875"/>
            <a:ext cx="8520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 Scalability and Efficiency</a:t>
            </a:r>
            <a:endParaRPr sz="2500"/>
          </a:p>
        </p:txBody>
      </p:sp>
      <p:sp>
        <p:nvSpPr>
          <p:cNvPr id="102" name="Google Shape;102;p17"/>
          <p:cNvSpPr txBox="1"/>
          <p:nvPr/>
        </p:nvSpPr>
        <p:spPr>
          <a:xfrm>
            <a:off x="358750" y="1092275"/>
            <a:ext cx="38886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Understanding Scalability in Machine Learning Models</a:t>
            </a:r>
            <a:endParaRPr b="1"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Scalability refers to a model's ability to maintain or improve performance as it handles larger and more complex datasets.</a:t>
            </a:r>
            <a:endParaRPr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Importance: it is Critical for deploying models in varied real-world environments where data volume and complexity can vary greatly.</a:t>
            </a:r>
            <a:endParaRPr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12400" y="2396725"/>
            <a:ext cx="3607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Optimizing Model Size and Speed with Knowledge Distillation &amp; Fine-Tuning Techniques</a:t>
            </a:r>
            <a:endParaRPr b="1"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PT Sans Narrow"/>
              <a:buChar char="❏"/>
            </a:pPr>
            <a:r>
              <a:rPr lang="en" sz="9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Reduces model size and speeds up computation without significant loss in accuracy.</a:t>
            </a:r>
            <a:endParaRPr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PT Sans Narrow"/>
              <a:buChar char="❏"/>
            </a:pPr>
            <a:r>
              <a:rPr lang="en" sz="9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Utilizes LoRA to selectively update model parameters, enhancing specific capabilities. Which Enables the model to adapt quickly to new data with minimal additional training.</a:t>
            </a:r>
            <a:endParaRPr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PT Sans Narrow"/>
              <a:buChar char="❏"/>
            </a:pPr>
            <a:r>
              <a:rPr lang="en" sz="9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Reduces model size and speeds up computation without significant loss in accuracy.</a:t>
            </a:r>
            <a:endParaRPr sz="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300" y="835925"/>
            <a:ext cx="3138725" cy="273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94275" y="502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/>
              <a:t>Emotion Classification in Risk Detection and Moderation Frameworks</a:t>
            </a:r>
            <a:endParaRPr sz="2340"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94275" y="1423025"/>
            <a:ext cx="39999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Social Media Monitoring</a:t>
            </a:r>
            <a:endParaRPr b="1" sz="13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98450" lvl="0" marL="457200" rtl="0" algn="just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T Sans Narrow"/>
              <a:buChar char="★"/>
            </a:pPr>
            <a:r>
              <a:rPr b="1" lang="en" sz="11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Detecting Toxic Behavior:</a:t>
            </a:r>
            <a:r>
              <a:rPr lang="en" sz="11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The model's ability to classify emotions expressed in posts or comments and flag potentially harmful content is a powerful tool for preventing cyberbullying, harassment, and the spread of hate speech. By detecting such content early on, we can work together to create a safer, more respectful online community.</a:t>
            </a:r>
            <a:endParaRPr sz="11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98450" lvl="0" marL="457200" rtl="0" algn="just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T Sans Narrow"/>
              <a:buChar char="★"/>
            </a:pPr>
            <a:r>
              <a:rPr b="1" lang="en" sz="11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Crisis Intervention:</a:t>
            </a:r>
            <a:r>
              <a:rPr lang="en" sz="11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By detecting extreme emotions such as distress or fear, we can intervene in a timely manner to provide assistance and support to those who may be expressing suicidal thoughts or threats of violence. This can make a significant difference in someone's life and help them find the hope and help they need.</a:t>
            </a:r>
            <a:endParaRPr sz="11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Content Moderation for Media Platforms</a:t>
            </a:r>
            <a:endParaRPr b="1" sz="13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98450" lvl="0" marL="457200" rtl="0" algn="just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T Sans Narrow"/>
              <a:buChar char="★"/>
            </a:pPr>
            <a:r>
              <a:rPr b="1" lang="en" sz="11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Refining Content Recommendations:</a:t>
            </a:r>
            <a:r>
              <a:rPr lang="en" sz="11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By recognizing the emotional nuances present in videos, articles, or music, platforms can empower users by better curating and recommending content that resonates with their desired emotional state."</a:t>
            </a:r>
            <a:endParaRPr sz="11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98450" lvl="0" marL="457200" rtl="0" algn="just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T Sans Narrow"/>
              <a:buChar char="★"/>
            </a:pPr>
            <a:r>
              <a:rPr b="1" lang="en" sz="11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Preventing Harmful Content Spread:</a:t>
            </a:r>
            <a:r>
              <a:rPr lang="en" sz="11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By recognizing and flagging content that elicits powerful negative emotions, media platforms can play a vital role in curbing the spread of unsettling or extremist material.</a:t>
            </a:r>
            <a:endParaRPr sz="11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