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7" r:id="rId3"/>
    <p:sldId id="276" r:id="rId4"/>
    <p:sldId id="275" r:id="rId5"/>
    <p:sldId id="277" r:id="rId6"/>
    <p:sldId id="278" r:id="rId7"/>
    <p:sldId id="286" r:id="rId8"/>
    <p:sldId id="287" r:id="rId9"/>
    <p:sldId id="280" r:id="rId10"/>
    <p:sldId id="281" r:id="rId11"/>
    <p:sldId id="285" r:id="rId12"/>
    <p:sldId id="282" r:id="rId13"/>
    <p:sldId id="283" r:id="rId14"/>
    <p:sldId id="28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aven Pro" pitchFamily="2" charset="77"/>
      <p:regular r:id="rId21"/>
      <p:bold r:id="rId22"/>
    </p:embeddedFont>
    <p:embeddedFont>
      <p:font typeface="Nunito Light" panose="020F0302020204030204" pitchFamily="34" charset="0"/>
      <p:regular r:id="rId23"/>
      <p:italic r:id="rId24"/>
    </p:embeddedFont>
    <p:embeddedFont>
      <p:font typeface="Share Tech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2D3082-2F85-45A6-87B0-A12BCF7D4346}">
  <a:tblStyle styleId="{952D3082-2F85-45A6-87B0-A12BCF7D4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6"/>
    <p:restoredTop sz="72771"/>
  </p:normalViewPr>
  <p:slideViewPr>
    <p:cSldViewPr snapToGrid="0">
      <p:cViewPr varScale="1">
        <p:scale>
          <a:sx n="120" d="100"/>
          <a:sy n="120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34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my statistical analysis I decided to do a comparison between the highest spending state which is Montana and the lowest spending state which is Kansas.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think Montana having the most coats purchases makes sense because they’re further up north than Kansas.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Montana the highest purchased item was coats and for Kansas it was sandals. </a:t>
            </a:r>
          </a:p>
        </p:txBody>
      </p:sp>
    </p:spTree>
    <p:extLst>
      <p:ext uri="{BB962C8B-B14F-4D97-AF65-F5344CB8AC3E}">
        <p14:creationId xmlns:p14="http://schemas.microsoft.com/office/powerpoint/2010/main" val="219738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5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09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64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09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2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3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42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question was what are the top three states with the most purchases? Which then I also had a sub question Will at least two out of the three states with best west coast states?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got both of my question answered California, Idaho, Montana were the states with the most purchases with Montana having the max purchases amount of 96.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original hypothesis was  at least two out of three states will be west coast states but I didn’t know how to approach that hypothesis with the </a:t>
            </a:r>
            <a:r>
              <a:rPr lang="en-US" dirty="0" err="1"/>
              <a:t>ttest</a:t>
            </a:r>
            <a:r>
              <a:rPr lang="en-US" dirty="0"/>
              <a:t> so my hypothesis then became the top three states will spend at least 30% more than all combined states.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state combined mean was 59.7%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three states combined mean was 94%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top three states being Montana with a purchase amount of 96, California 95  and Idaho 93. In the next slide we will be able to see it visually through a bar graph.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29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eesolver/consumer-behavior-and-shopping-habit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884003" y="260608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Abrea</a:t>
            </a:r>
            <a:r>
              <a:rPr lang="en" dirty="0"/>
              <a:t> </a:t>
            </a:r>
            <a:r>
              <a:rPr lang="en" dirty="0" err="1"/>
              <a:t>Jyles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 Truong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Melissa Mosby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Stephanie </a:t>
            </a:r>
            <a:r>
              <a:rPr lang="en" dirty="0" err="1"/>
              <a:t>Samperio</a:t>
            </a:r>
            <a:endParaRPr lang="en"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SHOPPING </a:t>
            </a:r>
            <a:r>
              <a:rPr lang="en" dirty="0">
                <a:solidFill>
                  <a:schemeClr val="accent2"/>
                </a:solidFill>
              </a:rPr>
              <a:t>BEHAVIORS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438072" y="408506"/>
            <a:ext cx="5250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3 States Purchase Amounts.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e chart with the states in the middle&#10;&#10;Description automatically generated">
            <a:extLst>
              <a:ext uri="{FF2B5EF4-FFF2-40B4-BE49-F238E27FC236}">
                <a16:creationId xmlns:a16="http://schemas.microsoft.com/office/drawing/2014/main" id="{0EA9A928-D512-033E-CB3F-20E09457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007811"/>
            <a:ext cx="5068777" cy="3819445"/>
          </a:xfrm>
          <a:prstGeom prst="rect">
            <a:avLst/>
          </a:prstGeom>
        </p:spPr>
      </p:pic>
      <p:pic>
        <p:nvPicPr>
          <p:cNvPr id="7" name="Picture 6" descr="A graph of a number of states&#10;&#10;Description automatically generated">
            <a:extLst>
              <a:ext uri="{FF2B5EF4-FFF2-40B4-BE49-F238E27FC236}">
                <a16:creationId xmlns:a16="http://schemas.microsoft.com/office/drawing/2014/main" id="{CC82F903-BD26-1619-BCB6-70F7CA6BF8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0159"/>
            <a:ext cx="5092592" cy="3819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8A670-E7BC-6078-6FA2-D16B6138B578}"/>
              </a:ext>
            </a:extLst>
          </p:cNvPr>
          <p:cNvSpPr txBox="1"/>
          <p:nvPr/>
        </p:nvSpPr>
        <p:spPr>
          <a:xfrm>
            <a:off x="926092" y="2763644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73199-3C37-A48D-E434-F3D151922546}"/>
              </a:ext>
            </a:extLst>
          </p:cNvPr>
          <p:cNvSpPr txBox="1"/>
          <p:nvPr/>
        </p:nvSpPr>
        <p:spPr>
          <a:xfrm>
            <a:off x="2439486" y="2763644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F6673-670F-623A-0A09-07DDF41DA4BA}"/>
              </a:ext>
            </a:extLst>
          </p:cNvPr>
          <p:cNvSpPr txBox="1"/>
          <p:nvPr/>
        </p:nvSpPr>
        <p:spPr>
          <a:xfrm>
            <a:off x="3887440" y="2763643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63961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169131" y="533442"/>
            <a:ext cx="82863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Analysis: Comparison Between Highest Purchased Item in Montana and Kansas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of a person standing in a coat&#10;&#10;Description automatically generated with medium confidence">
            <a:extLst>
              <a:ext uri="{FF2B5EF4-FFF2-40B4-BE49-F238E27FC236}">
                <a16:creationId xmlns:a16="http://schemas.microsoft.com/office/drawing/2014/main" id="{B91E7DFF-0C64-8B24-771C-2107725F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17"/>
            <a:ext cx="4998378" cy="3748783"/>
          </a:xfrm>
          <a:prstGeom prst="rect">
            <a:avLst/>
          </a:prstGeom>
        </p:spPr>
      </p:pic>
      <p:pic>
        <p:nvPicPr>
          <p:cNvPr id="6" name="Picture 5" descr="A graph of a number of sandals&#10;&#10;Description automatically generated">
            <a:extLst>
              <a:ext uri="{FF2B5EF4-FFF2-40B4-BE49-F238E27FC236}">
                <a16:creationId xmlns:a16="http://schemas.microsoft.com/office/drawing/2014/main" id="{A149893E-6075-F5EB-67D0-9511595C0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33986"/>
            <a:ext cx="4974564" cy="37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4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666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693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CE2A-F75E-9A27-4107-8675C8B7C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3200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B17041-CFED-2E11-7B45-250743C3B54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45446" y="1080884"/>
            <a:ext cx="8058312" cy="129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accent4"/>
                </a:solidFill>
                <a:latin typeface="+mn-lt"/>
              </a:rPr>
              <a:t>Hypothesis: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Purchases over $50 are shipped express more than standard shipping. 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This hypothesis is false.</a:t>
            </a:r>
          </a:p>
          <a:p>
            <a:endParaRPr lang="en" dirty="0">
              <a:solidFill>
                <a:schemeClr val="accent4"/>
              </a:solidFill>
              <a:latin typeface="+mn-lt"/>
            </a:endParaRPr>
          </a:p>
          <a:p>
            <a:endParaRPr lang="en" dirty="0">
              <a:solidFill>
                <a:schemeClr val="accent4"/>
              </a:solidFill>
              <a:latin typeface="+mn-lt"/>
            </a:endParaRPr>
          </a:p>
          <a:p>
            <a:r>
              <a:rPr lang="en" dirty="0">
                <a:solidFill>
                  <a:schemeClr val="accent4"/>
                </a:solidFill>
                <a:latin typeface="+mn-lt"/>
              </a:rPr>
              <a:t>Hypothesis: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The top three states will spend 30% more than all combined states average. </a:t>
            </a:r>
          </a:p>
          <a:p>
            <a:r>
              <a:rPr lang="en-US" dirty="0">
                <a:latin typeface="+mn-lt"/>
              </a:rPr>
              <a:t>This hypothesis is correct.</a:t>
            </a:r>
          </a:p>
        </p:txBody>
      </p:sp>
    </p:spTree>
    <p:extLst>
      <p:ext uri="{BB962C8B-B14F-4D97-AF65-F5344CB8AC3E}">
        <p14:creationId xmlns:p14="http://schemas.microsoft.com/office/powerpoint/2010/main" val="1280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726254" y="1481665"/>
            <a:ext cx="7691492" cy="302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have selected 4 hypotheses:</a:t>
            </a:r>
          </a:p>
          <a:p>
            <a:pPr marL="914400" lvl="1" indent="-457200">
              <a:buAutoNum type="arabicParenR"/>
            </a:pPr>
            <a:r>
              <a:rPr lang="en" dirty="0" err="1">
                <a:solidFill>
                  <a:schemeClr val="accent2"/>
                </a:solidFill>
              </a:rPr>
              <a:t>Abrea</a:t>
            </a:r>
            <a:r>
              <a:rPr lang="en" dirty="0">
                <a:solidFill>
                  <a:schemeClr val="accent2"/>
                </a:solidFill>
              </a:rPr>
              <a:t>: </a:t>
            </a:r>
            <a:r>
              <a:rPr lang="en-US" dirty="0"/>
              <a:t>People in the northern regions of the US will purchase more sweaters than people in the southern regions. </a:t>
            </a:r>
          </a:p>
          <a:p>
            <a:pPr marL="914400" lvl="1" indent="-457200">
              <a:buAutoNum type="arabicParenR"/>
            </a:pPr>
            <a:r>
              <a:rPr lang="en" dirty="0">
                <a:solidFill>
                  <a:schemeClr val="accent2"/>
                </a:solidFill>
              </a:rPr>
              <a:t>Melissa: </a:t>
            </a:r>
            <a:r>
              <a:rPr lang="en-US" dirty="0"/>
              <a:t>Purchases over $50 are shipped express more than standard shipping. </a:t>
            </a:r>
          </a:p>
          <a:p>
            <a:pPr marL="914400" lvl="1" indent="-457200">
              <a:buAutoNum type="arabicParenR"/>
            </a:pPr>
            <a:r>
              <a:rPr lang="en" dirty="0">
                <a:solidFill>
                  <a:schemeClr val="accent2"/>
                </a:solidFill>
              </a:rPr>
              <a:t>Stephanie: </a:t>
            </a:r>
            <a:r>
              <a:rPr lang="en-US" dirty="0"/>
              <a:t>The top three states will spend 30% more than the combined states average. </a:t>
            </a:r>
          </a:p>
          <a:p>
            <a:pPr marL="914400" lvl="1" indent="-457200">
              <a:buAutoNum type="arabicParenR"/>
            </a:pPr>
            <a:r>
              <a:rPr lang="en-US" dirty="0"/>
              <a:t> </a:t>
            </a:r>
            <a:r>
              <a:rPr lang="en" dirty="0">
                <a:solidFill>
                  <a:schemeClr val="accent2"/>
                </a:solidFill>
              </a:rPr>
              <a:t>Johnny: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01893" y="0"/>
            <a:ext cx="7754708" cy="1188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Shopping behaviors can be explained by age, gender, location, seasons, and purchasing frequencies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412987" y="1060937"/>
            <a:ext cx="7691492" cy="302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1800" dirty="0">
                <a:solidFill>
                  <a:schemeClr val="accent2"/>
                </a:solidFill>
              </a:rPr>
              <a:t>Data Set Information: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This dataset has shopping information for 3899 consumers.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Here is a list of the categories in the dataset: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Age, Gender, Item Purchased, Item Category, Purchase Amount (USD), Location, Size, Color, Season, Review Rating, Subscription, Shipping Type, Discount Applied, Promo Code, Previous Purchase, Payment Method, and Frequency of Purchases</a:t>
            </a:r>
          </a:p>
          <a:p>
            <a:pPr marL="0" indent="0"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Solver, Z. “Consumer Behavior and Shopping Habits Dataset: E-Commerce Transaction Trends: A Comprehensive Dataset.” Assessed October 26, 2023. </a:t>
            </a: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https://www.kaggle.com/datasets/zeesolver/consumer-behavior-and-shopping-habits-dataset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322493" y="0"/>
            <a:ext cx="7492240" cy="892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Behavior and Shopping Habits Data Set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5119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Abrea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Abrea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768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6723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and T-Test Results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D3AD446-67D5-2903-4546-57320E6D2D62}"/>
              </a:ext>
            </a:extLst>
          </p:cNvPr>
          <p:cNvSpPr txBox="1"/>
          <p:nvPr/>
        </p:nvSpPr>
        <p:spPr>
          <a:xfrm>
            <a:off x="967562" y="1368118"/>
            <a:ext cx="103412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Hypothesis: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Purchases over $50 are shipped express more than 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standard shipping. </a:t>
            </a: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+mn-lt"/>
              </a:rPr>
              <a:t>Mean of Purchase Price Less Than $50	$34.09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Mean of Purchase Price Greater than $50	$75.74</a:t>
            </a: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T-Test Results				</a:t>
            </a:r>
          </a:p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+mn-lt"/>
              </a:rPr>
              <a:t>Statistic					1.5108011258870513 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P-value					0.131082523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					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This result shows that my hypothesis is false, null, and not statistically significant. </a:t>
            </a:r>
          </a:p>
        </p:txBody>
      </p:sp>
    </p:spTree>
    <p:extLst>
      <p:ext uri="{BB962C8B-B14F-4D97-AF65-F5344CB8AC3E}">
        <p14:creationId xmlns:p14="http://schemas.microsoft.com/office/powerpoint/2010/main" val="296038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4A65-2C4F-26E3-3C84-84167AAB4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Purchases Over or Under $50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1EB41-8E2C-97AB-C128-DC425041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1442631"/>
            <a:ext cx="4584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9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66ED-9A1C-6F79-1971-CD7C517A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7844691" cy="577800"/>
          </a:xfrm>
        </p:spPr>
        <p:txBody>
          <a:bodyPr/>
          <a:lstStyle/>
          <a:p>
            <a:r>
              <a:rPr lang="en-US" dirty="0"/>
              <a:t>Purchases Over or Under $50 and Shipping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3B10F-CA27-7648-2464-808992C8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1" y="1283143"/>
            <a:ext cx="4597400" cy="27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8BC79-6D30-37B9-1DF7-D2E832ECE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23" y="1283144"/>
            <a:ext cx="4318886" cy="27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5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250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and T-Test Results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21C2F4-A217-43F7-E513-FD4E2B4BA5B4}"/>
              </a:ext>
            </a:extLst>
          </p:cNvPr>
          <p:cNvSpPr txBox="1"/>
          <p:nvPr/>
        </p:nvSpPr>
        <p:spPr>
          <a:xfrm>
            <a:off x="686170" y="2256430"/>
            <a:ext cx="7588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Hypothesis: </a:t>
            </a:r>
            <a:r>
              <a:rPr lang="en-US" dirty="0">
                <a:solidFill>
                  <a:schemeClr val="bg1"/>
                </a:solidFill>
              </a:rPr>
              <a:t>The top three states will spend 30% more than all combined states average. </a:t>
            </a: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433ED-04B8-FB40-953E-614704AA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3" y="2685244"/>
            <a:ext cx="745490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17F50-6D49-A6F8-9DD4-34916E57E740}"/>
              </a:ext>
            </a:extLst>
          </p:cNvPr>
          <p:cNvSpPr txBox="1"/>
          <p:nvPr/>
        </p:nvSpPr>
        <p:spPr>
          <a:xfrm>
            <a:off x="1622754" y="3201340"/>
            <a:ext cx="635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This shows that my hypothesis was correct because the statistic is 39 and the P-Value is &lt; .05 which confirms my hypothesis is not null.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16E21-A73D-89AC-C70D-9011230B9F2C}"/>
              </a:ext>
            </a:extLst>
          </p:cNvPr>
          <p:cNvSpPr txBox="1"/>
          <p:nvPr/>
        </p:nvSpPr>
        <p:spPr>
          <a:xfrm>
            <a:off x="686172" y="1274114"/>
            <a:ext cx="7588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Question: </a:t>
            </a:r>
            <a:r>
              <a:rPr lang="en-US" dirty="0">
                <a:solidFill>
                  <a:schemeClr val="bg1"/>
                </a:solidFill>
              </a:rPr>
              <a:t>What are the top three states with the most purchases? What regions are the top three states from?</a:t>
            </a: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156DE-8A6B-7FE3-2613-2FE3C3D5B3F3}"/>
              </a:ext>
            </a:extLst>
          </p:cNvPr>
          <p:cNvSpPr txBox="1"/>
          <p:nvPr/>
        </p:nvSpPr>
        <p:spPr>
          <a:xfrm>
            <a:off x="686171" y="1761344"/>
            <a:ext cx="758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Answer: </a:t>
            </a:r>
            <a:r>
              <a:rPr lang="en-US" dirty="0">
                <a:solidFill>
                  <a:schemeClr val="bg1"/>
                </a:solidFill>
              </a:rPr>
              <a:t>The top three states with the most purchases are California, Idaho and Montana; Only one state is West Coast and the other two are the Rocky Mts. region.</a:t>
            </a:r>
          </a:p>
        </p:txBody>
      </p:sp>
    </p:spTree>
    <p:extLst>
      <p:ext uri="{BB962C8B-B14F-4D97-AF65-F5344CB8AC3E}">
        <p14:creationId xmlns:p14="http://schemas.microsoft.com/office/powerpoint/2010/main" val="279146695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703</Words>
  <Application>Microsoft Macintosh PowerPoint</Application>
  <PresentationFormat>On-screen Show (16:9)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Maven Pro</vt:lpstr>
      <vt:lpstr>Share Tech</vt:lpstr>
      <vt:lpstr>Arial</vt:lpstr>
      <vt:lpstr>Nunito Light</vt:lpstr>
      <vt:lpstr>Calibri</vt:lpstr>
      <vt:lpstr>Data Science Consulting by Slidesgo</vt:lpstr>
      <vt:lpstr>SHOPPING BEHAVIORS</vt:lpstr>
      <vt:lpstr>Shopping behaviors can be explained by age, gender, location, seasons, and purchasing frequencies</vt:lpstr>
      <vt:lpstr>Consumer Behavior and Shopping Habits Data Set</vt:lpstr>
      <vt:lpstr>Abrea</vt:lpstr>
      <vt:lpstr>Abrea</vt:lpstr>
      <vt:lpstr>Hypothesis and T-Test Results</vt:lpstr>
      <vt:lpstr>Purchases Over or Under $50</vt:lpstr>
      <vt:lpstr>Purchases Over or Under $50 and Shipping Types</vt:lpstr>
      <vt:lpstr>Hypothesis and T-Test Results</vt:lpstr>
      <vt:lpstr>Top 3 States Purchase Amounts.</vt:lpstr>
      <vt:lpstr>Statistical Analysis: Comparison Between Highest Purchased Item in Montana and Kansas</vt:lpstr>
      <vt:lpstr>Johnny</vt:lpstr>
      <vt:lpstr>Johnny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BEHAVIORS</dc:title>
  <cp:lastModifiedBy>Melissa Mosby</cp:lastModifiedBy>
  <cp:revision>4</cp:revision>
  <dcterms:modified xsi:type="dcterms:W3CDTF">2023-11-07T00:05:47Z</dcterms:modified>
</cp:coreProperties>
</file>