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4056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58" r:id="rId4"/>
    <p:sldId id="259" r:id="rId5"/>
    <p:sldId id="267" r:id="rId6"/>
    <p:sldId id="260" r:id="rId7"/>
    <p:sldId id="265" r:id="rId8"/>
    <p:sldId id="261" r:id="rId9"/>
    <p:sldId id="266" r:id="rId10"/>
    <p:sldId id="262" r:id="rId11"/>
    <p:sldId id="263" r:id="rId12"/>
  </p:sldIdLst>
  <p:sldSz cx="9144000" cy="6858000" type="screen4x3"/>
  <p:notesSz cx="6881813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43AA489-F333-499C-BD7A-39F63D24E3D7}">
          <p14:sldIdLst>
            <p14:sldId id="256"/>
            <p14:sldId id="257"/>
            <p14:sldId id="258"/>
            <p14:sldId id="259"/>
            <p14:sldId id="267"/>
            <p14:sldId id="260"/>
            <p14:sldId id="265"/>
            <p14:sldId id="261"/>
            <p14:sldId id="266"/>
            <p14:sldId id="262"/>
            <p14:sldId id="26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C0C0"/>
    <a:srgbClr val="000000"/>
    <a:srgbClr val="CC99FF"/>
    <a:srgbClr val="660066"/>
    <a:srgbClr val="CCCCFF"/>
    <a:srgbClr val="008000"/>
    <a:srgbClr val="6600CC"/>
    <a:srgbClr val="66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92" autoAdjust="0"/>
    <p:restoredTop sz="86385" autoAdjust="0"/>
  </p:normalViewPr>
  <p:slideViewPr>
    <p:cSldViewPr>
      <p:cViewPr varScale="1">
        <p:scale>
          <a:sx n="92" d="100"/>
          <a:sy n="92" d="100"/>
        </p:scale>
        <p:origin x="1344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383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llick Chan" userId="f4af8e7894357264" providerId="LiveId" clId="{987C0A02-FD1E-45CC-BB1B-3F7295E232EA}"/>
    <pc:docChg chg="custSel modSld modMainMaster">
      <pc:chgData name="Ellick Chan" userId="f4af8e7894357264" providerId="LiveId" clId="{987C0A02-FD1E-45CC-BB1B-3F7295E232EA}" dt="2017-05-14T17:35:59.194" v="373" actId="20577"/>
      <pc:docMkLst>
        <pc:docMk/>
      </pc:docMkLst>
      <pc:sldChg chg="modSp">
        <pc:chgData name="Ellick Chan" userId="f4af8e7894357264" providerId="LiveId" clId="{987C0A02-FD1E-45CC-BB1B-3F7295E232EA}" dt="2017-05-14T17:35:59.194" v="373" actId="20577"/>
        <pc:sldMkLst>
          <pc:docMk/>
          <pc:sldMk cId="4069369774" sldId="259"/>
        </pc:sldMkLst>
        <pc:spChg chg="mod">
          <ac:chgData name="Ellick Chan" userId="f4af8e7894357264" providerId="LiveId" clId="{987C0A02-FD1E-45CC-BB1B-3F7295E232EA}" dt="2017-05-14T17:35:59.194" v="373" actId="20577"/>
          <ac:spMkLst>
            <pc:docMk/>
            <pc:sldMk cId="4069369774" sldId="259"/>
            <ac:spMk id="3" creationId="{00000000-0000-0000-0000-000000000000}"/>
          </ac:spMkLst>
        </pc:spChg>
      </pc:sldChg>
      <pc:sldChg chg="modSp">
        <pc:chgData name="Ellick Chan" userId="f4af8e7894357264" providerId="LiveId" clId="{987C0A02-FD1E-45CC-BB1B-3F7295E232EA}" dt="2017-05-14T15:46:21.335" v="58" actId="20577"/>
        <pc:sldMkLst>
          <pc:docMk/>
          <pc:sldMk cId="2023719929" sldId="264"/>
        </pc:sldMkLst>
        <pc:spChg chg="mod">
          <ac:chgData name="Ellick Chan" userId="f4af8e7894357264" providerId="LiveId" clId="{987C0A02-FD1E-45CC-BB1B-3F7295E232EA}" dt="2017-05-14T15:46:21.335" v="58" actId="20577"/>
          <ac:spMkLst>
            <pc:docMk/>
            <pc:sldMk cId="2023719929" sldId="264"/>
            <ac:spMk id="3" creationId="{00000000-0000-0000-0000-000000000000}"/>
          </ac:spMkLst>
        </pc:spChg>
      </pc:sldChg>
      <pc:sldChg chg="modSp">
        <pc:chgData name="Ellick Chan" userId="f4af8e7894357264" providerId="LiveId" clId="{987C0A02-FD1E-45CC-BB1B-3F7295E232EA}" dt="2017-05-14T15:47:22.306" v="172" actId="20577"/>
        <pc:sldMkLst>
          <pc:docMk/>
          <pc:sldMk cId="3185095740" sldId="266"/>
        </pc:sldMkLst>
        <pc:spChg chg="mod">
          <ac:chgData name="Ellick Chan" userId="f4af8e7894357264" providerId="LiveId" clId="{987C0A02-FD1E-45CC-BB1B-3F7295E232EA}" dt="2017-05-14T15:47:22.306" v="172" actId="20577"/>
          <ac:spMkLst>
            <pc:docMk/>
            <pc:sldMk cId="3185095740" sldId="266"/>
            <ac:spMk id="3" creationId="{00000000-0000-0000-0000-000000000000}"/>
          </ac:spMkLst>
        </pc:spChg>
      </pc:sldChg>
      <pc:sldMasterChg chg="modSp">
        <pc:chgData name="Ellick Chan" userId="f4af8e7894357264" providerId="LiveId" clId="{987C0A02-FD1E-45CC-BB1B-3F7295E232EA}" dt="2017-05-14T15:39:21.093" v="5" actId="20577"/>
        <pc:sldMasterMkLst>
          <pc:docMk/>
          <pc:sldMasterMk cId="2709235162" sldId="2147484056"/>
        </pc:sldMasterMkLst>
        <pc:spChg chg="mod">
          <ac:chgData name="Ellick Chan" userId="f4af8e7894357264" providerId="LiveId" clId="{987C0A02-FD1E-45CC-BB1B-3F7295E232EA}" dt="2017-05-14T15:39:21.093" v="5" actId="20577"/>
          <ac:spMkLst>
            <pc:docMk/>
            <pc:sldMasterMk cId="2709235162" sldId="2147484056"/>
            <ac:spMk id="2" creationId="{00000000-0000-0000-0000-000000000000}"/>
          </ac:spMkLst>
        </pc:spChg>
      </pc:sldMaster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0" i="0" u="none" strike="noStrike" kern="1200" cap="none" spc="5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948E-48E5-93D9-839168937F1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948E-48E5-93D9-839168937F1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2.0</c:v>
                </c:pt>
                <c:pt idx="1">
                  <c:v>2.0</c:v>
                </c:pt>
                <c:pt idx="2">
                  <c:v>3.0</c:v>
                </c:pt>
                <c:pt idx="3">
                  <c:v>5.0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948E-48E5-93D9-839168937F1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25"/>
        <c:axId val="283756448"/>
        <c:axId val="251641264"/>
      </c:barChart>
      <c:catAx>
        <c:axId val="2837564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1641264"/>
        <c:crosses val="autoZero"/>
        <c:auto val="1"/>
        <c:lblAlgn val="ctr"/>
        <c:lblOffset val="100"/>
        <c:noMultiLvlLbl val="0"/>
      </c:catAx>
      <c:valAx>
        <c:axId val="2516412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37564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128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1325" cy="4635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defRPr kumimoji="0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49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98900" y="0"/>
            <a:ext cx="2981325" cy="4635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defRPr kumimoji="0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49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2981325" cy="4635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defRPr kumimoji="0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49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98900" y="8831263"/>
            <a:ext cx="2981325" cy="4635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defRPr kumimoji="0"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C9B99B4E-463B-48F4-9D30-C4BF95FB4BF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111134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1325" cy="4635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defRPr kumimoji="0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00488" y="0"/>
            <a:ext cx="2981325" cy="4635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defRPr kumimoji="0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17600" y="698500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7575" y="4416425"/>
            <a:ext cx="5046663" cy="41814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2850"/>
            <a:ext cx="2981325" cy="4635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defRPr kumimoji="0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00488" y="8832850"/>
            <a:ext cx="2981325" cy="4635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defRPr kumimoji="0"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2D95AE2C-58A8-4B27-9B3E-91ACA2B31C2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91913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b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581025" y="6086475"/>
            <a:ext cx="13335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endParaRPr lang="en-US" altLang="en-US"/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1295400" y="3048000"/>
            <a:ext cx="6553200" cy="0"/>
          </a:xfrm>
          <a:prstGeom prst="line">
            <a:avLst/>
          </a:prstGeom>
          <a:noFill/>
          <a:ln w="57150" cap="sq">
            <a:solidFill>
              <a:srgbClr val="FFB24D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>
            <a:off x="1295400" y="3429000"/>
            <a:ext cx="6553200" cy="0"/>
          </a:xfrm>
          <a:prstGeom prst="line">
            <a:avLst/>
          </a:prstGeom>
          <a:noFill/>
          <a:ln w="57150" cap="sq">
            <a:solidFill>
              <a:srgbClr val="FFB24D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" y="152400"/>
            <a:ext cx="8839200" cy="6553200"/>
          </a:xfrm>
          <a:prstGeom prst="rect">
            <a:avLst/>
          </a:prstGeom>
          <a:noFill/>
          <a:ln w="28575" cap="sq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76200" y="76200"/>
            <a:ext cx="8991600" cy="6705600"/>
          </a:xfrm>
          <a:prstGeom prst="rect">
            <a:avLst/>
          </a:prstGeom>
          <a:noFill/>
          <a:ln w="6350" cap="sq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226312" name="Rectangle 8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143000"/>
            <a:ext cx="7772400" cy="1143000"/>
          </a:xfrm>
          <a:extLst/>
        </p:spPr>
        <p:txBody>
          <a:bodyPr lIns="91440" tIns="45720" rIns="91440" bIns="45720" anchor="ctr"/>
          <a:lstStyle>
            <a:lvl1pPr>
              <a:defRPr sz="2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226313" name="Rectangle 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048000"/>
            <a:ext cx="6400800" cy="1752600"/>
          </a:xfrm>
          <a:extLst/>
        </p:spPr>
        <p:txBody>
          <a:bodyPr lIns="91440" tIns="45720" rIns="91440" bIns="45720"/>
          <a:lstStyle>
            <a:lvl1pPr marL="0" indent="0" algn="ctr">
              <a:buFont typeface="Monotype Sorts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244303626"/>
      </p:ext>
    </p:extLst>
  </p:cSld>
  <p:clrMapOvr>
    <a:overrideClrMapping bg1="dk2" tx1="lt1" bg2="dk1" tx2="lt2" accent1="accent1" accent2="accent2" accent3="accent3" accent4="accent4" accent5="accent5" accent6="accent6" hlink="hlink" folHlink="folHlink"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02042227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762000"/>
            <a:ext cx="21717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762000"/>
            <a:ext cx="6362700" cy="58674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89108392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762000"/>
            <a:ext cx="67056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228600" y="1600200"/>
            <a:ext cx="8686800" cy="5029200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3633710676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/>
            </a:lvl1pPr>
            <a:lvl2pPr marL="742950" indent="-285750">
              <a:buFont typeface="Arial" panose="020B0604020202020204" pitchFamily="34" charset="0"/>
              <a:buChar char="•"/>
              <a:defRPr/>
            </a:lvl2pPr>
            <a:lvl3pPr marL="1143000" indent="-228600">
              <a:buFont typeface="Arial" panose="020B0604020202020204" pitchFamily="34" charset="0"/>
              <a:buChar char="•"/>
              <a:defRPr/>
            </a:lvl3pPr>
            <a:lvl4pPr marL="1600200" indent="-228600">
              <a:buFont typeface="Arial" panose="020B0604020202020204" pitchFamily="34" charset="0"/>
              <a:buChar char="•"/>
              <a:defRPr/>
            </a:lvl4pPr>
            <a:lvl5pPr marL="2057400" indent="-2286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7423338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>
                <a:solidFill>
                  <a:srgbClr val="00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51216565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600200"/>
            <a:ext cx="42672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2672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98086849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82478697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51575084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0266514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844309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7511938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ide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8420"/>
            <a:ext cx="91440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600200"/>
            <a:ext cx="86868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here to add content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2209800" y="762000"/>
            <a:ext cx="6705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here to add title</a:t>
            </a:r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>
            <a:off x="0" y="1295400"/>
            <a:ext cx="9144000" cy="0"/>
          </a:xfrm>
          <a:prstGeom prst="line">
            <a:avLst/>
          </a:prstGeom>
          <a:noFill/>
          <a:ln w="38100" cap="sq">
            <a:solidFill>
              <a:srgbClr val="FFB24D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 bwMode="auto">
          <a:xfrm>
            <a:off x="5867400" y="-158"/>
            <a:ext cx="3276600" cy="419099"/>
          </a:xfrm>
          <a:prstGeom prst="rect">
            <a:avLst/>
          </a:prstGeom>
          <a:solidFill>
            <a:srgbClr val="520063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MSIA 490-30: Deep Learning. Spring 2017.</a:t>
            </a: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Instructor: Dr. Ellick Chan. TA: Mark Harmon.</a:t>
            </a:r>
          </a:p>
        </p:txBody>
      </p:sp>
    </p:spTree>
    <p:extLst>
      <p:ext uri="{BB962C8B-B14F-4D97-AF65-F5344CB8AC3E}">
        <p14:creationId xmlns:p14="http://schemas.microsoft.com/office/powerpoint/2010/main" val="2709235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7" r:id="rId1"/>
    <p:sldLayoutId id="2147484058" r:id="rId2"/>
    <p:sldLayoutId id="2147484059" r:id="rId3"/>
    <p:sldLayoutId id="2147484060" r:id="rId4"/>
    <p:sldLayoutId id="2147484061" r:id="rId5"/>
    <p:sldLayoutId id="2147484062" r:id="rId6"/>
    <p:sldLayoutId id="2147484063" r:id="rId7"/>
    <p:sldLayoutId id="2147484064" r:id="rId8"/>
    <p:sldLayoutId id="2147484065" r:id="rId9"/>
    <p:sldLayoutId id="2147484066" r:id="rId10"/>
    <p:sldLayoutId id="2147484067" r:id="rId11"/>
    <p:sldLayoutId id="2147484068" r:id="rId12"/>
  </p:sldLayoutIdLst>
  <p:transition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latin typeface="Univers 55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latin typeface="Univers 55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latin typeface="Univers 55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latin typeface="Univers 55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latin typeface="Univers 55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latin typeface="Univers 55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latin typeface="Univers 55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latin typeface="Univers 55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pitchFamily="2" charset="2"/>
        <a:buChar char="n"/>
        <a:defRPr kumimoji="1" sz="28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kumimoji="1" sz="2400">
          <a:solidFill>
            <a:srgbClr val="000000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Monotype Sorts" pitchFamily="2" charset="2"/>
        <a:buChar char="&lt;"/>
        <a:defRPr kumimoji="1" sz="2000">
          <a:solidFill>
            <a:srgbClr val="000000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kumimoji="1">
          <a:solidFill>
            <a:srgbClr val="000000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kumimoji="1" sz="1600">
          <a:solidFill>
            <a:srgbClr val="000000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kumimoji="1" sz="1600">
          <a:solidFill>
            <a:srgbClr val="000000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kumimoji="1" sz="1600">
          <a:solidFill>
            <a:srgbClr val="000000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kumimoji="1" sz="1600">
          <a:solidFill>
            <a:srgbClr val="000000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kumimoji="1" sz="16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tiff"/><Relationship Id="rId3" Type="http://schemas.openxmlformats.org/officeDocument/2006/relationships/image" Target="../media/image6.tif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0" y="1219200"/>
            <a:ext cx="2667000" cy="168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4" name="Subtitle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n-US" altLang="en-US"/>
              <a:t>Theory and Applications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685800" y="76200"/>
            <a:ext cx="7772400" cy="11430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Univers 55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Univers 55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Univers 55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Univers 55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Univers 55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Univers 55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Univers 55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Univers 55" charset="0"/>
              </a:defRPr>
            </a:lvl9pPr>
          </a:lstStyle>
          <a:p>
            <a:r>
              <a:rPr lang="en-US" altLang="en-US" kern="0" dirty="0"/>
              <a:t>Deep Learning</a:t>
            </a:r>
            <a:br>
              <a:rPr lang="en-US" altLang="en-US" kern="0" dirty="0"/>
            </a:br>
            <a:r>
              <a:rPr lang="en-US" altLang="en-US" kern="0" dirty="0" err="1"/>
              <a:t>MSiA</a:t>
            </a:r>
            <a:r>
              <a:rPr lang="en-US" altLang="en-US" kern="0" dirty="0"/>
              <a:t> 490-30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Brief summary of what you discovered based on results</a:t>
            </a:r>
          </a:p>
          <a:p>
            <a:r>
              <a:rPr lang="en-US" dirty="0"/>
              <a:t>Limitations of approach</a:t>
            </a:r>
          </a:p>
          <a:p>
            <a:r>
              <a:rPr lang="en-US" dirty="0"/>
              <a:t>How to improve/future work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118763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Include print and electronic sources in alphabetical order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929368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Convectional Neural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Convectional Neural Network</a:t>
            </a:r>
            <a:endParaRPr lang="en-US" dirty="0"/>
          </a:p>
          <a:p>
            <a:pPr lvl="1"/>
            <a:r>
              <a:rPr lang="en-US" dirty="0" smtClean="0"/>
              <a:t>Using Deep Learning to allow creative combination of ingredients and generate new recipes for people to experiment with</a:t>
            </a:r>
            <a:endParaRPr lang="en-US" dirty="0"/>
          </a:p>
          <a:p>
            <a:endParaRPr lang="en-US" dirty="0"/>
          </a:p>
          <a:p>
            <a:r>
              <a:rPr lang="en-US" dirty="0"/>
              <a:t>Group members</a:t>
            </a:r>
          </a:p>
          <a:p>
            <a:pPr lvl="1"/>
            <a:r>
              <a:rPr lang="en-US" dirty="0" smtClean="0"/>
              <a:t>Lydia Chang</a:t>
            </a:r>
            <a:endParaRPr lang="en-US" dirty="0"/>
          </a:p>
          <a:p>
            <a:pPr lvl="1"/>
            <a:r>
              <a:rPr lang="en-US" dirty="0" smtClean="0"/>
              <a:t>Stephanie </a:t>
            </a:r>
            <a:r>
              <a:rPr lang="en-US" dirty="0" err="1" smtClean="0"/>
              <a:t>Ger</a:t>
            </a:r>
            <a:endParaRPr lang="en-US" dirty="0"/>
          </a:p>
          <a:p>
            <a:pPr lvl="1"/>
            <a:r>
              <a:rPr lang="en-US" dirty="0" smtClean="0"/>
              <a:t>Ik-Hwan Kim</a:t>
            </a:r>
            <a:endParaRPr lang="en-US" dirty="0"/>
          </a:p>
          <a:p>
            <a:pPr lvl="1"/>
            <a:r>
              <a:rPr lang="en-US" dirty="0" smtClean="0"/>
              <a:t>Craig 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642635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Statement of the problem, why it matters and to whom</a:t>
            </a:r>
          </a:p>
          <a:p>
            <a:endParaRPr lang="en-US" dirty="0"/>
          </a:p>
          <a:p>
            <a:r>
              <a:rPr lang="en-US" dirty="0"/>
              <a:t>Explain why the problem is hard to solve, and why others haven’t adequately tackled this problem. Describe briefly the approaches already taken to solve the problem.</a:t>
            </a:r>
          </a:p>
          <a:p>
            <a:endParaRPr lang="en-US" dirty="0"/>
          </a:p>
        </p:txBody>
      </p:sp>
      <p:pic>
        <p:nvPicPr>
          <p:cNvPr id="4" name="Picture 4" descr="http://karpathy.github.io/assets/cifar_previe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81400" y="4419600"/>
            <a:ext cx="2652345" cy="2050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8291601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</a:pPr>
            <a:r>
              <a:rPr lang="en-US" sz="1800" dirty="0" err="1"/>
              <a:t>Yummly’s</a:t>
            </a:r>
            <a:r>
              <a:rPr lang="en-US" sz="1800" dirty="0"/>
              <a:t> API (a recipe repository) provided 90,000 ingredient lists for the search parameter ‘cookie</a:t>
            </a:r>
            <a:r>
              <a:rPr lang="en-US" sz="1800" dirty="0" smtClean="0"/>
              <a:t>’.</a:t>
            </a:r>
          </a:p>
          <a:p>
            <a:r>
              <a:rPr lang="en-US" sz="1800" dirty="0" smtClean="0"/>
              <a:t>Example Raw Data:</a:t>
            </a:r>
            <a:br>
              <a:rPr lang="en-US" sz="1800" dirty="0" smtClean="0"/>
            </a:br>
            <a:r>
              <a:rPr lang="en-US" sz="1400" dirty="0" smtClean="0"/>
              <a:t>[</a:t>
            </a:r>
            <a:r>
              <a:rPr lang="en-US" sz="1400" dirty="0"/>
              <a:t>'2 cups flour', '1 teaspoon baking powder', '1 teaspoon baking soda', '1 teaspoon salt', '3/4 cup butter, room temperature', '3/4 cup brown sugar </a:t>
            </a:r>
            <a:r>
              <a:rPr lang="en-US" sz="1400" dirty="0">
                <a:solidFill>
                  <a:srgbClr val="FF0000"/>
                </a:solidFill>
              </a:rPr>
              <a:t>(packed)</a:t>
            </a:r>
            <a:r>
              <a:rPr lang="en-US" sz="1400" dirty="0"/>
              <a:t>', '3/4 cup granulated sugar', '2 large eggs', u'2 teaspoons vanilla </a:t>
            </a:r>
            <a:r>
              <a:rPr lang="en-US" sz="1400" dirty="0">
                <a:solidFill>
                  <a:srgbClr val="FF0000"/>
                </a:solidFill>
              </a:rPr>
              <a:t>(or slightly more, to taste)</a:t>
            </a:r>
            <a:r>
              <a:rPr lang="en-US" sz="1400" dirty="0"/>
              <a:t>', '3 1/2 cups old-fashioned oatmeal', '2 cups raisins </a:t>
            </a:r>
            <a:r>
              <a:rPr lang="en-US" sz="1400" dirty="0">
                <a:solidFill>
                  <a:srgbClr val="FF0000"/>
                </a:solidFill>
              </a:rPr>
              <a:t>(soaked in hot water flavored with vanilla, then drained</a:t>
            </a:r>
            <a:r>
              <a:rPr lang="en-US" sz="1400" dirty="0" smtClean="0">
                <a:solidFill>
                  <a:srgbClr val="FF0000"/>
                </a:solidFill>
              </a:rPr>
              <a:t>)</a:t>
            </a:r>
            <a:r>
              <a:rPr lang="en-US" sz="1400" dirty="0" smtClean="0"/>
              <a:t>']</a:t>
            </a:r>
            <a:endParaRPr lang="en-US" sz="1800" dirty="0" smtClean="0"/>
          </a:p>
          <a:p>
            <a:r>
              <a:rPr lang="en-US" sz="1800" dirty="0" smtClean="0"/>
              <a:t>Cleaning the Data:</a:t>
            </a:r>
          </a:p>
          <a:p>
            <a:pPr lvl="1">
              <a:buClrTx/>
            </a:pPr>
            <a:r>
              <a:rPr lang="en-US" sz="1400" dirty="0"/>
              <a:t>Removed any recipes that didn’t have cookie in the title</a:t>
            </a:r>
          </a:p>
          <a:p>
            <a:pPr lvl="1">
              <a:buClrTx/>
            </a:pPr>
            <a:r>
              <a:rPr lang="en-US" sz="1400" dirty="0"/>
              <a:t>Removed special characters and converted from Unicode to ASCII</a:t>
            </a:r>
          </a:p>
          <a:p>
            <a:pPr lvl="1">
              <a:buClrTx/>
            </a:pPr>
            <a:r>
              <a:rPr lang="en-US" sz="1400" dirty="0"/>
              <a:t>Created a dictionary of words by looking at the term frequency matrix of the corpus and removing any infrequent (&lt;100) terms</a:t>
            </a:r>
          </a:p>
          <a:p>
            <a:pPr lvl="1">
              <a:buClrTx/>
            </a:pPr>
            <a:r>
              <a:rPr lang="en-US" sz="1400" dirty="0"/>
              <a:t>Inspected the final dictionary and removed any words that were instructions or were unrelated to cookies</a:t>
            </a:r>
          </a:p>
          <a:p>
            <a:pPr lvl="1">
              <a:buClrTx/>
            </a:pPr>
            <a:r>
              <a:rPr lang="en-US" sz="1400" dirty="0"/>
              <a:t>Removed any words not in the final dictionary from the corpus</a:t>
            </a:r>
          </a:p>
          <a:p>
            <a:r>
              <a:rPr lang="en-US" sz="1800" dirty="0" smtClean="0"/>
              <a:t>Not much </a:t>
            </a:r>
            <a:r>
              <a:rPr lang="en-US" sz="1800" dirty="0"/>
              <a:t>computation power was required </a:t>
            </a:r>
            <a:r>
              <a:rPr lang="en-US" sz="1800" dirty="0" smtClean="0"/>
              <a:t>to process the data (Local machines were sufficient to process the data)</a:t>
            </a:r>
            <a:endParaRPr lang="en-US" sz="1800" dirty="0"/>
          </a:p>
          <a:p>
            <a:r>
              <a:rPr lang="en-US" sz="1800" dirty="0" smtClean="0"/>
              <a:t>Was </a:t>
            </a:r>
            <a:r>
              <a:rPr lang="en-US" sz="1800" dirty="0"/>
              <a:t>the dataset big enough, do you think overfitting is likely</a:t>
            </a:r>
            <a:r>
              <a:rPr lang="en-US" sz="1800" dirty="0" smtClean="0"/>
              <a:t>?</a:t>
            </a:r>
          </a:p>
          <a:p>
            <a:r>
              <a:rPr lang="en-US" sz="1800" dirty="0" smtClean="0"/>
              <a:t>Show loss curve during training to see how well the network has learned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069369774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457200">
              <a:buFont typeface="Arial" charset="0"/>
              <a:buChar char="•"/>
            </a:pPr>
            <a:r>
              <a:rPr lang="en-US" sz="2000" kern="1200" dirty="0"/>
              <a:t>Preprocess the data</a:t>
            </a:r>
            <a:endParaRPr lang="en-US" sz="2000" dirty="0"/>
          </a:p>
          <a:p>
            <a:pPr lvl="1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charset="0"/>
              <a:buChar char="•"/>
            </a:pPr>
            <a:r>
              <a:rPr lang="en-US" sz="1800" dirty="0"/>
              <a:t>Prepended the title of the recipe to the beginning of the recipe (within brackets) and tab-separated it from the ingredient list, which is comma separated</a:t>
            </a:r>
          </a:p>
          <a:p>
            <a:pPr lvl="1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charset="0"/>
              <a:buChar char="•"/>
            </a:pPr>
            <a:r>
              <a:rPr lang="en-US" sz="1800" dirty="0"/>
              <a:t>Created synthetic data by shuffling the ingredient list for each recipe (while retaining the same title) to try and combat dependencies on ingredient </a:t>
            </a:r>
            <a:r>
              <a:rPr lang="en-US" sz="1800" dirty="0" smtClean="0"/>
              <a:t>order</a:t>
            </a:r>
          </a:p>
          <a:p>
            <a:pPr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charset="0"/>
              <a:buChar char="•"/>
            </a:pPr>
            <a:r>
              <a:rPr lang="en-US" sz="2000" dirty="0" smtClean="0"/>
              <a:t>Embedding Choice</a:t>
            </a:r>
          </a:p>
          <a:p>
            <a:pPr lvl="1">
              <a:buFont typeface="Arial" charset="0"/>
              <a:buChar char="•"/>
            </a:pPr>
            <a:r>
              <a:rPr lang="en-US" sz="1700" dirty="0"/>
              <a:t>Use phrase2vec with different levels of embedding: </a:t>
            </a:r>
          </a:p>
          <a:p>
            <a:pPr marL="1306220" lvl="2" indent="-342900">
              <a:buFont typeface="Arial" charset="0"/>
              <a:buChar char="•"/>
            </a:pPr>
            <a:r>
              <a:rPr lang="en-US" sz="1700" dirty="0"/>
              <a:t>character-level</a:t>
            </a:r>
          </a:p>
          <a:p>
            <a:pPr marL="1306220" lvl="2" indent="-342900">
              <a:buFont typeface="Arial" charset="0"/>
              <a:buChar char="•"/>
            </a:pPr>
            <a:r>
              <a:rPr lang="en-US" sz="1700" dirty="0"/>
              <a:t>word-level</a:t>
            </a:r>
          </a:p>
          <a:p>
            <a:pPr marL="1306220" lvl="2" indent="-342900">
              <a:buFont typeface="Arial" charset="0"/>
              <a:buChar char="•"/>
            </a:pPr>
            <a:r>
              <a:rPr lang="en-US" sz="1700" dirty="0" smtClean="0"/>
              <a:t>phrase-level</a:t>
            </a:r>
            <a:endParaRPr lang="en-US" sz="1700" dirty="0"/>
          </a:p>
          <a:p>
            <a:pPr lvl="1">
              <a:buFont typeface="Arial" charset="0"/>
              <a:buChar char="•"/>
            </a:pPr>
            <a:r>
              <a:rPr lang="en-US" sz="1700" dirty="0"/>
              <a:t>For character-level, used a sentence of length 40 and a moving frame. For word- and phrase-level, used a sentence of length 50. </a:t>
            </a:r>
            <a:endParaRPr lang="en-US" sz="1700" dirty="0" smtClean="0"/>
          </a:p>
          <a:p>
            <a:r>
              <a:rPr lang="en-US" sz="2000" dirty="0"/>
              <a:t>Model </a:t>
            </a:r>
            <a:r>
              <a:rPr lang="en-US" sz="2000" dirty="0" smtClean="0"/>
              <a:t>evaluation</a:t>
            </a:r>
            <a:endParaRPr lang="en-US" sz="2000" dirty="0"/>
          </a:p>
          <a:p>
            <a:pPr lvl="1">
              <a:buFont typeface="Arial" charset="0"/>
              <a:buChar char="•"/>
            </a:pPr>
            <a:r>
              <a:rPr lang="en-US" sz="1600" dirty="0"/>
              <a:t>Ran the code with each levels of the embedding for 100 </a:t>
            </a:r>
            <a:r>
              <a:rPr lang="en-US" sz="1600" dirty="0" smtClean="0"/>
              <a:t>epochs</a:t>
            </a:r>
            <a:endParaRPr lang="en-US" sz="1600" dirty="0"/>
          </a:p>
          <a:p>
            <a:pPr lvl="1">
              <a:buFont typeface="Arial" charset="0"/>
              <a:buChar char="•"/>
            </a:pPr>
            <a:r>
              <a:rPr lang="en-US" sz="1600" dirty="0"/>
              <a:t>Evaluate model success by looking at the novel recipes generated by the mode</a:t>
            </a:r>
            <a:br>
              <a:rPr lang="en-US" sz="1600" dirty="0"/>
            </a:br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1074325416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</a:t>
            </a:r>
            <a:r>
              <a:rPr lang="en-US" dirty="0" smtClean="0"/>
              <a:t>Approach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charset="0"/>
              <a:buChar char="•"/>
            </a:pPr>
            <a:r>
              <a:rPr lang="en-US" sz="2000" dirty="0"/>
              <a:t>Recurrent Neural Network (RNN): connections between units form a direct cycle so that it can exhibit dynamic temporal </a:t>
            </a:r>
            <a:r>
              <a:rPr lang="en-US" sz="2000" dirty="0" smtClean="0"/>
              <a:t>behavior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000" dirty="0"/>
              <a:t>Long short-term memory (LSTM) improves upon RNNs using memory cells that remember long-term values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000" dirty="0"/>
              <a:t>Gated recurrent units’ (GRUs) performance is similar to LSTM but the model has fewer parameters, as they lack an output gate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1600" dirty="0" smtClean="0"/>
              <a:t> </a:t>
            </a:r>
            <a:r>
              <a:rPr lang="en-US" sz="1600" dirty="0"/>
              <a:t>Figure 1 Illustration of RNN                                                  </a:t>
            </a:r>
            <a:r>
              <a:rPr lang="en-US" sz="1600" dirty="0" smtClean="0"/>
              <a:t>        Figure </a:t>
            </a:r>
            <a:r>
              <a:rPr lang="en-US" sz="1600" dirty="0"/>
              <a:t>2 LSTM vs </a:t>
            </a:r>
            <a:r>
              <a:rPr lang="en-US" sz="1600" dirty="0" smtClean="0"/>
              <a:t>GRU</a:t>
            </a:r>
            <a:endParaRPr lang="en-US" sz="1600" dirty="0"/>
          </a:p>
        </p:txBody>
      </p:sp>
      <p:pic>
        <p:nvPicPr>
          <p:cNvPr id="76" name="Picture 7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275" y="4060344"/>
            <a:ext cx="4037000" cy="1621945"/>
          </a:xfrm>
          <a:prstGeom prst="rect">
            <a:avLst/>
          </a:prstGeom>
        </p:spPr>
      </p:pic>
      <p:pic>
        <p:nvPicPr>
          <p:cNvPr id="77" name="Picture 7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6950" y="4060345"/>
            <a:ext cx="4108450" cy="1621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320170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</a:t>
            </a:r>
            <a:r>
              <a:rPr lang="en-US" dirty="0" smtClean="0"/>
              <a:t>Approach </a:t>
            </a:r>
            <a:r>
              <a:rPr lang="en-US" dirty="0"/>
              <a:t>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Alternative Approach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000" dirty="0"/>
              <a:t>Bidirectional RNN: connect two hidden layers of opposite directions to the same output, so the output layer can get information from both past (left context) and future (right context) states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000" dirty="0"/>
              <a:t>Convolutional NN: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050" y="3657600"/>
            <a:ext cx="300990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554172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graphicFrame>
        <p:nvGraphicFramePr>
          <p:cNvPr id="4" name="Content Placeholder 18" descr="Clustered column chart" title="Chart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2695531"/>
              </p:ext>
            </p:extLst>
          </p:nvPr>
        </p:nvGraphicFramePr>
        <p:xfrm>
          <a:off x="1524000" y="3200400"/>
          <a:ext cx="6705600" cy="342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Content Placeholder 5"/>
          <p:cNvSpPr txBox="1">
            <a:spLocks/>
          </p:cNvSpPr>
          <p:nvPr/>
        </p:nvSpPr>
        <p:spPr>
          <a:xfrm>
            <a:off x="762000" y="1371600"/>
            <a:ext cx="7696200" cy="453861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pitchFamily="2" charset="2"/>
              <a:buChar char="n"/>
              <a:defRPr kumimoji="1"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2400">
                <a:solidFill>
                  <a:srgbClr val="000000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&lt;"/>
              <a:defRPr kumimoji="1" sz="2000">
                <a:solidFill>
                  <a:srgbClr val="000000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>
                <a:solidFill>
                  <a:srgbClr val="000000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1600">
                <a:solidFill>
                  <a:srgbClr val="000000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1600">
                <a:solidFill>
                  <a:srgbClr val="000000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1600">
                <a:solidFill>
                  <a:srgbClr val="000000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1600">
                <a:solidFill>
                  <a:srgbClr val="000000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1600">
                <a:solidFill>
                  <a:srgbClr val="000000"/>
                </a:solidFill>
                <a:latin typeface="+mn-lt"/>
              </a:defRPr>
            </a:lvl9pPr>
          </a:lstStyle>
          <a:p>
            <a:r>
              <a:rPr lang="en-US" kern="0"/>
              <a:t>Include results based on your experiments</a:t>
            </a:r>
          </a:p>
          <a:p>
            <a:r>
              <a:rPr lang="en-US" kern="0"/>
              <a:t>Result 2</a:t>
            </a:r>
          </a:p>
          <a:p>
            <a:r>
              <a:rPr lang="en-US" kern="0"/>
              <a:t>Result 3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2504008592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can we trust your model?</a:t>
            </a:r>
          </a:p>
          <a:p>
            <a:r>
              <a:rPr lang="en-US" dirty="0"/>
              <a:t>What are the strengths of the model?</a:t>
            </a:r>
          </a:p>
          <a:p>
            <a:r>
              <a:rPr lang="en-US" dirty="0"/>
              <a:t>Where does the model fall short?</a:t>
            </a:r>
          </a:p>
        </p:txBody>
      </p:sp>
    </p:spTree>
    <p:extLst>
      <p:ext uri="{BB962C8B-B14F-4D97-AF65-F5344CB8AC3E}">
        <p14:creationId xmlns:p14="http://schemas.microsoft.com/office/powerpoint/2010/main" val="3185095740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Northwester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NUtemplate 1">
        <a:dk1>
          <a:srgbClr val="003300"/>
        </a:dk1>
        <a:lt1>
          <a:srgbClr val="FFFFFF"/>
        </a:lt1>
        <a:dk2>
          <a:srgbClr val="336600"/>
        </a:dk2>
        <a:lt2>
          <a:srgbClr val="FFCC66"/>
        </a:lt2>
        <a:accent1>
          <a:srgbClr val="996633"/>
        </a:accent1>
        <a:accent2>
          <a:srgbClr val="0099CC"/>
        </a:accent2>
        <a:accent3>
          <a:srgbClr val="ADB8AA"/>
        </a:accent3>
        <a:accent4>
          <a:srgbClr val="DADADA"/>
        </a:accent4>
        <a:accent5>
          <a:srgbClr val="CAB8AD"/>
        </a:accent5>
        <a:accent6>
          <a:srgbClr val="008AB9"/>
        </a:accent6>
        <a:hlink>
          <a:srgbClr val="FF9933"/>
        </a:hlink>
        <a:folHlink>
          <a:srgbClr val="00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Utemplate 2">
        <a:dk1>
          <a:srgbClr val="4D4D4D"/>
        </a:dk1>
        <a:lt1>
          <a:srgbClr val="D6EFD0"/>
        </a:lt1>
        <a:dk2>
          <a:srgbClr val="336699"/>
        </a:dk2>
        <a:lt2>
          <a:srgbClr val="65B5D1"/>
        </a:lt2>
        <a:accent1>
          <a:srgbClr val="9BB9C3"/>
        </a:accent1>
        <a:accent2>
          <a:srgbClr val="99CCFF"/>
        </a:accent2>
        <a:accent3>
          <a:srgbClr val="E8F6E4"/>
        </a:accent3>
        <a:accent4>
          <a:srgbClr val="404040"/>
        </a:accent4>
        <a:accent5>
          <a:srgbClr val="CBD9DE"/>
        </a:accent5>
        <a:accent6>
          <a:srgbClr val="8AB9E7"/>
        </a:accent6>
        <a:hlink>
          <a:srgbClr val="009999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Utemplate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5F5F5F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Northwestern" id="{72C02D83-78FD-453E-8EEB-40C778BDEDFD}" vid="{A7C22C22-1015-4FA0-A5C9-7630845F9443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Northwestern</Template>
  <TotalTime>31834</TotalTime>
  <Words>401</Words>
  <Application>Microsoft Macintosh PowerPoint</Application>
  <PresentationFormat>On-screen Show (4:3)</PresentationFormat>
  <Paragraphs>64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Calibri</vt:lpstr>
      <vt:lpstr>Calibri Light</vt:lpstr>
      <vt:lpstr>Monotype Sorts</vt:lpstr>
      <vt:lpstr>Times New Roman</vt:lpstr>
      <vt:lpstr>Univers 55</vt:lpstr>
      <vt:lpstr>Arial</vt:lpstr>
      <vt:lpstr>Northwestern</vt:lpstr>
      <vt:lpstr>PowerPoint Presentation</vt:lpstr>
      <vt:lpstr>Convectional Neural Network</vt:lpstr>
      <vt:lpstr>Problem Statement</vt:lpstr>
      <vt:lpstr>Dataset</vt:lpstr>
      <vt:lpstr>Technical Approach</vt:lpstr>
      <vt:lpstr>Technical Approach 2</vt:lpstr>
      <vt:lpstr>Technical Approach 3</vt:lpstr>
      <vt:lpstr>Results</vt:lpstr>
      <vt:lpstr>Results 2</vt:lpstr>
      <vt:lpstr>Conclusion</vt:lpstr>
      <vt:lpstr>References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Northwestern University</dc:title>
  <dc:creator>Ellick Chan</dc:creator>
  <cp:lastModifiedBy>Ikhwan Kim</cp:lastModifiedBy>
  <cp:revision>575</cp:revision>
  <dcterms:created xsi:type="dcterms:W3CDTF">2005-04-16T02:16:31Z</dcterms:created>
  <dcterms:modified xsi:type="dcterms:W3CDTF">2017-05-30T20:03:00Z</dcterms:modified>
</cp:coreProperties>
</file>