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5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7" r:id="rId6"/>
    <p:sldId id="260" r:id="rId7"/>
    <p:sldId id="265" r:id="rId8"/>
    <p:sldId id="261" r:id="rId9"/>
    <p:sldId id="269" r:id="rId10"/>
    <p:sldId id="266" r:id="rId11"/>
    <p:sldId id="262" r:id="rId12"/>
    <p:sldId id="263" r:id="rId13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3AA489-F333-499C-BD7A-39F63D24E3D7}">
          <p14:sldIdLst>
            <p14:sldId id="256"/>
            <p14:sldId id="257"/>
            <p14:sldId id="258"/>
            <p14:sldId id="259"/>
            <p14:sldId id="267"/>
            <p14:sldId id="260"/>
            <p14:sldId id="265"/>
            <p14:sldId id="261"/>
            <p14:sldId id="269"/>
            <p14:sldId id="266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0000"/>
    <a:srgbClr val="CC99FF"/>
    <a:srgbClr val="660066"/>
    <a:srgbClr val="CCCCFF"/>
    <a:srgbClr val="008000"/>
    <a:srgbClr val="6600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7" autoAdjust="0"/>
    <p:restoredTop sz="86385" autoAdjust="0"/>
  </p:normalViewPr>
  <p:slideViewPr>
    <p:cSldViewPr>
      <p:cViewPr varScale="1">
        <p:scale>
          <a:sx n="91" d="100"/>
          <a:sy n="91" d="100"/>
        </p:scale>
        <p:origin x="18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8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microsoft.com/office/2016/11/relationships/changesInfo" Target="changesInfos/changesInfo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ck Chan" userId="f4af8e7894357264" providerId="LiveId" clId="{987C0A02-FD1E-45CC-BB1B-3F7295E232EA}"/>
    <pc:docChg chg="custSel modSld modMainMaster">
      <pc:chgData name="Ellick Chan" userId="f4af8e7894357264" providerId="LiveId" clId="{987C0A02-FD1E-45CC-BB1B-3F7295E232EA}" dt="2017-05-14T17:35:59.194" v="373" actId="20577"/>
      <pc:docMkLst>
        <pc:docMk/>
      </pc:docMkLst>
      <pc:sldChg chg="modSp">
        <pc:chgData name="Ellick Chan" userId="f4af8e7894357264" providerId="LiveId" clId="{987C0A02-FD1E-45CC-BB1B-3F7295E232EA}" dt="2017-05-14T17:35:59.194" v="373" actId="20577"/>
        <pc:sldMkLst>
          <pc:docMk/>
          <pc:sldMk cId="4069369774" sldId="259"/>
        </pc:sldMkLst>
        <pc:spChg chg="mod">
          <ac:chgData name="Ellick Chan" userId="f4af8e7894357264" providerId="LiveId" clId="{987C0A02-FD1E-45CC-BB1B-3F7295E232EA}" dt="2017-05-14T17:35:59.194" v="373" actId="20577"/>
          <ac:spMkLst>
            <pc:docMk/>
            <pc:sldMk cId="4069369774" sldId="259"/>
            <ac:spMk id="3" creationId="{00000000-0000-0000-0000-000000000000}"/>
          </ac:spMkLst>
        </pc:spChg>
      </pc:sldChg>
      <pc:sldChg chg="modSp">
        <pc:chgData name="Ellick Chan" userId="f4af8e7894357264" providerId="LiveId" clId="{987C0A02-FD1E-45CC-BB1B-3F7295E232EA}" dt="2017-05-14T15:46:21.335" v="58" actId="20577"/>
        <pc:sldMkLst>
          <pc:docMk/>
          <pc:sldMk cId="2023719929" sldId="264"/>
        </pc:sldMkLst>
        <pc:spChg chg="mod">
          <ac:chgData name="Ellick Chan" userId="f4af8e7894357264" providerId="LiveId" clId="{987C0A02-FD1E-45CC-BB1B-3F7295E232EA}" dt="2017-05-14T15:46:21.335" v="58" actId="20577"/>
          <ac:spMkLst>
            <pc:docMk/>
            <pc:sldMk cId="2023719929" sldId="264"/>
            <ac:spMk id="3" creationId="{00000000-0000-0000-0000-000000000000}"/>
          </ac:spMkLst>
        </pc:spChg>
      </pc:sldChg>
      <pc:sldChg chg="modSp">
        <pc:chgData name="Ellick Chan" userId="f4af8e7894357264" providerId="LiveId" clId="{987C0A02-FD1E-45CC-BB1B-3F7295E232EA}" dt="2017-05-14T15:47:22.306" v="172" actId="20577"/>
        <pc:sldMkLst>
          <pc:docMk/>
          <pc:sldMk cId="3185095740" sldId="266"/>
        </pc:sldMkLst>
        <pc:spChg chg="mod">
          <ac:chgData name="Ellick Chan" userId="f4af8e7894357264" providerId="LiveId" clId="{987C0A02-FD1E-45CC-BB1B-3F7295E232EA}" dt="2017-05-14T15:47:22.306" v="172" actId="20577"/>
          <ac:spMkLst>
            <pc:docMk/>
            <pc:sldMk cId="3185095740" sldId="266"/>
            <ac:spMk id="3" creationId="{00000000-0000-0000-0000-000000000000}"/>
          </ac:spMkLst>
        </pc:spChg>
      </pc:sldChg>
      <pc:sldMasterChg chg="modSp">
        <pc:chgData name="Ellick Chan" userId="f4af8e7894357264" providerId="LiveId" clId="{987C0A02-FD1E-45CC-BB1B-3F7295E232EA}" dt="2017-05-14T15:39:21.093" v="5" actId="20577"/>
        <pc:sldMasterMkLst>
          <pc:docMk/>
          <pc:sldMasterMk cId="2709235162" sldId="2147484056"/>
        </pc:sldMasterMkLst>
        <pc:spChg chg="mod">
          <ac:chgData name="Ellick Chan" userId="f4af8e7894357264" providerId="LiveId" clId="{987C0A02-FD1E-45CC-BB1B-3F7295E232EA}" dt="2017-05-14T15:39:21.093" v="5" actId="20577"/>
          <ac:spMkLst>
            <pc:docMk/>
            <pc:sldMasterMk cId="2709235162" sldId="2147484056"/>
            <ac:spMk id="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9B99B4E-463B-48F4-9D30-C4BF95FB4B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113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D95AE2C-58A8-4B27-9B3E-91ACA2B31C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191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95AE2C-58A8-4B27-9B3E-91ACA2B31C2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365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81025" y="6086475"/>
            <a:ext cx="13335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295400" y="3048000"/>
            <a:ext cx="6553200" cy="0"/>
          </a:xfrm>
          <a:prstGeom prst="line">
            <a:avLst/>
          </a:prstGeom>
          <a:noFill/>
          <a:ln w="57150" cap="sq">
            <a:solidFill>
              <a:srgbClr val="FFB24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295400" y="3429000"/>
            <a:ext cx="6553200" cy="0"/>
          </a:xfrm>
          <a:prstGeom prst="line">
            <a:avLst/>
          </a:prstGeom>
          <a:noFill/>
          <a:ln w="57150" cap="sq">
            <a:solidFill>
              <a:srgbClr val="FFB24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6312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143000"/>
            <a:ext cx="7772400" cy="1143000"/>
          </a:xfrm>
          <a:extLst/>
        </p:spPr>
        <p:txBody>
          <a:bodyPr lIns="91440" tIns="45720" rIns="91440" bIns="45720" anchor="ctr"/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2631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48000"/>
            <a:ext cx="6400800" cy="1752600"/>
          </a:xfrm>
          <a:extLst/>
        </p:spPr>
        <p:txBody>
          <a:bodyPr lIns="91440" tIns="45720" rIns="91440" bIns="45720"/>
          <a:lstStyle>
            <a:lvl1pPr marL="0" indent="0" algn="ctr">
              <a:buFont typeface="Monotype Sorts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4303626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0422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21717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0"/>
            <a:ext cx="63627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910839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0"/>
            <a:ext cx="6705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600200"/>
            <a:ext cx="8686800" cy="50292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337106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233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121656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267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80868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247869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15750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266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4430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5119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d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20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00200"/>
            <a:ext cx="8686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here to add content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7620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here to add title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38100" cap="sq">
            <a:solidFill>
              <a:srgbClr val="FFB24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5867400" y="-158"/>
            <a:ext cx="3276600" cy="419099"/>
          </a:xfrm>
          <a:prstGeom prst="rect">
            <a:avLst/>
          </a:prstGeom>
          <a:solidFill>
            <a:srgbClr val="52006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MSIA 490-30: Deep Learning. Spring 2017.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Instructor: Dr. Ellick Chan. TA: Mark Harmon.</a:t>
            </a:r>
          </a:p>
        </p:txBody>
      </p:sp>
    </p:spTree>
    <p:extLst>
      <p:ext uri="{BB962C8B-B14F-4D97-AF65-F5344CB8AC3E}">
        <p14:creationId xmlns:p14="http://schemas.microsoft.com/office/powerpoint/2010/main" val="270923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4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&lt;"/>
        <a:defRPr kumimoji="1"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219200"/>
            <a:ext cx="26670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en-US"/>
              <a:t>Theory and Applications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9pPr>
          </a:lstStyle>
          <a:p>
            <a:r>
              <a:rPr lang="en-US" altLang="en-US" kern="0" dirty="0"/>
              <a:t>Deep Learning</a:t>
            </a:r>
            <a:br>
              <a:rPr lang="en-US" altLang="en-US" kern="0" dirty="0"/>
            </a:br>
            <a:r>
              <a:rPr lang="en-US" altLang="en-US" kern="0" dirty="0" err="1"/>
              <a:t>MSiA</a:t>
            </a:r>
            <a:r>
              <a:rPr lang="en-US" altLang="en-US" kern="0" dirty="0"/>
              <a:t> 490-30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can we trust your model?</a:t>
            </a:r>
          </a:p>
          <a:p>
            <a:r>
              <a:rPr lang="en-US" dirty="0"/>
              <a:t>What are the strengths of the model?</a:t>
            </a:r>
          </a:p>
          <a:p>
            <a:r>
              <a:rPr lang="en-US" dirty="0"/>
              <a:t>Where does the model fall short?</a:t>
            </a:r>
          </a:p>
        </p:txBody>
      </p:sp>
    </p:spTree>
    <p:extLst>
      <p:ext uri="{BB962C8B-B14F-4D97-AF65-F5344CB8AC3E}">
        <p14:creationId xmlns:p14="http://schemas.microsoft.com/office/powerpoint/2010/main" val="318509574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Brief summary of what you discovered based on results</a:t>
            </a:r>
          </a:p>
          <a:p>
            <a:pPr lvl="1">
              <a:buClrTx/>
            </a:pPr>
            <a:r>
              <a:rPr lang="en-US" sz="2000" dirty="0"/>
              <a:t>Difficult to produce legitimate recipes using character-level embedding</a:t>
            </a:r>
          </a:p>
          <a:p>
            <a:pPr lvl="1">
              <a:buClrTx/>
            </a:pPr>
            <a:r>
              <a:rPr lang="en-US" sz="2000" dirty="0"/>
              <a:t>Word2vec provides the best balance between legibility and creativity</a:t>
            </a:r>
          </a:p>
          <a:p>
            <a:r>
              <a:rPr lang="en-US" sz="2400" dirty="0" smtClean="0"/>
              <a:t>Limitations of approach</a:t>
            </a:r>
          </a:p>
          <a:p>
            <a:pPr lvl="1"/>
            <a:r>
              <a:rPr lang="en-US" sz="2000" dirty="0"/>
              <a:t>Dictionary limited to those words/recipes available via the </a:t>
            </a:r>
            <a:r>
              <a:rPr lang="en-US" sz="2000" dirty="0" err="1"/>
              <a:t>Yummly</a:t>
            </a:r>
            <a:r>
              <a:rPr lang="en-US" sz="2000" dirty="0"/>
              <a:t> </a:t>
            </a:r>
            <a:r>
              <a:rPr lang="en-US" sz="2000" dirty="0" smtClean="0"/>
              <a:t>API</a:t>
            </a:r>
            <a:endParaRPr lang="en-US" sz="2000" dirty="0" smtClean="0"/>
          </a:p>
          <a:p>
            <a:r>
              <a:rPr lang="en-US" sz="2400" dirty="0" smtClean="0"/>
              <a:t>How </a:t>
            </a:r>
            <a:r>
              <a:rPr lang="en-US" sz="2400" dirty="0"/>
              <a:t>to improve/future </a:t>
            </a:r>
            <a:r>
              <a:rPr lang="en-US" sz="2400" dirty="0" smtClean="0"/>
              <a:t>work</a:t>
            </a:r>
          </a:p>
          <a:p>
            <a:pPr lvl="1">
              <a:buClrTx/>
            </a:pPr>
            <a:r>
              <a:rPr lang="en-US" sz="2000" dirty="0"/>
              <a:t>Generalize to include other types of food (e.g., muffins, cakes), then use combination of words specific to each type to seed recipe generation</a:t>
            </a:r>
          </a:p>
          <a:p>
            <a:pPr lvl="1">
              <a:buClrTx/>
            </a:pPr>
            <a:r>
              <a:rPr lang="en-US" sz="2000" dirty="0"/>
              <a:t>Train model to classify recipes based on ingredients</a:t>
            </a:r>
          </a:p>
          <a:p>
            <a:pPr lvl="1">
              <a:buClrTx/>
            </a:pPr>
            <a:r>
              <a:rPr lang="en-US" sz="2000" dirty="0"/>
              <a:t>Include directions to give full recipes</a:t>
            </a:r>
          </a:p>
          <a:p>
            <a:pPr lvl="1">
              <a:buClrTx/>
            </a:pPr>
            <a:r>
              <a:rPr lang="en-US" sz="2000" dirty="0"/>
              <a:t>Convert all fractions to decimals (e.g., ¾ to 0.75)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511876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/>
              <a:t>Do Androids Dream of Cooking? (Tom </a:t>
            </a:r>
            <a:r>
              <a:rPr lang="en-US" dirty="0" err="1"/>
              <a:t>Brewe</a:t>
            </a:r>
            <a:r>
              <a:rPr lang="en-US" dirty="0"/>
              <a:t>)</a:t>
            </a:r>
          </a:p>
          <a:p>
            <a:pPr>
              <a:buClrTx/>
            </a:pPr>
            <a:r>
              <a:rPr lang="en-US" dirty="0" err="1"/>
              <a:t>Keras</a:t>
            </a:r>
            <a:r>
              <a:rPr lang="en-US" dirty="0"/>
              <a:t> LSTM Text Generation Example Code (Fran</a:t>
            </a:r>
            <a:r>
              <a:rPr lang="tr-TR" dirty="0" err="1"/>
              <a:t>çois</a:t>
            </a:r>
            <a:r>
              <a:rPr lang="tr-TR" dirty="0"/>
              <a:t> </a:t>
            </a:r>
            <a:r>
              <a:rPr lang="tr-TR" dirty="0" err="1"/>
              <a:t>Chollet</a:t>
            </a:r>
            <a:r>
              <a:rPr lang="tr-TR" dirty="0"/>
              <a:t>)</a:t>
            </a:r>
          </a:p>
          <a:p>
            <a:pPr>
              <a:buClrTx/>
            </a:pPr>
            <a:r>
              <a:rPr lang="tr-TR" dirty="0"/>
              <a:t>Word RNN </a:t>
            </a:r>
            <a:r>
              <a:rPr lang="tr-TR" dirty="0" err="1"/>
              <a:t>Tensorflow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(</a:t>
            </a:r>
            <a:r>
              <a:rPr lang="tr-TR" dirty="0" err="1"/>
              <a:t>Sung</a:t>
            </a:r>
            <a:r>
              <a:rPr lang="tr-TR" dirty="0"/>
              <a:t> Kim)</a:t>
            </a:r>
            <a:endParaRPr lang="en-US" dirty="0"/>
          </a:p>
          <a:p>
            <a:pPr>
              <a:buClrTx/>
            </a:pPr>
            <a:r>
              <a:rPr lang="en-US" dirty="0"/>
              <a:t>The Unreasonable Effectiveness of Recurrent Neural Networks (Andrej </a:t>
            </a:r>
            <a:r>
              <a:rPr lang="en-US" dirty="0" err="1"/>
              <a:t>Karpathy</a:t>
            </a:r>
            <a:r>
              <a:rPr lang="en-US" dirty="0"/>
              <a:t>)</a:t>
            </a:r>
          </a:p>
          <a:p>
            <a:pPr>
              <a:buClrTx/>
            </a:pPr>
            <a:r>
              <a:rPr lang="en-US" dirty="0"/>
              <a:t>Generating Text with Recurrent Neural Networks (Ilya </a:t>
            </a:r>
            <a:r>
              <a:rPr lang="en-US" dirty="0" err="1"/>
              <a:t>Sutskever</a:t>
            </a:r>
            <a:r>
              <a:rPr lang="en-US" dirty="0"/>
              <a:t>, James Martens, Geoffrey </a:t>
            </a:r>
            <a:r>
              <a:rPr lang="en-US" dirty="0" smtClean="0"/>
              <a:t>Hinton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293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Convectional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Convectional Neural Network</a:t>
            </a:r>
            <a:endParaRPr lang="en-US" dirty="0"/>
          </a:p>
          <a:p>
            <a:pPr lvl="1"/>
            <a:r>
              <a:rPr lang="en-US" dirty="0" smtClean="0"/>
              <a:t>Using Deep Learning to allow creative combination of ingredients and generate new recipes for people to experiment with</a:t>
            </a:r>
            <a:endParaRPr lang="en-US" dirty="0"/>
          </a:p>
          <a:p>
            <a:endParaRPr lang="en-US" dirty="0"/>
          </a:p>
          <a:p>
            <a:r>
              <a:rPr lang="en-US" dirty="0"/>
              <a:t>Group members</a:t>
            </a:r>
          </a:p>
          <a:p>
            <a:pPr lvl="1"/>
            <a:r>
              <a:rPr lang="en-US" dirty="0" smtClean="0"/>
              <a:t>Lydia Chang</a:t>
            </a:r>
            <a:endParaRPr lang="en-US" dirty="0"/>
          </a:p>
          <a:p>
            <a:pPr lvl="1"/>
            <a:r>
              <a:rPr lang="en-US" dirty="0" smtClean="0"/>
              <a:t>Stephanie </a:t>
            </a:r>
            <a:r>
              <a:rPr lang="en-US" dirty="0" err="1" smtClean="0"/>
              <a:t>Ger</a:t>
            </a:r>
            <a:endParaRPr lang="en-US" dirty="0"/>
          </a:p>
          <a:p>
            <a:pPr lvl="1"/>
            <a:r>
              <a:rPr lang="en-US" dirty="0" smtClean="0"/>
              <a:t>Ik-Hwan Kim</a:t>
            </a:r>
            <a:endParaRPr lang="en-US" dirty="0"/>
          </a:p>
          <a:p>
            <a:pPr lvl="1"/>
            <a:r>
              <a:rPr lang="en-US" dirty="0" smtClean="0"/>
              <a:t>Craig 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4263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Arial" charset="0"/>
              <a:buChar char="•"/>
            </a:pPr>
            <a:r>
              <a:rPr lang="en-US" sz="1800" b="1" dirty="0" smtClean="0"/>
              <a:t>Problem Statement</a:t>
            </a:r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b="1" dirty="0" smtClean="0"/>
              <a:t>Creative </a:t>
            </a:r>
            <a:r>
              <a:rPr lang="en-US" sz="1600" b="1" dirty="0"/>
              <a:t>combination </a:t>
            </a:r>
            <a:r>
              <a:rPr lang="en-US" sz="1600" dirty="0"/>
              <a:t>of ingredients can be difficult for most people who lack cooking experience.</a:t>
            </a:r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/>
              <a:t>With help of </a:t>
            </a:r>
            <a:r>
              <a:rPr lang="en-US" sz="1600" b="1" dirty="0"/>
              <a:t>machine learning </a:t>
            </a:r>
            <a:r>
              <a:rPr lang="en-US" sz="1600" dirty="0"/>
              <a:t>(and a lot of data), a model can generate </a:t>
            </a:r>
            <a:r>
              <a:rPr lang="en-US" sz="1600" b="1" dirty="0"/>
              <a:t>new recipes </a:t>
            </a:r>
            <a:r>
              <a:rPr lang="en-US" sz="1600" dirty="0"/>
              <a:t>for them to experiment with.</a:t>
            </a:r>
            <a:endParaRPr lang="en-US" sz="1600" dirty="0"/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1800" b="1" dirty="0"/>
              <a:t>Difficulty </a:t>
            </a:r>
            <a:endParaRPr lang="en-US" sz="1800" b="1" dirty="0" smtClean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 smtClean="0"/>
              <a:t>Current </a:t>
            </a:r>
            <a:r>
              <a:rPr lang="en-US" sz="1600" dirty="0"/>
              <a:t>machine learning models are effective at copying and regurgitating inputs.</a:t>
            </a:r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b="1" dirty="0"/>
              <a:t>Generating original output </a:t>
            </a:r>
            <a:r>
              <a:rPr lang="en-US" sz="1600" dirty="0"/>
              <a:t>from those inputs can be bit more </a:t>
            </a:r>
            <a:r>
              <a:rPr lang="en-US" sz="1600" b="1" dirty="0"/>
              <a:t>problematic</a:t>
            </a:r>
            <a:r>
              <a:rPr lang="en-US" sz="1600" dirty="0"/>
              <a:t>. </a:t>
            </a:r>
            <a:endParaRPr lang="en-US" sz="1600" dirty="0" smtClean="0"/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1800" b="1" dirty="0"/>
              <a:t>Other approaches</a:t>
            </a:r>
            <a:endParaRPr lang="en-US" sz="1800" dirty="0" smtClean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 smtClean="0"/>
              <a:t>Models </a:t>
            </a:r>
            <a:r>
              <a:rPr lang="en-US" sz="1600" dirty="0"/>
              <a:t>have been trained on a very general set of recipes including multiple types of food (both savory and sweet recipes).</a:t>
            </a:r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/>
              <a:t>Some common ingredient like salt appears in recipes as varied as cakes, burgers and pizzas, confusing the model. </a:t>
            </a:r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/>
              <a:t>Models trained with both directions and ingredients adds to the complexity and the models focused on learning format rather than content. </a:t>
            </a:r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/>
              <a:t>Most previous models have utilized character-level generation, which is the most granular and difficult level of generation with regard to text.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829160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1800" dirty="0" err="1"/>
              <a:t>Yummly’s</a:t>
            </a:r>
            <a:r>
              <a:rPr lang="en-US" sz="1800" dirty="0"/>
              <a:t> API (a recipe repository) provided </a:t>
            </a:r>
            <a:r>
              <a:rPr lang="en-US" sz="1800" dirty="0" smtClean="0"/>
              <a:t>80,000 </a:t>
            </a:r>
            <a:r>
              <a:rPr lang="en-US" sz="1800" dirty="0"/>
              <a:t>ingredient lists for the search parameter ‘cookie</a:t>
            </a:r>
            <a:r>
              <a:rPr lang="en-US" sz="1800" dirty="0" smtClean="0"/>
              <a:t>’.</a:t>
            </a:r>
          </a:p>
          <a:p>
            <a:r>
              <a:rPr lang="en-US" sz="1800" dirty="0" smtClean="0"/>
              <a:t>Example Raw Data:</a:t>
            </a:r>
            <a:br>
              <a:rPr lang="en-US" sz="1800" dirty="0" smtClean="0"/>
            </a:br>
            <a:r>
              <a:rPr lang="en-US" sz="1400" dirty="0" smtClean="0"/>
              <a:t>[</a:t>
            </a:r>
            <a:r>
              <a:rPr lang="en-US" sz="1400" dirty="0"/>
              <a:t>'2 cups flour', '1 teaspoon baking powder', '1 teaspoon baking soda', '1 teaspoon salt', '3/4 cup butter, room temperature', '3/4 cup brown sugar </a:t>
            </a:r>
            <a:r>
              <a:rPr lang="en-US" sz="1400" dirty="0">
                <a:solidFill>
                  <a:srgbClr val="FF0000"/>
                </a:solidFill>
              </a:rPr>
              <a:t>(packed)</a:t>
            </a:r>
            <a:r>
              <a:rPr lang="en-US" sz="1400" dirty="0"/>
              <a:t>', '3/4 cup granulated sugar', '2 large eggs', u'2 teaspoons vanilla </a:t>
            </a:r>
            <a:r>
              <a:rPr lang="en-US" sz="1400" dirty="0">
                <a:solidFill>
                  <a:srgbClr val="FF0000"/>
                </a:solidFill>
              </a:rPr>
              <a:t>(or slightly more, to taste)</a:t>
            </a:r>
            <a:r>
              <a:rPr lang="en-US" sz="1400" dirty="0"/>
              <a:t>', '3 1/2 cups old-fashioned oatmeal', '2 cups raisins </a:t>
            </a:r>
            <a:r>
              <a:rPr lang="en-US" sz="1400" dirty="0">
                <a:solidFill>
                  <a:srgbClr val="FF0000"/>
                </a:solidFill>
              </a:rPr>
              <a:t>(soaked in hot water flavored with vanilla, then drained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r>
              <a:rPr lang="en-US" sz="1400" dirty="0" smtClean="0"/>
              <a:t>']</a:t>
            </a:r>
            <a:endParaRPr lang="en-US" sz="1800" dirty="0" smtClean="0"/>
          </a:p>
          <a:p>
            <a:r>
              <a:rPr lang="en-US" sz="1800" dirty="0" smtClean="0"/>
              <a:t>Cleaning the Data:</a:t>
            </a:r>
          </a:p>
          <a:p>
            <a:pPr lvl="1">
              <a:buClrTx/>
            </a:pPr>
            <a:r>
              <a:rPr lang="en-US" sz="1400" dirty="0"/>
              <a:t>Removed any recipes that didn’t have cookie in the title</a:t>
            </a:r>
          </a:p>
          <a:p>
            <a:pPr lvl="1">
              <a:buClrTx/>
            </a:pPr>
            <a:r>
              <a:rPr lang="en-US" sz="1400" dirty="0"/>
              <a:t>Removed special characters and converted from Unicode to ASCII</a:t>
            </a:r>
          </a:p>
          <a:p>
            <a:pPr lvl="1">
              <a:buClrTx/>
            </a:pPr>
            <a:r>
              <a:rPr lang="en-US" sz="1400" dirty="0"/>
              <a:t>Created a dictionary of words by looking at the term frequency matrix of the corpus and removing any infrequent (&lt;100) terms</a:t>
            </a:r>
          </a:p>
          <a:p>
            <a:pPr lvl="1">
              <a:buClrTx/>
            </a:pPr>
            <a:r>
              <a:rPr lang="en-US" sz="1400" dirty="0"/>
              <a:t>Inspected the final dictionary and removed any words that were instructions or were unrelated to cookies</a:t>
            </a:r>
          </a:p>
          <a:p>
            <a:pPr lvl="1">
              <a:buClrTx/>
            </a:pPr>
            <a:r>
              <a:rPr lang="en-US" sz="1400" dirty="0"/>
              <a:t>Removed any words not in the final dictionary from the corpus</a:t>
            </a:r>
          </a:p>
          <a:p>
            <a:r>
              <a:rPr lang="en-US" sz="1800" dirty="0" smtClean="0"/>
              <a:t>Not much </a:t>
            </a:r>
            <a:r>
              <a:rPr lang="en-US" sz="1800" dirty="0"/>
              <a:t>computation power was required </a:t>
            </a:r>
            <a:r>
              <a:rPr lang="en-US" sz="1800" dirty="0" smtClean="0"/>
              <a:t>to process the data (Local machines were sufficient to process the data)</a:t>
            </a:r>
            <a:endParaRPr lang="en-US" sz="1800" dirty="0"/>
          </a:p>
          <a:p>
            <a:r>
              <a:rPr lang="en-US" sz="1800" dirty="0" smtClean="0"/>
              <a:t>Was </a:t>
            </a:r>
            <a:r>
              <a:rPr lang="en-US" sz="1800" dirty="0"/>
              <a:t>the dataset big enough, do you think overfitting is likely</a:t>
            </a:r>
            <a:r>
              <a:rPr lang="en-US" sz="1800" dirty="0" smtClean="0"/>
              <a:t>?</a:t>
            </a:r>
          </a:p>
          <a:p>
            <a:r>
              <a:rPr lang="en-US" sz="1800" dirty="0" smtClean="0"/>
              <a:t>Show loss curve during training to see how well the network has learned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93697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029200"/>
          </a:xfrm>
        </p:spPr>
        <p:txBody>
          <a:bodyPr/>
          <a:lstStyle/>
          <a:p>
            <a:pPr marL="457200" lvl="0" indent="-457200">
              <a:buFont typeface="Arial" charset="0"/>
              <a:buChar char="•"/>
            </a:pPr>
            <a:r>
              <a:rPr lang="en-US" sz="2000" kern="1200" dirty="0"/>
              <a:t>Preprocess the data</a:t>
            </a:r>
            <a:endParaRPr lang="en-US" sz="2000" dirty="0"/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800" dirty="0"/>
              <a:t>Prepended the title of the recipe to the beginning of the recipe (within brackets) and tab-separated it from the ingredient list, which is comma separated</a:t>
            </a:r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800" dirty="0"/>
              <a:t>Created synthetic data by shuffling the ingredient list for each recipe (while retaining the same title) to try and combat dependencies on ingredient </a:t>
            </a:r>
            <a:r>
              <a:rPr lang="en-US" sz="1800" dirty="0" smtClean="0"/>
              <a:t>order</a:t>
            </a:r>
          </a:p>
          <a:p>
            <a:pPr defTabSz="102235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000" dirty="0" smtClean="0"/>
              <a:t>Embedding </a:t>
            </a:r>
            <a:r>
              <a:rPr lang="en-US" sz="2000" dirty="0" smtClean="0"/>
              <a:t>Choice</a:t>
            </a:r>
          </a:p>
          <a:p>
            <a:pPr lvl="1">
              <a:spcBef>
                <a:spcPts val="0"/>
              </a:spcBef>
              <a:buFont typeface="Arial" charset="0"/>
              <a:buChar char="•"/>
            </a:pPr>
            <a:r>
              <a:rPr lang="en-US" sz="1700" dirty="0" smtClean="0"/>
              <a:t>Use phrase2vec with different levels of embedding: </a:t>
            </a:r>
          </a:p>
          <a:p>
            <a:pPr marL="1306220" lvl="2" indent="-342900">
              <a:buFont typeface="Arial" charset="0"/>
              <a:buChar char="•"/>
            </a:pPr>
            <a:r>
              <a:rPr lang="en-US" sz="1700" dirty="0" smtClean="0"/>
              <a:t>character-level</a:t>
            </a:r>
            <a:endParaRPr lang="en-US" sz="1700" dirty="0"/>
          </a:p>
          <a:p>
            <a:pPr marL="1306220" lvl="2" indent="-342900">
              <a:buFont typeface="Arial" charset="0"/>
              <a:buChar char="•"/>
            </a:pPr>
            <a:r>
              <a:rPr lang="en-US" sz="1700" dirty="0"/>
              <a:t>word-level</a:t>
            </a:r>
          </a:p>
          <a:p>
            <a:pPr marL="1306220" lvl="2" indent="-342900">
              <a:buFont typeface="Arial" charset="0"/>
              <a:buChar char="•"/>
            </a:pPr>
            <a:r>
              <a:rPr lang="en-US" sz="1700" dirty="0" smtClean="0"/>
              <a:t>phrase-level</a:t>
            </a:r>
            <a:endParaRPr lang="en-US" sz="1700" dirty="0"/>
          </a:p>
          <a:p>
            <a:pPr lvl="1">
              <a:buFont typeface="Arial" charset="0"/>
              <a:buChar char="•"/>
            </a:pPr>
            <a:r>
              <a:rPr lang="en-US" sz="1700" dirty="0"/>
              <a:t>For character-level, used a sentence of length 40 and a moving frame. For word- and phrase-level, used a sentence of length 50. </a:t>
            </a:r>
            <a:endParaRPr lang="en-US" sz="1700" dirty="0" smtClean="0"/>
          </a:p>
          <a:p>
            <a:r>
              <a:rPr lang="en-US" sz="2000" dirty="0"/>
              <a:t>Model </a:t>
            </a:r>
            <a:r>
              <a:rPr lang="en-US" sz="2000" dirty="0" smtClean="0"/>
              <a:t>evaluation</a:t>
            </a:r>
            <a:endParaRPr lang="en-US" sz="2000" dirty="0"/>
          </a:p>
          <a:p>
            <a:pPr lvl="1">
              <a:buFont typeface="Arial" charset="0"/>
              <a:buChar char="•"/>
            </a:pPr>
            <a:r>
              <a:rPr lang="en-US" sz="1600" dirty="0"/>
              <a:t>Ran the code with each levels of the embedding for 100 </a:t>
            </a:r>
            <a:r>
              <a:rPr lang="en-US" sz="1600" dirty="0" smtClean="0"/>
              <a:t>epochs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en-US" sz="1600" dirty="0"/>
              <a:t>Evaluate model success by looking at the novel recipes generated by the </a:t>
            </a:r>
            <a:r>
              <a:rPr lang="en-US" sz="1600" dirty="0" smtClean="0"/>
              <a:t>mode</a:t>
            </a:r>
          </a:p>
          <a:p>
            <a:pPr>
              <a:buFont typeface="Arial" charset="0"/>
              <a:buChar char="•"/>
            </a:pPr>
            <a:r>
              <a:rPr lang="en-US" sz="2000" dirty="0" smtClean="0"/>
              <a:t>Parameter Tuning </a:t>
            </a:r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600" dirty="0" smtClean="0"/>
              <a:t>Compared GRU, LSTM, adjusted number of layers (2 or 3), adjusted hidden neurons (128, 256, 512), and </a:t>
            </a:r>
            <a:r>
              <a:rPr lang="en-US" sz="1600" dirty="0"/>
              <a:t>c</a:t>
            </a:r>
            <a:r>
              <a:rPr lang="en-US" sz="1600" dirty="0" smtClean="0"/>
              <a:t>onsidered bi-directional LSTM</a:t>
            </a:r>
            <a:r>
              <a:rPr lang="en-US" sz="1600" dirty="0"/>
              <a:t/>
            </a:r>
            <a:br>
              <a:rPr lang="en-US" sz="1600" dirty="0"/>
            </a:b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07432541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Approach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000" dirty="0"/>
              <a:t>Recurrent Neural Network (RNN): connections between units form a direct cycle so that it can exhibit dynamic temporal </a:t>
            </a:r>
            <a:r>
              <a:rPr lang="en-US" sz="2000" dirty="0" smtClean="0"/>
              <a:t>behavior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/>
              <a:t>Long short-term memory (LSTM) improves upon RNNs using memory cells that remember long-term values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/>
              <a:t>Gated recurrent units’ (GRUs) performance is similar to LSTM but the model has fewer parameters, as they lack an output gate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1600" dirty="0" smtClean="0"/>
              <a:t> </a:t>
            </a:r>
            <a:r>
              <a:rPr lang="en-US" sz="1600" dirty="0"/>
              <a:t>Figure 1 Illustration of RNN                                                  </a:t>
            </a:r>
            <a:r>
              <a:rPr lang="en-US" sz="1600" dirty="0" smtClean="0"/>
              <a:t>        Figure </a:t>
            </a:r>
            <a:r>
              <a:rPr lang="en-US" sz="1600" dirty="0"/>
              <a:t>2 LSTM vs </a:t>
            </a:r>
            <a:r>
              <a:rPr lang="en-US" sz="1600" dirty="0" smtClean="0"/>
              <a:t>GRU</a:t>
            </a:r>
            <a:endParaRPr lang="en-US" sz="1600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75" y="4060344"/>
            <a:ext cx="4037000" cy="162194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50" y="4060345"/>
            <a:ext cx="4108450" cy="162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201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Approach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/>
              <a:t>Bidirectional RNN: connect two hidden layers of opposite directions to the same output, so the output layer can get information from both past (left context) and future (right context) states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2000" dirty="0" smtClean="0"/>
              <a:t>Dynamic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Convolutional NN: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connectivity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pattern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between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its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neurons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just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like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animal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visual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cortex.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network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used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sentence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modeling.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pPr marL="0" indent="0" algn="ctr">
              <a:buNone/>
            </a:pPr>
            <a:r>
              <a:rPr lang="en-US" sz="1400" dirty="0" smtClean="0"/>
              <a:t>Figure </a:t>
            </a:r>
            <a:r>
              <a:rPr lang="en-US" sz="1400" dirty="0"/>
              <a:t>3 The structures of our </a:t>
            </a:r>
            <a:r>
              <a:rPr lang="en-US" sz="1400" dirty="0" smtClean="0"/>
              <a:t>models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3924300"/>
            <a:ext cx="3009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541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762000" y="1371600"/>
            <a:ext cx="7696200" cy="4538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4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&lt;"/>
              <a:defRPr kumimoji="1"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ClrTx/>
            </a:pPr>
            <a:r>
              <a:rPr lang="en-US" kern="0" dirty="0" smtClean="0"/>
              <a:t>Character level embedding with CNN</a:t>
            </a:r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/>
          </a:p>
        </p:txBody>
      </p:sp>
      <p:pic>
        <p:nvPicPr>
          <p:cNvPr id="11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4" y="2057400"/>
            <a:ext cx="4832756" cy="3322519"/>
          </a:xfrm>
        </p:spPr>
      </p:pic>
      <p:pic>
        <p:nvPicPr>
          <p:cNvPr id="14" name="Content Placeholder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9772" y="2093543"/>
            <a:ext cx="4824228" cy="3316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65709" y="5491176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Heat map with diversity = </a:t>
            </a:r>
            <a:r>
              <a:rPr lang="en-US" sz="1400" dirty="0" smtClean="0"/>
              <a:t>0.2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5482100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Heat map with diversity = 1</a:t>
            </a:r>
            <a:r>
              <a:rPr lang="en-US" sz="1400" dirty="0" smtClean="0"/>
              <a:t>.2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40085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762000" y="1371600"/>
            <a:ext cx="7696200" cy="4538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4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&lt;"/>
              <a:defRPr kumimoji="1"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ClrTx/>
            </a:pPr>
            <a:r>
              <a:rPr lang="en-US" dirty="0"/>
              <a:t>Character level embedding with LSTM</a:t>
            </a:r>
            <a:endParaRPr lang="en-US" dirty="0">
              <a:solidFill>
                <a:srgbClr val="FF0000"/>
              </a:solidFill>
            </a:endParaRPr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/>
          </a:p>
        </p:txBody>
      </p:sp>
      <p:sp>
        <p:nvSpPr>
          <p:cNvPr id="15" name="TextBox 14"/>
          <p:cNvSpPr txBox="1"/>
          <p:nvPr/>
        </p:nvSpPr>
        <p:spPr>
          <a:xfrm>
            <a:off x="965709" y="5491176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Heat map with diversity = </a:t>
            </a:r>
            <a:r>
              <a:rPr lang="en-US" sz="1400" dirty="0" smtClean="0"/>
              <a:t>0.2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5482100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Heat map with diversity = 1</a:t>
            </a:r>
            <a:r>
              <a:rPr lang="en-US" sz="1400" dirty="0" smtClean="0"/>
              <a:t>.2</a:t>
            </a:r>
            <a:endParaRPr lang="en-US" sz="1400" dirty="0"/>
          </a:p>
        </p:txBody>
      </p:sp>
      <p:pic>
        <p:nvPicPr>
          <p:cNvPr id="9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9" y="2151671"/>
            <a:ext cx="4655127" cy="3200400"/>
          </a:xfrm>
        </p:spPr>
      </p:pic>
      <p:pic>
        <p:nvPicPr>
          <p:cNvPr id="10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0191" y="2175705"/>
            <a:ext cx="4634271" cy="31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952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orthwester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Utemplate 1">
        <a:dk1>
          <a:srgbClr val="003300"/>
        </a:dk1>
        <a:lt1>
          <a:srgbClr val="FFFFFF"/>
        </a:lt1>
        <a:dk2>
          <a:srgbClr val="336600"/>
        </a:dk2>
        <a:lt2>
          <a:srgbClr val="FFCC66"/>
        </a:lt2>
        <a:accent1>
          <a:srgbClr val="996633"/>
        </a:accent1>
        <a:accent2>
          <a:srgbClr val="0099CC"/>
        </a:accent2>
        <a:accent3>
          <a:srgbClr val="ADB8AA"/>
        </a:accent3>
        <a:accent4>
          <a:srgbClr val="DADADA"/>
        </a:accent4>
        <a:accent5>
          <a:srgbClr val="CAB8AD"/>
        </a:accent5>
        <a:accent6>
          <a:srgbClr val="008AB9"/>
        </a:accent6>
        <a:hlink>
          <a:srgbClr val="FF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template 2">
        <a:dk1>
          <a:srgbClr val="4D4D4D"/>
        </a:dk1>
        <a:lt1>
          <a:srgbClr val="D6EFD0"/>
        </a:lt1>
        <a:dk2>
          <a:srgbClr val="336699"/>
        </a:dk2>
        <a:lt2>
          <a:srgbClr val="65B5D1"/>
        </a:lt2>
        <a:accent1>
          <a:srgbClr val="9BB9C3"/>
        </a:accent1>
        <a:accent2>
          <a:srgbClr val="99CCFF"/>
        </a:accent2>
        <a:accent3>
          <a:srgbClr val="E8F6E4"/>
        </a:accent3>
        <a:accent4>
          <a:srgbClr val="404040"/>
        </a:accent4>
        <a:accent5>
          <a:srgbClr val="CBD9DE"/>
        </a:accent5>
        <a:accent6>
          <a:srgbClr val="8AB9E7"/>
        </a:accent6>
        <a:hlink>
          <a:srgbClr val="009999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orthwestern" id="{72C02D83-78FD-453E-8EEB-40C778BDEDFD}" vid="{A7C22C22-1015-4FA0-A5C9-7630845F944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Northwestern</Template>
  <TotalTime>31864</TotalTime>
  <Words>723</Words>
  <Application>Microsoft Macintosh PowerPoint</Application>
  <PresentationFormat>On-screen Show (4:3)</PresentationFormat>
  <Paragraphs>102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Calibri Light</vt:lpstr>
      <vt:lpstr>Monotype Sorts</vt:lpstr>
      <vt:lpstr>Times New Roman</vt:lpstr>
      <vt:lpstr>Univers 55</vt:lpstr>
      <vt:lpstr>等线</vt:lpstr>
      <vt:lpstr>Arial</vt:lpstr>
      <vt:lpstr>Northwestern</vt:lpstr>
      <vt:lpstr>PowerPoint Presentation</vt:lpstr>
      <vt:lpstr>Convectional Neural Network</vt:lpstr>
      <vt:lpstr>Problem Statement</vt:lpstr>
      <vt:lpstr>Dataset</vt:lpstr>
      <vt:lpstr>Technical Approach</vt:lpstr>
      <vt:lpstr>Technical Approach 2</vt:lpstr>
      <vt:lpstr>Technical Approach 3</vt:lpstr>
      <vt:lpstr>Results</vt:lpstr>
      <vt:lpstr>Results</vt:lpstr>
      <vt:lpstr>Results 3</vt:lpstr>
      <vt:lpstr>Conclusion</vt:lpstr>
      <vt:lpstr>References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Northwestern University</dc:title>
  <dc:creator>Ellick Chan</dc:creator>
  <cp:lastModifiedBy>Ikhwan Kim</cp:lastModifiedBy>
  <cp:revision>612</cp:revision>
  <dcterms:created xsi:type="dcterms:W3CDTF">2005-04-16T02:16:31Z</dcterms:created>
  <dcterms:modified xsi:type="dcterms:W3CDTF">2017-05-30T20:52:16Z</dcterms:modified>
</cp:coreProperties>
</file>