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9" r:id="rId10"/>
    <p:sldId id="266" r:id="rId11"/>
    <p:sldId id="262" r:id="rId12"/>
    <p:sldId id="263" r:id="rId1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58"/>
            <p14:sldId id="259"/>
            <p14:sldId id="267"/>
            <p14:sldId id="260"/>
            <p14:sldId id="265"/>
            <p14:sldId id="261"/>
            <p14:sldId id="269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86385" autoAdjust="0"/>
  </p:normalViewPr>
  <p:slideViewPr>
    <p:cSldViewPr>
      <p:cViewPr varScale="1">
        <p:scale>
          <a:sx n="91" d="100"/>
          <a:sy n="91" d="100"/>
        </p:scale>
        <p:origin x="1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 we trust your model?</a:t>
            </a:r>
          </a:p>
          <a:p>
            <a:r>
              <a:rPr lang="en-US" dirty="0"/>
              <a:t>What are the strengths of the model?</a:t>
            </a:r>
          </a:p>
          <a:p>
            <a:r>
              <a:rPr lang="en-US" dirty="0"/>
              <a:t>Where does the model fall short?</a:t>
            </a:r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Brief summary of what you discovered based on results</a:t>
            </a:r>
          </a:p>
          <a:p>
            <a:pPr lvl="1">
              <a:buClrTx/>
            </a:pPr>
            <a:r>
              <a:rPr lang="en-US" sz="2000" dirty="0"/>
              <a:t>Difficult to produce legitimate recipes using character-level embedding</a:t>
            </a:r>
          </a:p>
          <a:p>
            <a:pPr lvl="1">
              <a:buClrTx/>
            </a:pPr>
            <a:r>
              <a:rPr lang="en-US" sz="2000" dirty="0"/>
              <a:t>Word2vec provides the best balance between legibility and creativity</a:t>
            </a:r>
          </a:p>
          <a:p>
            <a:r>
              <a:rPr lang="en-US" sz="2400" dirty="0" smtClean="0"/>
              <a:t>Limitations of approach</a:t>
            </a:r>
          </a:p>
          <a:p>
            <a:pPr lvl="1"/>
            <a:r>
              <a:rPr lang="en-US" sz="2000" dirty="0"/>
              <a:t>Dictionary limited to those words/recipes available via the </a:t>
            </a:r>
            <a:r>
              <a:rPr lang="en-US" sz="2000" dirty="0" err="1"/>
              <a:t>Yummly</a:t>
            </a:r>
            <a:r>
              <a:rPr lang="en-US" sz="2000" dirty="0"/>
              <a:t> </a:t>
            </a:r>
            <a:r>
              <a:rPr lang="en-US" sz="2000" dirty="0" smtClean="0"/>
              <a:t>API</a:t>
            </a:r>
            <a:endParaRPr lang="en-US" sz="20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to improve/future </a:t>
            </a:r>
            <a:r>
              <a:rPr lang="en-US" sz="2400" dirty="0" smtClean="0"/>
              <a:t>work</a:t>
            </a:r>
          </a:p>
          <a:p>
            <a:pPr lvl="1">
              <a:buClrTx/>
            </a:pPr>
            <a:r>
              <a:rPr lang="en-US" sz="2000" dirty="0"/>
              <a:t>Generalize to include other types of food (e.g., muffins, cakes), then use combination of words specific to each type to seed recipe generation</a:t>
            </a:r>
          </a:p>
          <a:p>
            <a:pPr lvl="1">
              <a:buClrTx/>
            </a:pPr>
            <a:r>
              <a:rPr lang="en-US" sz="2000" dirty="0"/>
              <a:t>Train model to classify recipes based on ingredients</a:t>
            </a:r>
          </a:p>
          <a:p>
            <a:pPr lvl="1">
              <a:buClrTx/>
            </a:pPr>
            <a:r>
              <a:rPr lang="en-US" sz="2000" dirty="0"/>
              <a:t>Include directions to give full recipes</a:t>
            </a:r>
          </a:p>
          <a:p>
            <a:pPr lvl="1">
              <a:buClrTx/>
            </a:pPr>
            <a:r>
              <a:rPr lang="en-US" sz="2000" dirty="0"/>
              <a:t>Convert all fractions to decimals (e.g., ¾ to 0.75)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Do Androids Dream of Cooking? (Tom </a:t>
            </a:r>
            <a:r>
              <a:rPr lang="en-US" dirty="0" err="1"/>
              <a:t>Brewe</a:t>
            </a:r>
            <a:r>
              <a:rPr lang="en-US" dirty="0"/>
              <a:t>)</a:t>
            </a:r>
          </a:p>
          <a:p>
            <a:pPr>
              <a:buClrTx/>
            </a:pPr>
            <a:r>
              <a:rPr lang="en-US" dirty="0" err="1"/>
              <a:t>Keras</a:t>
            </a:r>
            <a:r>
              <a:rPr lang="en-US" dirty="0"/>
              <a:t> LSTM Text Generation Example Code (Fran</a:t>
            </a:r>
            <a:r>
              <a:rPr lang="tr-TR" dirty="0" err="1"/>
              <a:t>çois</a:t>
            </a:r>
            <a:r>
              <a:rPr lang="tr-TR" dirty="0"/>
              <a:t> </a:t>
            </a:r>
            <a:r>
              <a:rPr lang="tr-TR" dirty="0" err="1"/>
              <a:t>Chollet</a:t>
            </a:r>
            <a:r>
              <a:rPr lang="tr-TR" dirty="0"/>
              <a:t>)</a:t>
            </a:r>
          </a:p>
          <a:p>
            <a:pPr>
              <a:buClrTx/>
            </a:pPr>
            <a:r>
              <a:rPr lang="tr-TR" dirty="0"/>
              <a:t>Word RNN </a:t>
            </a:r>
            <a:r>
              <a:rPr lang="tr-TR" dirty="0" err="1"/>
              <a:t>Tensorflow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(</a:t>
            </a:r>
            <a:r>
              <a:rPr lang="tr-TR" dirty="0" err="1"/>
              <a:t>Sung</a:t>
            </a:r>
            <a:r>
              <a:rPr lang="tr-TR" dirty="0"/>
              <a:t> Kim)</a:t>
            </a:r>
            <a:endParaRPr lang="en-US" dirty="0"/>
          </a:p>
          <a:p>
            <a:pPr>
              <a:buClrTx/>
            </a:pPr>
            <a:r>
              <a:rPr lang="en-US" dirty="0"/>
              <a:t>The Unreasonable Effectiveness of Recurrent Neural Networks (Andrej </a:t>
            </a:r>
            <a:r>
              <a:rPr lang="en-US" dirty="0" err="1"/>
              <a:t>Karpathy</a:t>
            </a:r>
            <a:r>
              <a:rPr lang="en-US" dirty="0"/>
              <a:t>)</a:t>
            </a:r>
          </a:p>
          <a:p>
            <a:pPr>
              <a:buClrTx/>
            </a:pPr>
            <a:r>
              <a:rPr lang="en-US" dirty="0"/>
              <a:t>Generating Text with Recurrent Neural Networks (Ilya </a:t>
            </a:r>
            <a:r>
              <a:rPr lang="en-US" dirty="0" err="1"/>
              <a:t>Sutskever</a:t>
            </a:r>
            <a:r>
              <a:rPr lang="en-US" dirty="0"/>
              <a:t>, James Martens, Geoffrey </a:t>
            </a:r>
            <a:r>
              <a:rPr lang="en-US" dirty="0" smtClean="0"/>
              <a:t>Hinton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 smtClean="0"/>
              <a:t>Problem Statement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 smtClean="0"/>
              <a:t>Creative </a:t>
            </a:r>
            <a:r>
              <a:rPr lang="en-US" sz="1600" b="1" dirty="0"/>
              <a:t>combination </a:t>
            </a:r>
            <a:r>
              <a:rPr lang="en-US" sz="1600" dirty="0"/>
              <a:t>of ingredients can be difficult for most people who lack cooking experience.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With help of </a:t>
            </a:r>
            <a:r>
              <a:rPr lang="en-US" sz="1600" b="1" dirty="0"/>
              <a:t>machine learning </a:t>
            </a:r>
            <a:r>
              <a:rPr lang="en-US" sz="1600" dirty="0"/>
              <a:t>(and a lot of data), a model can generate </a:t>
            </a:r>
            <a:r>
              <a:rPr lang="en-US" sz="1600" b="1" dirty="0"/>
              <a:t>new recipes </a:t>
            </a:r>
            <a:r>
              <a:rPr lang="en-US" sz="1600" dirty="0"/>
              <a:t>for them to experiment with.</a:t>
            </a:r>
            <a:endParaRPr lang="en-US" sz="16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Difficulty </a:t>
            </a:r>
            <a:endParaRPr lang="en-US" sz="1800" b="1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Current </a:t>
            </a:r>
            <a:r>
              <a:rPr lang="en-US" sz="1600" dirty="0"/>
              <a:t>machine learning models are effective at copying and regurgitating inputs.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/>
              <a:t>Generating original output </a:t>
            </a:r>
            <a:r>
              <a:rPr lang="en-US" sz="1600" dirty="0"/>
              <a:t>from those inputs can be bit more </a:t>
            </a:r>
            <a:r>
              <a:rPr lang="en-US" sz="1600" b="1" dirty="0"/>
              <a:t>problematic</a:t>
            </a:r>
            <a:r>
              <a:rPr lang="en-US" sz="1600" dirty="0"/>
              <a:t>. </a:t>
            </a:r>
            <a:endParaRPr lang="en-US" sz="16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Other approaches</a:t>
            </a:r>
            <a:endParaRPr lang="en-US" sz="1800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Models </a:t>
            </a:r>
            <a:r>
              <a:rPr lang="en-US" sz="1600" dirty="0"/>
              <a:t>have been trained on a very general set of recipes including multiple types of food (both savory and sweet recipes).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Some common ingredient like salt appears in recipes as varied as cakes, burgers and pizzas, confusing the model. 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Models trained with both directions and ingredients adds to the complexity and the models focused on learning format rather than content. 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Most previous models have utilized character-level generation, which is the most granular and difficult level of generation with regard to text.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err="1"/>
              <a:t>Yummly’s</a:t>
            </a:r>
            <a:r>
              <a:rPr lang="en-US" sz="1800" dirty="0"/>
              <a:t> API (a recipe repository) provided 90,000 ingredient lists for the search parameter ‘cookie</a:t>
            </a:r>
            <a:r>
              <a:rPr lang="en-US" sz="1800" dirty="0" smtClean="0"/>
              <a:t>’.</a:t>
            </a:r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and converted from Unicode to ASCII</a:t>
            </a:r>
          </a:p>
          <a:p>
            <a:pPr lvl="1">
              <a:buClrTx/>
            </a:pPr>
            <a:r>
              <a:rPr lang="en-US" sz="1400" dirty="0"/>
              <a:t>Created a dictionary of 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sz="1400" dirty="0"/>
              <a:t>Removed any words not in the final dictionary from the corpus</a:t>
            </a:r>
          </a:p>
          <a:p>
            <a:r>
              <a:rPr lang="en-US" sz="1800" dirty="0" smtClean="0"/>
              <a:t>Not much </a:t>
            </a:r>
            <a:r>
              <a:rPr lang="en-US" sz="1800" dirty="0"/>
              <a:t>computation power was required </a:t>
            </a:r>
            <a:r>
              <a:rPr lang="en-US" sz="1800" dirty="0" smtClean="0"/>
              <a:t>to process the data (Local machines were sufficient to process the data)</a:t>
            </a:r>
            <a:endParaRPr lang="en-US" sz="1800" dirty="0"/>
          </a:p>
          <a:p>
            <a:r>
              <a:rPr lang="en-US" sz="1800" dirty="0" smtClean="0"/>
              <a:t>Was </a:t>
            </a:r>
            <a:r>
              <a:rPr lang="en-US" sz="1800" dirty="0"/>
              <a:t>the dataset big enough, do you think overfitting is likely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Show loss curve during training to see how well the network has learned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pPr marL="457200" lvl="0" indent="-457200">
              <a:buFont typeface="Arial" charset="0"/>
              <a:buChar char="•"/>
            </a:pPr>
            <a:r>
              <a:rPr lang="en-US" sz="2000" kern="1200" dirty="0"/>
              <a:t>Preprocess 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recipe (within brackets) and tab-separated it from the ingredient list, which is comma separated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(while retaining the same title) to try and combat dependencies on ingredient </a:t>
            </a:r>
            <a:r>
              <a:rPr lang="en-US" sz="1800" dirty="0" smtClean="0"/>
              <a:t>order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Embedding </a:t>
            </a:r>
            <a:r>
              <a:rPr lang="en-US" sz="2000" dirty="0" smtClean="0"/>
              <a:t>Choice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z="1700" dirty="0" smtClean="0"/>
              <a:t>Use phrase2vec with different levels of embedding: 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 smtClean="0"/>
              <a:t>character-level</a:t>
            </a:r>
            <a:endParaRPr lang="en-US" sz="1700" dirty="0"/>
          </a:p>
          <a:p>
            <a:pPr marL="1306220" lvl="2" indent="-342900">
              <a:buFont typeface="Arial" charset="0"/>
              <a:buChar char="•"/>
            </a:pPr>
            <a:r>
              <a:rPr lang="en-US" sz="1700" dirty="0"/>
              <a:t>word-level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 smtClean="0"/>
              <a:t>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frame. For word- and phrase-level, used a sentence of length 50. </a:t>
            </a:r>
            <a:endParaRPr lang="en-US" sz="1700" dirty="0" smtClean="0"/>
          </a:p>
          <a:p>
            <a:r>
              <a:rPr lang="en-US" sz="2000" dirty="0"/>
              <a:t>Model </a:t>
            </a:r>
            <a:r>
              <a:rPr lang="en-US" sz="2000" dirty="0" smtClean="0"/>
              <a:t>evaluation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100 </a:t>
            </a:r>
            <a:r>
              <a:rPr lang="en-US" sz="1600" dirty="0" smtClean="0"/>
              <a:t>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Evaluate model success by looking at the novel recipes generated by the </a:t>
            </a:r>
            <a:r>
              <a:rPr lang="en-US" sz="1600" dirty="0" smtClean="0"/>
              <a:t>mode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Parameter Tuning 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Compared GRU, LSTM, adjusted number of layers (2 or 3), adjusted hidden neurons (128, 256, 512), and </a:t>
            </a:r>
            <a:r>
              <a:rPr lang="en-US" sz="1600" dirty="0"/>
              <a:t>c</a:t>
            </a:r>
            <a:r>
              <a:rPr lang="en-US" sz="1600" dirty="0" smtClean="0"/>
              <a:t>onsidered bi-directional LSTM</a:t>
            </a:r>
            <a:r>
              <a:rPr lang="en-US" sz="1600" dirty="0"/>
              <a:t/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dirty="0"/>
              <a:t>Recurrent Neural Network (RNN):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Gated recurrent units’ (GRUs) performance is similar to LSTM but the model has fewer parameters, as they lack an output gate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</a:t>
            </a:r>
            <a:r>
              <a:rPr lang="en-US" sz="1600" dirty="0"/>
              <a:t>Figure 1 Illustration of RNN                                                  </a:t>
            </a:r>
            <a:r>
              <a:rPr lang="en-US" sz="1600" dirty="0" smtClean="0"/>
              <a:t>        Figure </a:t>
            </a:r>
            <a:r>
              <a:rPr lang="en-US" sz="1600" dirty="0"/>
              <a:t>2 LSTM vs </a:t>
            </a:r>
            <a:r>
              <a:rPr lang="en-US" sz="1600" dirty="0" smtClean="0"/>
              <a:t>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Bidirectional RNN: connect two hidden layers of opposite directions to the same 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000" dirty="0" smtClean="0"/>
              <a:t>Dynamic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Convolutional NN: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connectivity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between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just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animal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visual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cortex.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sentence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modeling.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 algn="ctr">
              <a:buNone/>
            </a:pPr>
            <a:r>
              <a:rPr lang="en-US" sz="1400" dirty="0" smtClean="0"/>
              <a:t>Figure </a:t>
            </a:r>
            <a:r>
              <a:rPr lang="en-US" sz="1400" dirty="0"/>
              <a:t>3 The structures of our </a:t>
            </a:r>
            <a:r>
              <a:rPr lang="en-US" sz="1400" dirty="0" smtClean="0"/>
              <a:t>models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9243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 dirty="0" smtClean="0"/>
              <a:t>Character level embedding with CNN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" y="2057400"/>
            <a:ext cx="4832756" cy="3322519"/>
          </a:xfrm>
        </p:spPr>
      </p:pic>
      <p:pic>
        <p:nvPicPr>
          <p:cNvPr id="14" name="Content Placehold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9772" y="2093543"/>
            <a:ext cx="4824228" cy="331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dirty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" y="2151671"/>
            <a:ext cx="4655127" cy="3200400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191" y="2175705"/>
            <a:ext cx="4634271" cy="31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5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31861</TotalTime>
  <Words>722</Words>
  <Application>Microsoft Macintosh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Monotype Sorts</vt:lpstr>
      <vt:lpstr>Times New Roman</vt:lpstr>
      <vt:lpstr>Univers 55</vt:lpstr>
      <vt:lpstr>等线</vt:lpstr>
      <vt:lpstr>Arial</vt:lpstr>
      <vt:lpstr>Northwestern</vt:lpstr>
      <vt:lpstr>PowerPoint Presentation</vt:lpstr>
      <vt:lpstr>Convectional Neural Network</vt:lpstr>
      <vt:lpstr>Problem Statement</vt:lpstr>
      <vt:lpstr>Dataset</vt:lpstr>
      <vt:lpstr>Technical Approach</vt:lpstr>
      <vt:lpstr>Technical Approach 2</vt:lpstr>
      <vt:lpstr>Technical Approach 3</vt:lpstr>
      <vt:lpstr>Results</vt:lpstr>
      <vt:lpstr>Results</vt:lpstr>
      <vt:lpstr>Results 3</vt:lpstr>
      <vt:lpstr>Conclusion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Ikhwan Kim</cp:lastModifiedBy>
  <cp:revision>610</cp:revision>
  <dcterms:created xsi:type="dcterms:W3CDTF">2005-04-16T02:16:31Z</dcterms:created>
  <dcterms:modified xsi:type="dcterms:W3CDTF">2017-05-30T20:48:47Z</dcterms:modified>
</cp:coreProperties>
</file>