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5200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>
        <p:scale>
          <a:sx n="40" d="100"/>
          <a:sy n="40" d="100"/>
        </p:scale>
        <p:origin x="52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077-4625-A1C9-E16367155E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077-4625-A1C9-E16367155E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077-4625-A1C9-E16367155E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-337005328"/>
        <c:axId val="-337037168"/>
      </c:barChart>
      <c:catAx>
        <c:axId val="-33700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37037168"/>
        <c:crosses val="autoZero"/>
        <c:auto val="1"/>
        <c:lblAlgn val="ctr"/>
        <c:lblOffset val="100"/>
        <c:noMultiLvlLbl val="0"/>
      </c:catAx>
      <c:valAx>
        <c:axId val="-33703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3700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AFBC85-EE41-46FB-A7F4-99ED4084C835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18A75D-9854-4CDE-9FB7-B1EBB324AAED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8A2D5E86-42BC-415B-A1DE-0C28EEB3661C}" type="parTrans" cxnId="{E5053C00-76EC-4519-ABF3-0ACDA95BE163}">
      <dgm:prSet/>
      <dgm:spPr/>
      <dgm:t>
        <a:bodyPr/>
        <a:lstStyle/>
        <a:p>
          <a:endParaRPr lang="en-US"/>
        </a:p>
      </dgm:t>
    </dgm:pt>
    <dgm:pt modelId="{FF440F30-5F7D-44F0-8264-C65521A11F0C}" type="sibTrans" cxnId="{E5053C00-76EC-4519-ABF3-0ACDA95BE163}">
      <dgm:prSet/>
      <dgm:spPr/>
      <dgm:t>
        <a:bodyPr/>
        <a:lstStyle/>
        <a:p>
          <a:endParaRPr lang="en-US"/>
        </a:p>
      </dgm:t>
    </dgm:pt>
    <dgm:pt modelId="{48328429-D21F-4CF6-9089-EE3F5F57F2AC}">
      <dgm:prSet phldrT="[Text]"/>
      <dgm:spPr/>
      <dgm:t>
        <a:bodyPr/>
        <a:lstStyle/>
        <a:p>
          <a:r>
            <a:rPr lang="en-US" dirty="0"/>
            <a:t>Describe this step in your experiment</a:t>
          </a:r>
        </a:p>
      </dgm:t>
    </dgm:pt>
    <dgm:pt modelId="{1635AB15-42A4-42D6-9F2B-33788AD7A83B}" type="parTrans" cxnId="{B7AA9BCE-D649-4F1B-B108-93466D2481F6}">
      <dgm:prSet/>
      <dgm:spPr/>
      <dgm:t>
        <a:bodyPr/>
        <a:lstStyle/>
        <a:p>
          <a:endParaRPr lang="en-US"/>
        </a:p>
      </dgm:t>
    </dgm:pt>
    <dgm:pt modelId="{C822654F-BF62-47E3-96FD-AE4B604B788B}" type="sibTrans" cxnId="{B7AA9BCE-D649-4F1B-B108-93466D2481F6}">
      <dgm:prSet/>
      <dgm:spPr/>
      <dgm:t>
        <a:bodyPr/>
        <a:lstStyle/>
        <a:p>
          <a:endParaRPr lang="en-US"/>
        </a:p>
      </dgm:t>
    </dgm:pt>
    <dgm:pt modelId="{25AF84C7-6ED7-450C-83EA-4337CE735A70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33168ED3-1516-4DE0-87C6-D0BBEBB68307}" type="parTrans" cxnId="{447AF68F-5153-4E01-A5A1-8D3A25A73007}">
      <dgm:prSet/>
      <dgm:spPr/>
      <dgm:t>
        <a:bodyPr/>
        <a:lstStyle/>
        <a:p>
          <a:endParaRPr lang="en-US"/>
        </a:p>
      </dgm:t>
    </dgm:pt>
    <dgm:pt modelId="{2562C856-622C-43A4-99D0-A7FF0C835EBA}" type="sibTrans" cxnId="{447AF68F-5153-4E01-A5A1-8D3A25A73007}">
      <dgm:prSet/>
      <dgm:spPr/>
      <dgm:t>
        <a:bodyPr/>
        <a:lstStyle/>
        <a:p>
          <a:endParaRPr lang="en-US"/>
        </a:p>
      </dgm:t>
    </dgm:pt>
    <dgm:pt modelId="{300FCD3E-1ADF-4D8E-8B7F-C23D248E5AA3}">
      <dgm:prSet phldrT="[Text]"/>
      <dgm:spPr/>
      <dgm:t>
        <a:bodyPr/>
        <a:lstStyle/>
        <a:p>
          <a:r>
            <a:rPr lang="en-US"/>
            <a:t>Describe this step in your experiment</a:t>
          </a:r>
          <a:endParaRPr lang="en-US" dirty="0"/>
        </a:p>
      </dgm:t>
    </dgm:pt>
    <dgm:pt modelId="{BC272908-DB90-4FCA-8784-0CA7E6A97E8F}" type="parTrans" cxnId="{4B471AE2-396E-4C5C-9110-4123DA6DCE53}">
      <dgm:prSet/>
      <dgm:spPr/>
      <dgm:t>
        <a:bodyPr/>
        <a:lstStyle/>
        <a:p>
          <a:endParaRPr lang="en-US"/>
        </a:p>
      </dgm:t>
    </dgm:pt>
    <dgm:pt modelId="{4A78B380-1F85-4365-BF1F-0BD8AD7C8590}" type="sibTrans" cxnId="{4B471AE2-396E-4C5C-9110-4123DA6DCE53}">
      <dgm:prSet/>
      <dgm:spPr/>
      <dgm:t>
        <a:bodyPr/>
        <a:lstStyle/>
        <a:p>
          <a:endParaRPr lang="en-US"/>
        </a:p>
      </dgm:t>
    </dgm:pt>
    <dgm:pt modelId="{0F8DBA57-A3BA-4BC9-A853-67B71E3B3531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99BB5F99-B845-4128-856A-D40FE489F4C0}" type="parTrans" cxnId="{81AE50C2-F587-470B-86FC-B5A28EFEE1BC}">
      <dgm:prSet/>
      <dgm:spPr/>
      <dgm:t>
        <a:bodyPr/>
        <a:lstStyle/>
        <a:p>
          <a:endParaRPr lang="en-US"/>
        </a:p>
      </dgm:t>
    </dgm:pt>
    <dgm:pt modelId="{CD82CFE7-3793-47B0-8B52-9C19EDB40EDE}" type="sibTrans" cxnId="{81AE50C2-F587-470B-86FC-B5A28EFEE1BC}">
      <dgm:prSet/>
      <dgm:spPr/>
      <dgm:t>
        <a:bodyPr/>
        <a:lstStyle/>
        <a:p>
          <a:endParaRPr lang="en-US"/>
        </a:p>
      </dgm:t>
    </dgm:pt>
    <dgm:pt modelId="{D0989AE5-C818-44D5-8AE6-32DEAF6F46CC}">
      <dgm:prSet phldrT="[Text]"/>
      <dgm:spPr/>
      <dgm:t>
        <a:bodyPr/>
        <a:lstStyle/>
        <a:p>
          <a:r>
            <a:rPr lang="en-US" dirty="0"/>
            <a:t>Describe this step in your experiment</a:t>
          </a:r>
        </a:p>
      </dgm:t>
    </dgm:pt>
    <dgm:pt modelId="{5116A57A-5F5C-441B-8E98-72FC83223934}" type="parTrans" cxnId="{0990249C-5F83-4AC6-BBDE-76609E41C3B7}">
      <dgm:prSet/>
      <dgm:spPr/>
      <dgm:t>
        <a:bodyPr/>
        <a:lstStyle/>
        <a:p>
          <a:endParaRPr lang="en-US"/>
        </a:p>
      </dgm:t>
    </dgm:pt>
    <dgm:pt modelId="{0B13468D-FE4E-4A8A-A598-8159F0C900A0}" type="sibTrans" cxnId="{0990249C-5F83-4AC6-BBDE-76609E41C3B7}">
      <dgm:prSet/>
      <dgm:spPr/>
      <dgm:t>
        <a:bodyPr/>
        <a:lstStyle/>
        <a:p>
          <a:endParaRPr lang="en-US"/>
        </a:p>
      </dgm:t>
    </dgm:pt>
    <dgm:pt modelId="{677FC8B7-2875-43E9-9CDF-1CB72AAB0D0E}">
      <dgm:prSet phldrT="[Text]"/>
      <dgm:spPr/>
      <dgm:t>
        <a:bodyPr/>
        <a:lstStyle/>
        <a:p>
          <a:r>
            <a:rPr lang="en-US" dirty="0"/>
            <a:t>Step 4</a:t>
          </a:r>
        </a:p>
      </dgm:t>
    </dgm:pt>
    <dgm:pt modelId="{135D044B-CF2D-4837-B65C-369AE7EBF5F6}" type="parTrans" cxnId="{97DC5797-804D-44AB-A7F2-9EB61CACB1D5}">
      <dgm:prSet/>
      <dgm:spPr/>
      <dgm:t>
        <a:bodyPr/>
        <a:lstStyle/>
        <a:p>
          <a:endParaRPr lang="en-US"/>
        </a:p>
      </dgm:t>
    </dgm:pt>
    <dgm:pt modelId="{76FCE978-AC8C-47A4-866D-929EE0B68914}" type="sibTrans" cxnId="{97DC5797-804D-44AB-A7F2-9EB61CACB1D5}">
      <dgm:prSet/>
      <dgm:spPr/>
      <dgm:t>
        <a:bodyPr/>
        <a:lstStyle/>
        <a:p>
          <a:endParaRPr lang="en-US"/>
        </a:p>
      </dgm:t>
    </dgm:pt>
    <dgm:pt modelId="{A9B56225-2ADD-49DA-81AC-70F2AF1C4A96}">
      <dgm:prSet phldrT="[Text]"/>
      <dgm:spPr/>
      <dgm:t>
        <a:bodyPr/>
        <a:lstStyle/>
        <a:p>
          <a:r>
            <a:rPr lang="en-US" dirty="0"/>
            <a:t>Describe this step in your experiment</a:t>
          </a:r>
        </a:p>
      </dgm:t>
    </dgm:pt>
    <dgm:pt modelId="{0BDA5908-E6FD-4F09-9B29-F0DA4C25A334}" type="parTrans" cxnId="{21B7AB36-1C2E-4E8E-BAFE-E7BF013A0E25}">
      <dgm:prSet/>
      <dgm:spPr/>
      <dgm:t>
        <a:bodyPr/>
        <a:lstStyle/>
        <a:p>
          <a:endParaRPr lang="en-US"/>
        </a:p>
      </dgm:t>
    </dgm:pt>
    <dgm:pt modelId="{430BF9A0-6AC4-4B0D-A7AB-5C13328C2783}" type="sibTrans" cxnId="{21B7AB36-1C2E-4E8E-BAFE-E7BF013A0E25}">
      <dgm:prSet/>
      <dgm:spPr/>
      <dgm:t>
        <a:bodyPr/>
        <a:lstStyle/>
        <a:p>
          <a:endParaRPr lang="en-US"/>
        </a:p>
      </dgm:t>
    </dgm:pt>
    <dgm:pt modelId="{8C6E4A05-D928-421F-BB35-AB0FFEB0B7C4}" type="pres">
      <dgm:prSet presAssocID="{25AFBC85-EE41-46FB-A7F4-99ED4084C835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8C8EDC2C-400F-4A87-B348-71B90CDC58F1}" type="pres">
      <dgm:prSet presAssocID="{A518A75D-9854-4CDE-9FB7-B1EBB324AAED}" presName="composite" presStyleCnt="0"/>
      <dgm:spPr/>
    </dgm:pt>
    <dgm:pt modelId="{53B4FA82-603E-4EDB-90A9-1DA699C2C901}" type="pres">
      <dgm:prSet presAssocID="{A518A75D-9854-4CDE-9FB7-B1EBB324AAED}" presName="Accent" presStyleLbl="alignAcc1" presStyleIdx="0" presStyleCnt="4"/>
      <dgm:spPr/>
    </dgm:pt>
    <dgm:pt modelId="{48475A52-D924-4818-BEE8-D250047D6B3F}" type="pres">
      <dgm:prSet presAssocID="{A518A75D-9854-4CDE-9FB7-B1EBB324AAED}" presName="Image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ck of file folders and papers with pen on top." title="Sample Picture"/>
        </a:ext>
      </dgm:extLst>
    </dgm:pt>
    <dgm:pt modelId="{5ABBC393-AD16-4772-8402-4ABCB8683B4E}" type="pres">
      <dgm:prSet presAssocID="{A518A75D-9854-4CDE-9FB7-B1EBB324AAED}" presName="Child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0E20EC-6929-4A45-99D5-285545E37892}" type="pres">
      <dgm:prSet presAssocID="{A518A75D-9854-4CDE-9FB7-B1EBB324AAED}" presName="Parent" presStyleLbl="alig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5107B-3E02-430C-9039-D2AE418B235A}" type="pres">
      <dgm:prSet presAssocID="{FF440F30-5F7D-44F0-8264-C65521A11F0C}" presName="sibTrans" presStyleCnt="0"/>
      <dgm:spPr/>
    </dgm:pt>
    <dgm:pt modelId="{4F88CED5-DAB2-486C-AD16-C2CB6913B61B}" type="pres">
      <dgm:prSet presAssocID="{25AF84C7-6ED7-450C-83EA-4337CE735A70}" presName="composite" presStyleCnt="0"/>
      <dgm:spPr/>
    </dgm:pt>
    <dgm:pt modelId="{6806A88B-ACCD-4689-BA2C-F1412EF73B42}" type="pres">
      <dgm:prSet presAssocID="{25AF84C7-6ED7-450C-83EA-4337CE735A70}" presName="Accent" presStyleLbl="alignAcc1" presStyleIdx="1" presStyleCnt="4"/>
      <dgm:spPr/>
    </dgm:pt>
    <dgm:pt modelId="{6D3BA09B-A748-477B-98A1-FEDE95925694}" type="pres">
      <dgm:prSet presAssocID="{25AF84C7-6ED7-450C-83EA-4337CE735A70}" presName="Image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ur people having a discussion in office with large windows." title="Sample Picture"/>
        </a:ext>
      </dgm:extLst>
    </dgm:pt>
    <dgm:pt modelId="{A0810939-5D65-4F5C-894F-F86C706A7A1C}" type="pres">
      <dgm:prSet presAssocID="{25AF84C7-6ED7-450C-83EA-4337CE735A70}" presName="Child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EE8E2-3D18-44F6-B04A-3D59841E4FA8}" type="pres">
      <dgm:prSet presAssocID="{25AF84C7-6ED7-450C-83EA-4337CE735A70}" presName="Parent" presStyleLbl="alig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140B48-2181-4811-AF91-223867D0738E}" type="pres">
      <dgm:prSet presAssocID="{2562C856-622C-43A4-99D0-A7FF0C835EBA}" presName="sibTrans" presStyleCnt="0"/>
      <dgm:spPr/>
    </dgm:pt>
    <dgm:pt modelId="{57293698-40AD-44C8-9B60-0D0C4FC11960}" type="pres">
      <dgm:prSet presAssocID="{0F8DBA57-A3BA-4BC9-A853-67B71E3B3531}" presName="composite" presStyleCnt="0"/>
      <dgm:spPr/>
    </dgm:pt>
    <dgm:pt modelId="{7F77031C-84AF-49FA-B2E3-6B22E2F49F2B}" type="pres">
      <dgm:prSet presAssocID="{0F8DBA57-A3BA-4BC9-A853-67B71E3B3531}" presName="Accent" presStyleLbl="alignAcc1" presStyleIdx="2" presStyleCnt="4"/>
      <dgm:spPr/>
    </dgm:pt>
    <dgm:pt modelId="{6FDEA8A3-BC3B-493E-88CC-A57435CCDC96}" type="pres">
      <dgm:prSet presAssocID="{0F8DBA57-A3BA-4BC9-A853-67B71E3B3531}" presName="Image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 up of students studying in library." title="Sample Picture"/>
        </a:ext>
      </dgm:extLst>
    </dgm:pt>
    <dgm:pt modelId="{EBE06ADE-C892-44D3-AB90-0EE941CCA21D}" type="pres">
      <dgm:prSet presAssocID="{0F8DBA57-A3BA-4BC9-A853-67B71E3B3531}" presName="Child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86B38-0C87-411A-9F82-923E333643FB}" type="pres">
      <dgm:prSet presAssocID="{0F8DBA57-A3BA-4BC9-A853-67B71E3B3531}" presName="Parent" presStyleLbl="alig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69584E-ED28-4A81-B130-0E9A2F565C94}" type="pres">
      <dgm:prSet presAssocID="{CD82CFE7-3793-47B0-8B52-9C19EDB40EDE}" presName="sibTrans" presStyleCnt="0"/>
      <dgm:spPr/>
    </dgm:pt>
    <dgm:pt modelId="{CCF11A6E-F586-4910-8C44-1AE6AD4ECC02}" type="pres">
      <dgm:prSet presAssocID="{677FC8B7-2875-43E9-9CDF-1CB72AAB0D0E}" presName="composite" presStyleCnt="0"/>
      <dgm:spPr/>
    </dgm:pt>
    <dgm:pt modelId="{87ACD694-36F9-4193-A8FE-573DA345BCA3}" type="pres">
      <dgm:prSet presAssocID="{677FC8B7-2875-43E9-9CDF-1CB72AAB0D0E}" presName="Accent" presStyleLbl="alignAcc1" presStyleIdx="3" presStyleCnt="4"/>
      <dgm:spPr/>
    </dgm:pt>
    <dgm:pt modelId="{D5EF084B-0048-459A-9001-2451F5192F25}" type="pres">
      <dgm:prSet presAssocID="{677FC8B7-2875-43E9-9CDF-1CB72AAB0D0E}" presName="Image" presStyleLbl="nod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up of gloved hand picking up a glass beaker." title="Sample Picture"/>
        </a:ext>
      </dgm:extLst>
    </dgm:pt>
    <dgm:pt modelId="{2A1C86DE-9AB9-421D-8408-47DA191A0168}" type="pres">
      <dgm:prSet presAssocID="{677FC8B7-2875-43E9-9CDF-1CB72AAB0D0E}" presName="Chil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9074A-DD45-4C30-BE68-0847302086FD}" type="pres">
      <dgm:prSet presAssocID="{677FC8B7-2875-43E9-9CDF-1CB72AAB0D0E}" presName="Parent" presStyleLbl="alig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053C00-76EC-4519-ABF3-0ACDA95BE163}" srcId="{25AFBC85-EE41-46FB-A7F4-99ED4084C835}" destId="{A518A75D-9854-4CDE-9FB7-B1EBB324AAED}" srcOrd="0" destOrd="0" parTransId="{8A2D5E86-42BC-415B-A1DE-0C28EEB3661C}" sibTransId="{FF440F30-5F7D-44F0-8264-C65521A11F0C}"/>
    <dgm:cxn modelId="{6A0A065E-D593-4F6E-BB02-BF63EE5BC407}" type="presOf" srcId="{25AFBC85-EE41-46FB-A7F4-99ED4084C835}" destId="{8C6E4A05-D928-421F-BB35-AB0FFEB0B7C4}" srcOrd="0" destOrd="0" presId="urn:microsoft.com/office/officeart/2008/layout/TitlePictureLineup"/>
    <dgm:cxn modelId="{21B7AB36-1C2E-4E8E-BAFE-E7BF013A0E25}" srcId="{677FC8B7-2875-43E9-9CDF-1CB72AAB0D0E}" destId="{A9B56225-2ADD-49DA-81AC-70F2AF1C4A96}" srcOrd="0" destOrd="0" parTransId="{0BDA5908-E6FD-4F09-9B29-F0DA4C25A334}" sibTransId="{430BF9A0-6AC4-4B0D-A7AB-5C13328C2783}"/>
    <dgm:cxn modelId="{B724B512-D13F-42E5-8E9D-6F0A3CE544D8}" type="presOf" srcId="{48328429-D21F-4CF6-9089-EE3F5F57F2AC}" destId="{5ABBC393-AD16-4772-8402-4ABCB8683B4E}" srcOrd="0" destOrd="0" presId="urn:microsoft.com/office/officeart/2008/layout/TitlePictureLineup"/>
    <dgm:cxn modelId="{B7AA9BCE-D649-4F1B-B108-93466D2481F6}" srcId="{A518A75D-9854-4CDE-9FB7-B1EBB324AAED}" destId="{48328429-D21F-4CF6-9089-EE3F5F57F2AC}" srcOrd="0" destOrd="0" parTransId="{1635AB15-42A4-42D6-9F2B-33788AD7A83B}" sibTransId="{C822654F-BF62-47E3-96FD-AE4B604B788B}"/>
    <dgm:cxn modelId="{9140734E-E639-4086-9B62-F9B15D8D45A9}" type="presOf" srcId="{D0989AE5-C818-44D5-8AE6-32DEAF6F46CC}" destId="{EBE06ADE-C892-44D3-AB90-0EE941CCA21D}" srcOrd="0" destOrd="0" presId="urn:microsoft.com/office/officeart/2008/layout/TitlePictureLineup"/>
    <dgm:cxn modelId="{E003B334-5224-4D62-B853-FA481A6CA493}" type="presOf" srcId="{A9B56225-2ADD-49DA-81AC-70F2AF1C4A96}" destId="{2A1C86DE-9AB9-421D-8408-47DA191A0168}" srcOrd="0" destOrd="0" presId="urn:microsoft.com/office/officeart/2008/layout/TitlePictureLineup"/>
    <dgm:cxn modelId="{C84F12B6-3EE3-4557-A9DE-5ECD9E203BEF}" type="presOf" srcId="{0F8DBA57-A3BA-4BC9-A853-67B71E3B3531}" destId="{B3686B38-0C87-411A-9F82-923E333643FB}" srcOrd="0" destOrd="0" presId="urn:microsoft.com/office/officeart/2008/layout/TitlePictureLineup"/>
    <dgm:cxn modelId="{447AF68F-5153-4E01-A5A1-8D3A25A73007}" srcId="{25AFBC85-EE41-46FB-A7F4-99ED4084C835}" destId="{25AF84C7-6ED7-450C-83EA-4337CE735A70}" srcOrd="1" destOrd="0" parTransId="{33168ED3-1516-4DE0-87C6-D0BBEBB68307}" sibTransId="{2562C856-622C-43A4-99D0-A7FF0C835EBA}"/>
    <dgm:cxn modelId="{0990249C-5F83-4AC6-BBDE-76609E41C3B7}" srcId="{0F8DBA57-A3BA-4BC9-A853-67B71E3B3531}" destId="{D0989AE5-C818-44D5-8AE6-32DEAF6F46CC}" srcOrd="0" destOrd="0" parTransId="{5116A57A-5F5C-441B-8E98-72FC83223934}" sibTransId="{0B13468D-FE4E-4A8A-A598-8159F0C900A0}"/>
    <dgm:cxn modelId="{4B471AE2-396E-4C5C-9110-4123DA6DCE53}" srcId="{25AF84C7-6ED7-450C-83EA-4337CE735A70}" destId="{300FCD3E-1ADF-4D8E-8B7F-C23D248E5AA3}" srcOrd="0" destOrd="0" parTransId="{BC272908-DB90-4FCA-8784-0CA7E6A97E8F}" sibTransId="{4A78B380-1F85-4365-BF1F-0BD8AD7C8590}"/>
    <dgm:cxn modelId="{951AB036-7A1D-4DCF-8595-B29E9F00F3BE}" type="presOf" srcId="{677FC8B7-2875-43E9-9CDF-1CB72AAB0D0E}" destId="{4E89074A-DD45-4C30-BE68-0847302086FD}" srcOrd="0" destOrd="0" presId="urn:microsoft.com/office/officeart/2008/layout/TitlePictureLineup"/>
    <dgm:cxn modelId="{97DC5797-804D-44AB-A7F2-9EB61CACB1D5}" srcId="{25AFBC85-EE41-46FB-A7F4-99ED4084C835}" destId="{677FC8B7-2875-43E9-9CDF-1CB72AAB0D0E}" srcOrd="3" destOrd="0" parTransId="{135D044B-CF2D-4837-B65C-369AE7EBF5F6}" sibTransId="{76FCE978-AC8C-47A4-866D-929EE0B68914}"/>
    <dgm:cxn modelId="{4A4ADF06-6D3D-43CF-9662-53E434EE742F}" type="presOf" srcId="{25AF84C7-6ED7-450C-83EA-4337CE735A70}" destId="{16EEE8E2-3D18-44F6-B04A-3D59841E4FA8}" srcOrd="0" destOrd="0" presId="urn:microsoft.com/office/officeart/2008/layout/TitlePictureLineup"/>
    <dgm:cxn modelId="{CA8B89D3-A3E5-41AB-9C8A-76BEC3920398}" type="presOf" srcId="{A518A75D-9854-4CDE-9FB7-B1EBB324AAED}" destId="{770E20EC-6929-4A45-99D5-285545E37892}" srcOrd="0" destOrd="0" presId="urn:microsoft.com/office/officeart/2008/layout/TitlePictureLineup"/>
    <dgm:cxn modelId="{BC99CF63-34B5-4D4D-84B8-160D4C4D99B0}" type="presOf" srcId="{300FCD3E-1ADF-4D8E-8B7F-C23D248E5AA3}" destId="{A0810939-5D65-4F5C-894F-F86C706A7A1C}" srcOrd="0" destOrd="0" presId="urn:microsoft.com/office/officeart/2008/layout/TitlePictureLineup"/>
    <dgm:cxn modelId="{81AE50C2-F587-470B-86FC-B5A28EFEE1BC}" srcId="{25AFBC85-EE41-46FB-A7F4-99ED4084C835}" destId="{0F8DBA57-A3BA-4BC9-A853-67B71E3B3531}" srcOrd="2" destOrd="0" parTransId="{99BB5F99-B845-4128-856A-D40FE489F4C0}" sibTransId="{CD82CFE7-3793-47B0-8B52-9C19EDB40EDE}"/>
    <dgm:cxn modelId="{B5657A53-F7C5-449A-A28C-ADB1BD95AFAD}" type="presParOf" srcId="{8C6E4A05-D928-421F-BB35-AB0FFEB0B7C4}" destId="{8C8EDC2C-400F-4A87-B348-71B90CDC58F1}" srcOrd="0" destOrd="0" presId="urn:microsoft.com/office/officeart/2008/layout/TitlePictureLineup"/>
    <dgm:cxn modelId="{1C80C19B-C14E-453A-AD9B-0F519D412CCB}" type="presParOf" srcId="{8C8EDC2C-400F-4A87-B348-71B90CDC58F1}" destId="{53B4FA82-603E-4EDB-90A9-1DA699C2C901}" srcOrd="0" destOrd="0" presId="urn:microsoft.com/office/officeart/2008/layout/TitlePictureLineup"/>
    <dgm:cxn modelId="{0D6A37DD-154A-4327-B4B3-2A50C24373F9}" type="presParOf" srcId="{8C8EDC2C-400F-4A87-B348-71B90CDC58F1}" destId="{48475A52-D924-4818-BEE8-D250047D6B3F}" srcOrd="1" destOrd="0" presId="urn:microsoft.com/office/officeart/2008/layout/TitlePictureLineup"/>
    <dgm:cxn modelId="{1E1E856B-4E06-4DFA-AE7E-1819C16ECE23}" type="presParOf" srcId="{8C8EDC2C-400F-4A87-B348-71B90CDC58F1}" destId="{5ABBC393-AD16-4772-8402-4ABCB8683B4E}" srcOrd="2" destOrd="0" presId="urn:microsoft.com/office/officeart/2008/layout/TitlePictureLineup"/>
    <dgm:cxn modelId="{94603CFF-6319-4F7E-9584-61D5B3C6CCE8}" type="presParOf" srcId="{8C8EDC2C-400F-4A87-B348-71B90CDC58F1}" destId="{770E20EC-6929-4A45-99D5-285545E37892}" srcOrd="3" destOrd="0" presId="urn:microsoft.com/office/officeart/2008/layout/TitlePictureLineup"/>
    <dgm:cxn modelId="{118F0820-8E7E-4B51-9E59-DD8CD76FCF99}" type="presParOf" srcId="{8C6E4A05-D928-421F-BB35-AB0FFEB0B7C4}" destId="{F445107B-3E02-430C-9039-D2AE418B235A}" srcOrd="1" destOrd="0" presId="urn:microsoft.com/office/officeart/2008/layout/TitlePictureLineup"/>
    <dgm:cxn modelId="{548A32D1-9AF9-45CD-8C7D-024637A7AB9D}" type="presParOf" srcId="{8C6E4A05-D928-421F-BB35-AB0FFEB0B7C4}" destId="{4F88CED5-DAB2-486C-AD16-C2CB6913B61B}" srcOrd="2" destOrd="0" presId="urn:microsoft.com/office/officeart/2008/layout/TitlePictureLineup"/>
    <dgm:cxn modelId="{82A3BCF8-B055-4122-8F9F-3924F53D11F3}" type="presParOf" srcId="{4F88CED5-DAB2-486C-AD16-C2CB6913B61B}" destId="{6806A88B-ACCD-4689-BA2C-F1412EF73B42}" srcOrd="0" destOrd="0" presId="urn:microsoft.com/office/officeart/2008/layout/TitlePictureLineup"/>
    <dgm:cxn modelId="{B468AC5D-6312-4CB3-A75C-4DD567095356}" type="presParOf" srcId="{4F88CED5-DAB2-486C-AD16-C2CB6913B61B}" destId="{6D3BA09B-A748-477B-98A1-FEDE95925694}" srcOrd="1" destOrd="0" presId="urn:microsoft.com/office/officeart/2008/layout/TitlePictureLineup"/>
    <dgm:cxn modelId="{565D5817-8668-4194-8212-B5C1333A11D3}" type="presParOf" srcId="{4F88CED5-DAB2-486C-AD16-C2CB6913B61B}" destId="{A0810939-5D65-4F5C-894F-F86C706A7A1C}" srcOrd="2" destOrd="0" presId="urn:microsoft.com/office/officeart/2008/layout/TitlePictureLineup"/>
    <dgm:cxn modelId="{588CC3A0-CAF9-4EC4-9804-E43CF7F6D4A8}" type="presParOf" srcId="{4F88CED5-DAB2-486C-AD16-C2CB6913B61B}" destId="{16EEE8E2-3D18-44F6-B04A-3D59841E4FA8}" srcOrd="3" destOrd="0" presId="urn:microsoft.com/office/officeart/2008/layout/TitlePictureLineup"/>
    <dgm:cxn modelId="{174A4375-01F6-4B6C-BFAA-671ADF1C725A}" type="presParOf" srcId="{8C6E4A05-D928-421F-BB35-AB0FFEB0B7C4}" destId="{BC140B48-2181-4811-AF91-223867D0738E}" srcOrd="3" destOrd="0" presId="urn:microsoft.com/office/officeart/2008/layout/TitlePictureLineup"/>
    <dgm:cxn modelId="{34978403-7B65-46B8-9090-6D3EF6659C85}" type="presParOf" srcId="{8C6E4A05-D928-421F-BB35-AB0FFEB0B7C4}" destId="{57293698-40AD-44C8-9B60-0D0C4FC11960}" srcOrd="4" destOrd="0" presId="urn:microsoft.com/office/officeart/2008/layout/TitlePictureLineup"/>
    <dgm:cxn modelId="{5D836622-280E-4845-A659-9D33579C26AB}" type="presParOf" srcId="{57293698-40AD-44C8-9B60-0D0C4FC11960}" destId="{7F77031C-84AF-49FA-B2E3-6B22E2F49F2B}" srcOrd="0" destOrd="0" presId="urn:microsoft.com/office/officeart/2008/layout/TitlePictureLineup"/>
    <dgm:cxn modelId="{1B177A82-D028-4DEB-802C-CC84A925EB5D}" type="presParOf" srcId="{57293698-40AD-44C8-9B60-0D0C4FC11960}" destId="{6FDEA8A3-BC3B-493E-88CC-A57435CCDC96}" srcOrd="1" destOrd="0" presId="urn:microsoft.com/office/officeart/2008/layout/TitlePictureLineup"/>
    <dgm:cxn modelId="{C8378814-4562-48A5-B7DC-6589C729DB15}" type="presParOf" srcId="{57293698-40AD-44C8-9B60-0D0C4FC11960}" destId="{EBE06ADE-C892-44D3-AB90-0EE941CCA21D}" srcOrd="2" destOrd="0" presId="urn:microsoft.com/office/officeart/2008/layout/TitlePictureLineup"/>
    <dgm:cxn modelId="{0D45383A-482B-44A0-B1A5-2DCB71105C09}" type="presParOf" srcId="{57293698-40AD-44C8-9B60-0D0C4FC11960}" destId="{B3686B38-0C87-411A-9F82-923E333643FB}" srcOrd="3" destOrd="0" presId="urn:microsoft.com/office/officeart/2008/layout/TitlePictureLineup"/>
    <dgm:cxn modelId="{08204CAE-7BF2-4DAB-8015-F3F5ABE2F48B}" type="presParOf" srcId="{8C6E4A05-D928-421F-BB35-AB0FFEB0B7C4}" destId="{0A69584E-ED28-4A81-B130-0E9A2F565C94}" srcOrd="5" destOrd="0" presId="urn:microsoft.com/office/officeart/2008/layout/TitlePictureLineup"/>
    <dgm:cxn modelId="{52EDB241-342E-464E-8400-02E1B331CB85}" type="presParOf" srcId="{8C6E4A05-D928-421F-BB35-AB0FFEB0B7C4}" destId="{CCF11A6E-F586-4910-8C44-1AE6AD4ECC02}" srcOrd="6" destOrd="0" presId="urn:microsoft.com/office/officeart/2008/layout/TitlePictureLineup"/>
    <dgm:cxn modelId="{C38F45B8-687B-4411-8E6A-53A47B7D6176}" type="presParOf" srcId="{CCF11A6E-F586-4910-8C44-1AE6AD4ECC02}" destId="{87ACD694-36F9-4193-A8FE-573DA345BCA3}" srcOrd="0" destOrd="0" presId="urn:microsoft.com/office/officeart/2008/layout/TitlePictureLineup"/>
    <dgm:cxn modelId="{897F451A-53DF-4B1E-9380-A027CBDC7541}" type="presParOf" srcId="{CCF11A6E-F586-4910-8C44-1AE6AD4ECC02}" destId="{D5EF084B-0048-459A-9001-2451F5192F25}" srcOrd="1" destOrd="0" presId="urn:microsoft.com/office/officeart/2008/layout/TitlePictureLineup"/>
    <dgm:cxn modelId="{4180D4C8-36C2-4E1C-9F25-69BF37E8E673}" type="presParOf" srcId="{CCF11A6E-F586-4910-8C44-1AE6AD4ECC02}" destId="{2A1C86DE-9AB9-421D-8408-47DA191A0168}" srcOrd="2" destOrd="0" presId="urn:microsoft.com/office/officeart/2008/layout/TitlePictureLineup"/>
    <dgm:cxn modelId="{9E1174A5-804B-4A57-89C9-AAA3D772EA69}" type="presParOf" srcId="{CCF11A6E-F586-4910-8C44-1AE6AD4ECC02}" destId="{4E89074A-DD45-4C30-BE68-0847302086FD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4FA82-603E-4EDB-90A9-1DA699C2C901}">
      <dsp:nvSpPr>
        <dsp:cNvPr id="0" name=""/>
        <dsp:cNvSpPr/>
      </dsp:nvSpPr>
      <dsp:spPr>
        <a:xfrm>
          <a:off x="2026" y="1108774"/>
          <a:ext cx="0" cy="503655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75A52-D924-4818-BEE8-D250047D6B3F}">
      <dsp:nvSpPr>
        <dsp:cNvPr id="0" name=""/>
        <dsp:cNvSpPr/>
      </dsp:nvSpPr>
      <dsp:spPr>
        <a:xfrm>
          <a:off x="141930" y="1276659"/>
          <a:ext cx="2648948" cy="226645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BC393-AD16-4772-8402-4ABCB8683B4E}">
      <dsp:nvSpPr>
        <dsp:cNvPr id="0" name=""/>
        <dsp:cNvSpPr/>
      </dsp:nvSpPr>
      <dsp:spPr>
        <a:xfrm>
          <a:off x="141930" y="3543110"/>
          <a:ext cx="2648948" cy="260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Describe this step in your experiment</a:t>
          </a:r>
        </a:p>
      </dsp:txBody>
      <dsp:txXfrm>
        <a:off x="141930" y="3543110"/>
        <a:ext cx="2648948" cy="2602220"/>
      </dsp:txXfrm>
    </dsp:sp>
    <dsp:sp modelId="{770E20EC-6929-4A45-99D5-285545E37892}">
      <dsp:nvSpPr>
        <dsp:cNvPr id="0" name=""/>
        <dsp:cNvSpPr/>
      </dsp:nvSpPr>
      <dsp:spPr>
        <a:xfrm>
          <a:off x="2026" y="549157"/>
          <a:ext cx="2798086" cy="559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Step 1</a:t>
          </a:r>
        </a:p>
      </dsp:txBody>
      <dsp:txXfrm>
        <a:off x="2026" y="549157"/>
        <a:ext cx="2798086" cy="559617"/>
      </dsp:txXfrm>
    </dsp:sp>
    <dsp:sp modelId="{6806A88B-ACCD-4689-BA2C-F1412EF73B42}">
      <dsp:nvSpPr>
        <dsp:cNvPr id="0" name=""/>
        <dsp:cNvSpPr/>
      </dsp:nvSpPr>
      <dsp:spPr>
        <a:xfrm>
          <a:off x="3335179" y="1108774"/>
          <a:ext cx="0" cy="503655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BA09B-A748-477B-98A1-FEDE95925694}">
      <dsp:nvSpPr>
        <dsp:cNvPr id="0" name=""/>
        <dsp:cNvSpPr/>
      </dsp:nvSpPr>
      <dsp:spPr>
        <a:xfrm>
          <a:off x="3475084" y="1276659"/>
          <a:ext cx="2648948" cy="2266450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10939-5D65-4F5C-894F-F86C706A7A1C}">
      <dsp:nvSpPr>
        <dsp:cNvPr id="0" name=""/>
        <dsp:cNvSpPr/>
      </dsp:nvSpPr>
      <dsp:spPr>
        <a:xfrm>
          <a:off x="3475084" y="3543110"/>
          <a:ext cx="2648948" cy="260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Describe this step in your experiment</a:t>
          </a:r>
          <a:endParaRPr lang="en-US" sz="3600" kern="1200" dirty="0"/>
        </a:p>
      </dsp:txBody>
      <dsp:txXfrm>
        <a:off x="3475084" y="3543110"/>
        <a:ext cx="2648948" cy="2602220"/>
      </dsp:txXfrm>
    </dsp:sp>
    <dsp:sp modelId="{16EEE8E2-3D18-44F6-B04A-3D59841E4FA8}">
      <dsp:nvSpPr>
        <dsp:cNvPr id="0" name=""/>
        <dsp:cNvSpPr/>
      </dsp:nvSpPr>
      <dsp:spPr>
        <a:xfrm>
          <a:off x="3335179" y="549157"/>
          <a:ext cx="2798086" cy="559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Step 2</a:t>
          </a:r>
        </a:p>
      </dsp:txBody>
      <dsp:txXfrm>
        <a:off x="3335179" y="549157"/>
        <a:ext cx="2798086" cy="559617"/>
      </dsp:txXfrm>
    </dsp:sp>
    <dsp:sp modelId="{7F77031C-84AF-49FA-B2E3-6B22E2F49F2B}">
      <dsp:nvSpPr>
        <dsp:cNvPr id="0" name=""/>
        <dsp:cNvSpPr/>
      </dsp:nvSpPr>
      <dsp:spPr>
        <a:xfrm>
          <a:off x="6668333" y="1108774"/>
          <a:ext cx="0" cy="503655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EA8A3-BC3B-493E-88CC-A57435CCDC96}">
      <dsp:nvSpPr>
        <dsp:cNvPr id="0" name=""/>
        <dsp:cNvSpPr/>
      </dsp:nvSpPr>
      <dsp:spPr>
        <a:xfrm>
          <a:off x="6808237" y="1276659"/>
          <a:ext cx="2648948" cy="226645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06ADE-C892-44D3-AB90-0EE941CCA21D}">
      <dsp:nvSpPr>
        <dsp:cNvPr id="0" name=""/>
        <dsp:cNvSpPr/>
      </dsp:nvSpPr>
      <dsp:spPr>
        <a:xfrm>
          <a:off x="6808237" y="3543110"/>
          <a:ext cx="2648948" cy="260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Describe this step in your experiment</a:t>
          </a:r>
        </a:p>
      </dsp:txBody>
      <dsp:txXfrm>
        <a:off x="6808237" y="3543110"/>
        <a:ext cx="2648948" cy="2602220"/>
      </dsp:txXfrm>
    </dsp:sp>
    <dsp:sp modelId="{B3686B38-0C87-411A-9F82-923E333643FB}">
      <dsp:nvSpPr>
        <dsp:cNvPr id="0" name=""/>
        <dsp:cNvSpPr/>
      </dsp:nvSpPr>
      <dsp:spPr>
        <a:xfrm>
          <a:off x="6668333" y="549157"/>
          <a:ext cx="2798086" cy="559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Step 3</a:t>
          </a:r>
        </a:p>
      </dsp:txBody>
      <dsp:txXfrm>
        <a:off x="6668333" y="549157"/>
        <a:ext cx="2798086" cy="559617"/>
      </dsp:txXfrm>
    </dsp:sp>
    <dsp:sp modelId="{87ACD694-36F9-4193-A8FE-573DA345BCA3}">
      <dsp:nvSpPr>
        <dsp:cNvPr id="0" name=""/>
        <dsp:cNvSpPr/>
      </dsp:nvSpPr>
      <dsp:spPr>
        <a:xfrm>
          <a:off x="10001487" y="1108774"/>
          <a:ext cx="0" cy="503655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F084B-0048-459A-9001-2451F5192F25}">
      <dsp:nvSpPr>
        <dsp:cNvPr id="0" name=""/>
        <dsp:cNvSpPr/>
      </dsp:nvSpPr>
      <dsp:spPr>
        <a:xfrm>
          <a:off x="10141391" y="1276659"/>
          <a:ext cx="2648948" cy="2266450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C86DE-9AB9-421D-8408-47DA191A0168}">
      <dsp:nvSpPr>
        <dsp:cNvPr id="0" name=""/>
        <dsp:cNvSpPr/>
      </dsp:nvSpPr>
      <dsp:spPr>
        <a:xfrm>
          <a:off x="10141391" y="3543110"/>
          <a:ext cx="2648948" cy="260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Describe this step in your experiment</a:t>
          </a:r>
        </a:p>
      </dsp:txBody>
      <dsp:txXfrm>
        <a:off x="10141391" y="3543110"/>
        <a:ext cx="2648948" cy="2602220"/>
      </dsp:txXfrm>
    </dsp:sp>
    <dsp:sp modelId="{4E89074A-DD45-4C30-BE68-0847302086FD}">
      <dsp:nvSpPr>
        <dsp:cNvPr id="0" name=""/>
        <dsp:cNvSpPr/>
      </dsp:nvSpPr>
      <dsp:spPr>
        <a:xfrm>
          <a:off x="10001487" y="549157"/>
          <a:ext cx="2798086" cy="559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Step 4</a:t>
          </a:r>
        </a:p>
      </dsp:txBody>
      <dsp:txXfrm>
        <a:off x="10001487" y="549157"/>
        <a:ext cx="2798086" cy="559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chart" Target="../charts/chart1.xml"/><Relationship Id="rId8" Type="http://schemas.openxmlformats.org/officeDocument/2006/relationships/image" Target="../media/image5.png"/><Relationship Id="rId9" Type="http://schemas.openxmlformats.org/officeDocument/2006/relationships/image" Target="../media/image6.jpeg"/><Relationship Id="rId10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42445" y="0"/>
            <a:ext cx="26453855" cy="3842445"/>
          </a:xfrm>
          <a:prstGeom prst="rect">
            <a:avLst/>
          </a:prstGeom>
          <a:solidFill>
            <a:srgbClr val="520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1706" y="288910"/>
            <a:ext cx="30175200" cy="2971740"/>
          </a:xfrm>
        </p:spPr>
        <p:txBody>
          <a:bodyPr/>
          <a:lstStyle/>
          <a:p>
            <a:pPr algn="ctr"/>
            <a:r>
              <a:rPr lang="en-US" dirty="0"/>
              <a:t>Deep Learning Project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Your names | </a:t>
            </a:r>
            <a:r>
              <a:rPr lang="en-US" dirty="0" err="1">
                <a:solidFill>
                  <a:schemeClr val="bg1"/>
                </a:solidFill>
              </a:rPr>
              <a:t>MSiA</a:t>
            </a:r>
            <a:r>
              <a:rPr lang="en-US" dirty="0">
                <a:solidFill>
                  <a:schemeClr val="bg1"/>
                </a:solidFill>
              </a:rPr>
              <a:t> 490-30 Deep Learning | Spring </a:t>
            </a:r>
            <a:r>
              <a:rPr lang="en-US" dirty="0" smtClean="0">
                <a:solidFill>
                  <a:schemeClr val="bg1"/>
                </a:solidFill>
              </a:rPr>
              <a:t>2017 </a:t>
            </a:r>
            <a:r>
              <a:rPr lang="en-US" dirty="0">
                <a:solidFill>
                  <a:schemeClr val="bg1"/>
                </a:solidFill>
              </a:rPr>
              <a:t>| Northwestern University</a:t>
            </a: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solidFill>
            <a:srgbClr val="520063"/>
          </a:solidFill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1143000" y="7114032"/>
            <a:ext cx="12801600" cy="12653564"/>
          </a:xfrm>
        </p:spPr>
        <p:txBody>
          <a:bodyPr anchor="t"/>
          <a:lstStyle/>
          <a:p>
            <a:r>
              <a:rPr lang="en-US" dirty="0"/>
              <a:t>Statement of the problem, why it matters and to whom</a:t>
            </a:r>
          </a:p>
          <a:p>
            <a:endParaRPr lang="en-US" dirty="0"/>
          </a:p>
          <a:p>
            <a:r>
              <a:rPr lang="en-US" dirty="0"/>
              <a:t>Explain why the problem is hard to solve, and why others haven’t adequately tackled this problem. Describe briefly the approaches already taken to solve </a:t>
            </a:r>
            <a:r>
              <a:rPr lang="en-US"/>
              <a:t>the problem.</a:t>
            </a:r>
            <a:endParaRPr lang="en-US" dirty="0"/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1143000" y="20323674"/>
            <a:ext cx="12801600" cy="128016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38"/>
          </p:nvPr>
        </p:nvSpPr>
        <p:spPr>
          <a:xfrm>
            <a:off x="1143000" y="21695274"/>
            <a:ext cx="12801600" cy="9933822"/>
          </a:xfrm>
          <a:solidFill>
            <a:srgbClr val="E8E8E8"/>
          </a:solidFill>
        </p:spPr>
        <p:txBody>
          <a:bodyPr>
            <a:normAutofit/>
          </a:bodyPr>
          <a:lstStyle/>
          <a:p>
            <a:r>
              <a:rPr lang="en-US" dirty="0"/>
              <a:t>Describe your dataset</a:t>
            </a:r>
          </a:p>
          <a:p>
            <a:r>
              <a:rPr lang="en-US" dirty="0"/>
              <a:t>Show some example data points</a:t>
            </a:r>
          </a:p>
          <a:p>
            <a:endParaRPr lang="en-US" dirty="0"/>
          </a:p>
          <a:p>
            <a:r>
              <a:rPr lang="en-US" dirty="0"/>
              <a:t>Explain how you cleaned the data</a:t>
            </a:r>
          </a:p>
          <a:p>
            <a:r>
              <a:rPr lang="en-US" dirty="0"/>
              <a:t>Note challenges in working with the data</a:t>
            </a:r>
          </a:p>
          <a:p>
            <a:endParaRPr lang="en-US" dirty="0"/>
          </a:p>
          <a:p>
            <a:r>
              <a:rPr lang="en-US" dirty="0"/>
              <a:t>Explain how much computation power was required to process the data</a:t>
            </a:r>
          </a:p>
          <a:p>
            <a:endParaRPr lang="en-US" dirty="0"/>
          </a:p>
          <a:p>
            <a:r>
              <a:rPr lang="en-US" dirty="0"/>
              <a:t>If applicable, explain how you augmented the data, e.g. shifting data, flipping, changing colors,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Was the dataset big enough, do you think overfitting is likely?</a:t>
            </a:r>
          </a:p>
          <a:p>
            <a:r>
              <a:rPr lang="en-US" dirty="0"/>
              <a:t>Show loss curve during training to see how well the network has learned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solidFill>
            <a:srgbClr val="520063"/>
          </a:solidFill>
        </p:spPr>
        <p:txBody>
          <a:bodyPr/>
          <a:lstStyle/>
          <a:p>
            <a:r>
              <a:rPr lang="en-US" dirty="0"/>
              <a:t>Technical Approach</a:t>
            </a:r>
          </a:p>
        </p:txBody>
      </p:sp>
      <p:graphicFrame>
        <p:nvGraphicFramePr>
          <p:cNvPr id="3" name="Content Placeholder 2" descr="Title Picture Lineup" title="SmartArt"/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974826273"/>
              </p:ext>
            </p:extLst>
          </p:nvPr>
        </p:nvGraphicFramePr>
        <p:xfrm>
          <a:off x="15544800" y="9870511"/>
          <a:ext cx="12801600" cy="669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>
          <a:xfrm>
            <a:off x="15499080" y="17338340"/>
            <a:ext cx="12801600" cy="7296912"/>
          </a:xfrm>
        </p:spPr>
        <p:txBody>
          <a:bodyPr/>
          <a:lstStyle/>
          <a:p>
            <a:r>
              <a:rPr lang="en-US" dirty="0"/>
              <a:t>Justify why your approach is reasonable compared to alternate approaches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solidFill>
            <a:srgbClr val="520063"/>
          </a:solidFill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19" name="Content Placeholder 18" descr="Clustered column chart" title="Chart"/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4151009361"/>
              </p:ext>
            </p:extLst>
          </p:nvPr>
        </p:nvGraphicFramePr>
        <p:xfrm>
          <a:off x="29900563" y="7113588"/>
          <a:ext cx="12801600" cy="731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r>
              <a:rPr lang="en-US" dirty="0"/>
              <a:t>Include results based on your </a:t>
            </a:r>
            <a:r>
              <a:rPr lang="en-US" dirty="0" smtClean="0"/>
              <a:t>experiments</a:t>
            </a:r>
          </a:p>
          <a:p>
            <a:r>
              <a:rPr lang="en-US" dirty="0" smtClean="0"/>
              <a:t>Where did the model perform well, where did it struggle?</a:t>
            </a:r>
          </a:p>
          <a:p>
            <a:r>
              <a:rPr lang="en-US" dirty="0" smtClean="0"/>
              <a:t>Justify why you think your model made the right decisions using </a:t>
            </a:r>
            <a:r>
              <a:rPr lang="en-US" dirty="0" err="1" smtClean="0"/>
              <a:t>heatmaps</a:t>
            </a:r>
            <a:r>
              <a:rPr lang="en-US" dirty="0" smtClean="0"/>
              <a:t> or other ways to explain the model</a:t>
            </a:r>
          </a:p>
          <a:p>
            <a:r>
              <a:rPr lang="en-US" dirty="0"/>
              <a:t>What was the baseline human accuracy? Did the machine get anywhere near that? </a:t>
            </a:r>
            <a:r>
              <a:rPr lang="en-US"/>
              <a:t>Why?</a:t>
            </a:r>
          </a:p>
          <a:p>
            <a:endParaRPr lang="en-US" dirty="0"/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>
          <a:solidFill>
            <a:srgbClr val="520063"/>
          </a:solidFill>
        </p:spPr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solidFill>
            <a:srgbClr val="E8E8E8"/>
          </a:solidFill>
        </p:spPr>
        <p:txBody>
          <a:bodyPr/>
          <a:lstStyle/>
          <a:p>
            <a:r>
              <a:rPr lang="en-US" dirty="0"/>
              <a:t>Brief summary of what you discovered based on results</a:t>
            </a:r>
          </a:p>
          <a:p>
            <a:r>
              <a:rPr lang="en-US" dirty="0"/>
              <a:t>Limitations of approach</a:t>
            </a:r>
          </a:p>
          <a:p>
            <a:r>
              <a:rPr lang="en-US" dirty="0"/>
              <a:t>How to improve/future work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solidFill>
            <a:srgbClr val="520063"/>
          </a:solidFill>
        </p:spPr>
        <p:txBody>
          <a:bodyPr/>
          <a:lstStyle/>
          <a:p>
            <a:r>
              <a:rPr lang="en-US" dirty="0"/>
              <a:t>References and Related Work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solidFill>
            <a:srgbClr val="E8E8E8"/>
          </a:solidFill>
        </p:spPr>
        <p:txBody>
          <a:bodyPr/>
          <a:lstStyle/>
          <a:p>
            <a:r>
              <a:rPr lang="en-US" dirty="0"/>
              <a:t>Include print and electronic sources in alphabetical order</a:t>
            </a:r>
          </a:p>
        </p:txBody>
      </p:sp>
      <p:pic>
        <p:nvPicPr>
          <p:cNvPr id="105" name="Picture Placeholder 104" descr="Closeup of glass beakers" title="Sample Picture"/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26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6300" y="48822"/>
            <a:ext cx="6001212" cy="379362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 descr="b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9" t="56286" r="42893" b="23143"/>
          <a:stretch/>
        </p:blipFill>
        <p:spPr bwMode="auto">
          <a:xfrm>
            <a:off x="0" y="0"/>
            <a:ext cx="3842445" cy="384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en-US" dirty="0"/>
              <a:t>Describe the technical approach to your problem</a:t>
            </a:r>
          </a:p>
          <a:p>
            <a:r>
              <a:rPr lang="en-US" dirty="0"/>
              <a:t>Use diagrams to illustrate workflow</a:t>
            </a:r>
          </a:p>
        </p:txBody>
      </p:sp>
      <p:pic>
        <p:nvPicPr>
          <p:cNvPr id="24" name="Picture 4" descr="http://karpathy.github.io/assets/cifar_preview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42445" y="13217755"/>
            <a:ext cx="7732151" cy="597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89709" y="22184225"/>
            <a:ext cx="1843682" cy="1829165"/>
          </a:xfrm>
          <a:prstGeom prst="rect">
            <a:avLst/>
          </a:prstGeom>
        </p:spPr>
      </p:pic>
      <p:grpSp>
        <p:nvGrpSpPr>
          <p:cNvPr id="98" name="Group 97"/>
          <p:cNvGrpSpPr/>
          <p:nvPr/>
        </p:nvGrpSpPr>
        <p:grpSpPr>
          <a:xfrm>
            <a:off x="15765296" y="19626016"/>
            <a:ext cx="12924375" cy="8774747"/>
            <a:chOff x="3276600" y="1600200"/>
            <a:chExt cx="2895600" cy="1965910"/>
          </a:xfrm>
        </p:grpSpPr>
        <p:sp>
          <p:nvSpPr>
            <p:cNvPr id="99" name="Oval 98"/>
            <p:cNvSpPr/>
            <p:nvPr/>
          </p:nvSpPr>
          <p:spPr bwMode="auto">
            <a:xfrm>
              <a:off x="3430927" y="1918267"/>
              <a:ext cx="254454" cy="254454"/>
            </a:xfrm>
            <a:prstGeom prst="ellipse">
              <a:avLst/>
            </a:prstGeom>
            <a:solidFill>
              <a:srgbClr val="00B050"/>
            </a:solidFill>
            <a:ln w="12700" cap="sq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3430927" y="2849459"/>
              <a:ext cx="254454" cy="254454"/>
            </a:xfrm>
            <a:prstGeom prst="ellipse">
              <a:avLst/>
            </a:prstGeom>
            <a:solidFill>
              <a:srgbClr val="00B050"/>
            </a:solidFill>
            <a:ln w="12700" cap="sq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3430927" y="2384766"/>
              <a:ext cx="254454" cy="254454"/>
            </a:xfrm>
            <a:prstGeom prst="ellipse">
              <a:avLst/>
            </a:prstGeom>
            <a:solidFill>
              <a:srgbClr val="00B050"/>
            </a:solidFill>
            <a:ln w="12700" cap="sq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4195190" y="1664716"/>
              <a:ext cx="254454" cy="254454"/>
            </a:xfrm>
            <a:prstGeom prst="ellipse">
              <a:avLst/>
            </a:prstGeom>
            <a:solidFill>
              <a:schemeClr val="accent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4195190" y="2595908"/>
              <a:ext cx="254454" cy="254454"/>
            </a:xfrm>
            <a:prstGeom prst="ellipse">
              <a:avLst/>
            </a:prstGeom>
            <a:solidFill>
              <a:schemeClr val="accent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4195190" y="2131214"/>
              <a:ext cx="254454" cy="254454"/>
            </a:xfrm>
            <a:prstGeom prst="ellipse">
              <a:avLst/>
            </a:prstGeom>
            <a:solidFill>
              <a:schemeClr val="accent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4194288" y="3060601"/>
              <a:ext cx="254454" cy="254454"/>
            </a:xfrm>
            <a:prstGeom prst="ellipse">
              <a:avLst/>
            </a:prstGeom>
            <a:solidFill>
              <a:schemeClr val="accent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5017202" y="1663813"/>
              <a:ext cx="254454" cy="254454"/>
            </a:xfrm>
            <a:prstGeom prst="ellipse">
              <a:avLst/>
            </a:prstGeom>
            <a:solidFill>
              <a:schemeClr val="accent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5017202" y="2595006"/>
              <a:ext cx="254454" cy="254454"/>
            </a:xfrm>
            <a:prstGeom prst="ellipse">
              <a:avLst/>
            </a:prstGeom>
            <a:solidFill>
              <a:schemeClr val="accent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5017202" y="2130312"/>
              <a:ext cx="254454" cy="254454"/>
            </a:xfrm>
            <a:prstGeom prst="ellipse">
              <a:avLst/>
            </a:prstGeom>
            <a:solidFill>
              <a:schemeClr val="accent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5016300" y="3059699"/>
              <a:ext cx="254454" cy="254454"/>
            </a:xfrm>
            <a:prstGeom prst="ellipse">
              <a:avLst/>
            </a:prstGeom>
            <a:solidFill>
              <a:schemeClr val="accent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5763419" y="1947896"/>
              <a:ext cx="254454" cy="254454"/>
            </a:xfrm>
            <a:prstGeom prst="ellipse">
              <a:avLst/>
            </a:prstGeom>
            <a:solidFill>
              <a:srgbClr val="FF0000"/>
            </a:solidFill>
            <a:ln w="127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2" name="Straight Connector 111"/>
            <p:cNvCxnSpPr>
              <a:stCxn id="99" idx="6"/>
              <a:endCxn id="102" idx="2"/>
            </p:cNvCxnSpPr>
            <p:nvPr/>
          </p:nvCxnSpPr>
          <p:spPr bwMode="auto">
            <a:xfrm flipV="1">
              <a:off x="3685381" y="1791942"/>
              <a:ext cx="509810" cy="253552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" name="Straight Connector 112"/>
            <p:cNvCxnSpPr>
              <a:stCxn id="99" idx="6"/>
              <a:endCxn id="104" idx="2"/>
            </p:cNvCxnSpPr>
            <p:nvPr/>
          </p:nvCxnSpPr>
          <p:spPr bwMode="auto">
            <a:xfrm>
              <a:off x="3685381" y="2045494"/>
              <a:ext cx="509810" cy="212947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Straight Connector 113"/>
            <p:cNvCxnSpPr>
              <a:stCxn id="99" idx="6"/>
              <a:endCxn id="103" idx="2"/>
            </p:cNvCxnSpPr>
            <p:nvPr/>
          </p:nvCxnSpPr>
          <p:spPr bwMode="auto">
            <a:xfrm>
              <a:off x="3685381" y="2045494"/>
              <a:ext cx="509810" cy="677641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Straight Connector 114"/>
            <p:cNvCxnSpPr>
              <a:stCxn id="99" idx="6"/>
              <a:endCxn id="106" idx="2"/>
            </p:cNvCxnSpPr>
            <p:nvPr/>
          </p:nvCxnSpPr>
          <p:spPr bwMode="auto">
            <a:xfrm>
              <a:off x="3685381" y="2045494"/>
              <a:ext cx="508907" cy="114233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6" name="Straight Connector 115"/>
            <p:cNvCxnSpPr>
              <a:stCxn id="101" idx="6"/>
              <a:endCxn id="102" idx="2"/>
            </p:cNvCxnSpPr>
            <p:nvPr/>
          </p:nvCxnSpPr>
          <p:spPr bwMode="auto">
            <a:xfrm flipV="1">
              <a:off x="3685381" y="1791942"/>
              <a:ext cx="509810" cy="72005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" name="Straight Connector 116"/>
            <p:cNvCxnSpPr>
              <a:stCxn id="101" idx="6"/>
              <a:endCxn id="104" idx="2"/>
            </p:cNvCxnSpPr>
            <p:nvPr/>
          </p:nvCxnSpPr>
          <p:spPr bwMode="auto">
            <a:xfrm flipV="1">
              <a:off x="3685381" y="2258441"/>
              <a:ext cx="509810" cy="253552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Straight Connector 117"/>
            <p:cNvCxnSpPr>
              <a:stCxn id="101" idx="6"/>
              <a:endCxn id="103" idx="2"/>
            </p:cNvCxnSpPr>
            <p:nvPr/>
          </p:nvCxnSpPr>
          <p:spPr bwMode="auto">
            <a:xfrm>
              <a:off x="3685381" y="2511993"/>
              <a:ext cx="509810" cy="211142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Straight Connector 118"/>
            <p:cNvCxnSpPr>
              <a:stCxn id="100" idx="6"/>
              <a:endCxn id="102" idx="2"/>
            </p:cNvCxnSpPr>
            <p:nvPr/>
          </p:nvCxnSpPr>
          <p:spPr bwMode="auto">
            <a:xfrm flipV="1">
              <a:off x="3685381" y="1791942"/>
              <a:ext cx="509810" cy="118474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Straight Connector 119"/>
            <p:cNvCxnSpPr>
              <a:stCxn id="100" idx="6"/>
              <a:endCxn id="104" idx="2"/>
            </p:cNvCxnSpPr>
            <p:nvPr/>
          </p:nvCxnSpPr>
          <p:spPr bwMode="auto">
            <a:xfrm flipV="1">
              <a:off x="3685381" y="2258441"/>
              <a:ext cx="509810" cy="718245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1" name="Straight Connector 120"/>
            <p:cNvCxnSpPr>
              <a:stCxn id="100" idx="6"/>
              <a:endCxn id="103" idx="2"/>
            </p:cNvCxnSpPr>
            <p:nvPr/>
          </p:nvCxnSpPr>
          <p:spPr bwMode="auto">
            <a:xfrm flipV="1">
              <a:off x="3685381" y="2723135"/>
              <a:ext cx="509810" cy="253552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" name="Straight Connector 121"/>
            <p:cNvCxnSpPr>
              <a:stCxn id="100" idx="6"/>
              <a:endCxn id="106" idx="2"/>
            </p:cNvCxnSpPr>
            <p:nvPr/>
          </p:nvCxnSpPr>
          <p:spPr bwMode="auto">
            <a:xfrm>
              <a:off x="3685381" y="2976686"/>
              <a:ext cx="508907" cy="211142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" name="Straight Connector 122"/>
            <p:cNvCxnSpPr>
              <a:stCxn id="107" idx="2"/>
              <a:endCxn id="102" idx="6"/>
            </p:cNvCxnSpPr>
            <p:nvPr/>
          </p:nvCxnSpPr>
          <p:spPr bwMode="auto">
            <a:xfrm flipH="1">
              <a:off x="4449644" y="1791040"/>
              <a:ext cx="567558" cy="902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Straight Connector 123"/>
            <p:cNvCxnSpPr>
              <a:stCxn id="109" idx="2"/>
              <a:endCxn id="102" idx="6"/>
            </p:cNvCxnSpPr>
            <p:nvPr/>
          </p:nvCxnSpPr>
          <p:spPr bwMode="auto">
            <a:xfrm flipH="1" flipV="1">
              <a:off x="4449644" y="1791942"/>
              <a:ext cx="567558" cy="465596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" name="Straight Connector 124"/>
            <p:cNvCxnSpPr>
              <a:stCxn id="108" idx="2"/>
              <a:endCxn id="102" idx="6"/>
            </p:cNvCxnSpPr>
            <p:nvPr/>
          </p:nvCxnSpPr>
          <p:spPr bwMode="auto">
            <a:xfrm flipH="1" flipV="1">
              <a:off x="4449644" y="1791942"/>
              <a:ext cx="567558" cy="93029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Straight Connector 125"/>
            <p:cNvCxnSpPr>
              <a:stCxn id="110" idx="2"/>
              <a:endCxn id="102" idx="6"/>
            </p:cNvCxnSpPr>
            <p:nvPr/>
          </p:nvCxnSpPr>
          <p:spPr bwMode="auto">
            <a:xfrm flipH="1" flipV="1">
              <a:off x="4449644" y="1791942"/>
              <a:ext cx="566656" cy="139498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Straight Connector 126"/>
            <p:cNvCxnSpPr>
              <a:stCxn id="107" idx="2"/>
              <a:endCxn id="104" idx="6"/>
            </p:cNvCxnSpPr>
            <p:nvPr/>
          </p:nvCxnSpPr>
          <p:spPr bwMode="auto">
            <a:xfrm flipH="1">
              <a:off x="4449644" y="1791040"/>
              <a:ext cx="567558" cy="467401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Straight Connector 127"/>
            <p:cNvCxnSpPr>
              <a:stCxn id="109" idx="2"/>
              <a:endCxn id="104" idx="6"/>
            </p:cNvCxnSpPr>
            <p:nvPr/>
          </p:nvCxnSpPr>
          <p:spPr bwMode="auto">
            <a:xfrm flipH="1">
              <a:off x="4449644" y="2257539"/>
              <a:ext cx="567558" cy="902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Straight Connector 128"/>
            <p:cNvCxnSpPr>
              <a:stCxn id="108" idx="2"/>
              <a:endCxn id="104" idx="6"/>
            </p:cNvCxnSpPr>
            <p:nvPr/>
          </p:nvCxnSpPr>
          <p:spPr bwMode="auto">
            <a:xfrm flipH="1" flipV="1">
              <a:off x="4449644" y="2258441"/>
              <a:ext cx="567558" cy="463791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Straight Connector 129"/>
            <p:cNvCxnSpPr>
              <a:stCxn id="110" idx="2"/>
              <a:endCxn id="104" idx="6"/>
            </p:cNvCxnSpPr>
            <p:nvPr/>
          </p:nvCxnSpPr>
          <p:spPr bwMode="auto">
            <a:xfrm flipH="1" flipV="1">
              <a:off x="4449644" y="2258441"/>
              <a:ext cx="566656" cy="928485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Straight Connector 130"/>
            <p:cNvCxnSpPr>
              <a:stCxn id="107" idx="2"/>
              <a:endCxn id="103" idx="6"/>
            </p:cNvCxnSpPr>
            <p:nvPr/>
          </p:nvCxnSpPr>
          <p:spPr bwMode="auto">
            <a:xfrm flipH="1">
              <a:off x="4449644" y="1791040"/>
              <a:ext cx="567558" cy="93209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Straight Connector 131"/>
            <p:cNvCxnSpPr>
              <a:stCxn id="109" idx="2"/>
              <a:endCxn id="103" idx="6"/>
            </p:cNvCxnSpPr>
            <p:nvPr/>
          </p:nvCxnSpPr>
          <p:spPr bwMode="auto">
            <a:xfrm flipH="1">
              <a:off x="4449644" y="2257539"/>
              <a:ext cx="567558" cy="465596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Straight Connector 132"/>
            <p:cNvCxnSpPr>
              <a:stCxn id="108" idx="2"/>
              <a:endCxn id="103" idx="6"/>
            </p:cNvCxnSpPr>
            <p:nvPr/>
          </p:nvCxnSpPr>
          <p:spPr bwMode="auto">
            <a:xfrm flipH="1">
              <a:off x="4449644" y="2722233"/>
              <a:ext cx="567558" cy="902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" name="Straight Connector 133"/>
            <p:cNvCxnSpPr>
              <a:stCxn id="110" idx="2"/>
              <a:endCxn id="103" idx="6"/>
            </p:cNvCxnSpPr>
            <p:nvPr/>
          </p:nvCxnSpPr>
          <p:spPr bwMode="auto">
            <a:xfrm flipH="1" flipV="1">
              <a:off x="4449644" y="2723135"/>
              <a:ext cx="566656" cy="463791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Straight Connector 134"/>
            <p:cNvCxnSpPr>
              <a:stCxn id="107" idx="2"/>
              <a:endCxn id="106" idx="6"/>
            </p:cNvCxnSpPr>
            <p:nvPr/>
          </p:nvCxnSpPr>
          <p:spPr bwMode="auto">
            <a:xfrm flipH="1">
              <a:off x="4448742" y="1791040"/>
              <a:ext cx="568460" cy="13967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Straight Connector 135"/>
            <p:cNvCxnSpPr>
              <a:stCxn id="109" idx="2"/>
              <a:endCxn id="106" idx="6"/>
            </p:cNvCxnSpPr>
            <p:nvPr/>
          </p:nvCxnSpPr>
          <p:spPr bwMode="auto">
            <a:xfrm flipH="1">
              <a:off x="4448742" y="2257539"/>
              <a:ext cx="568460" cy="930289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7" name="Straight Connector 136"/>
            <p:cNvCxnSpPr>
              <a:stCxn id="108" idx="2"/>
              <a:endCxn id="106" idx="6"/>
            </p:cNvCxnSpPr>
            <p:nvPr/>
          </p:nvCxnSpPr>
          <p:spPr bwMode="auto">
            <a:xfrm flipH="1">
              <a:off x="4448742" y="2722233"/>
              <a:ext cx="568460" cy="465596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Straight Connector 137"/>
            <p:cNvCxnSpPr>
              <a:stCxn id="110" idx="2"/>
              <a:endCxn id="106" idx="6"/>
            </p:cNvCxnSpPr>
            <p:nvPr/>
          </p:nvCxnSpPr>
          <p:spPr bwMode="auto">
            <a:xfrm flipH="1">
              <a:off x="4448742" y="3186926"/>
              <a:ext cx="567558" cy="902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Straight Connector 138"/>
            <p:cNvCxnSpPr>
              <a:stCxn id="107" idx="6"/>
              <a:endCxn id="111" idx="2"/>
            </p:cNvCxnSpPr>
            <p:nvPr/>
          </p:nvCxnSpPr>
          <p:spPr bwMode="auto">
            <a:xfrm>
              <a:off x="5271656" y="1791040"/>
              <a:ext cx="491763" cy="284083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>
              <a:stCxn id="109" idx="6"/>
              <a:endCxn id="111" idx="2"/>
            </p:cNvCxnSpPr>
            <p:nvPr/>
          </p:nvCxnSpPr>
          <p:spPr bwMode="auto">
            <a:xfrm flipV="1">
              <a:off x="5271656" y="2075123"/>
              <a:ext cx="491763" cy="182416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08" idx="6"/>
              <a:endCxn id="111" idx="2"/>
            </p:cNvCxnSpPr>
            <p:nvPr/>
          </p:nvCxnSpPr>
          <p:spPr bwMode="auto">
            <a:xfrm flipV="1">
              <a:off x="5271656" y="2075123"/>
              <a:ext cx="491763" cy="64711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>
              <a:stCxn id="110" idx="6"/>
              <a:endCxn id="111" idx="2"/>
            </p:cNvCxnSpPr>
            <p:nvPr/>
          </p:nvCxnSpPr>
          <p:spPr bwMode="auto">
            <a:xfrm flipV="1">
              <a:off x="5270754" y="2075123"/>
              <a:ext cx="492665" cy="1111803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" name="Rounded Rectangle 142"/>
            <p:cNvSpPr/>
            <p:nvPr/>
          </p:nvSpPr>
          <p:spPr bwMode="auto">
            <a:xfrm>
              <a:off x="3276600" y="1748631"/>
              <a:ext cx="563107" cy="1526723"/>
            </a:xfrm>
            <a:prstGeom prst="roundRect">
              <a:avLst/>
            </a:prstGeom>
            <a:noFill/>
            <a:ln w="28575" cap="sq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 bwMode="auto">
            <a:xfrm>
              <a:off x="4039510" y="1600200"/>
              <a:ext cx="563107" cy="1908403"/>
            </a:xfrm>
            <a:prstGeom prst="roundRect">
              <a:avLst/>
            </a:prstGeom>
            <a:noFill/>
            <a:ln w="28575" cap="sq" cmpd="sng" algn="ctr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" name="Rounded Rectangle 144"/>
            <p:cNvSpPr/>
            <p:nvPr/>
          </p:nvSpPr>
          <p:spPr bwMode="auto">
            <a:xfrm>
              <a:off x="4861973" y="1600200"/>
              <a:ext cx="563107" cy="1908403"/>
            </a:xfrm>
            <a:prstGeom prst="roundRect">
              <a:avLst/>
            </a:prstGeom>
            <a:noFill/>
            <a:ln w="28575" cap="sq" cmpd="sng" algn="ctr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" name="Rounded Rectangle 145"/>
            <p:cNvSpPr/>
            <p:nvPr/>
          </p:nvSpPr>
          <p:spPr bwMode="auto">
            <a:xfrm>
              <a:off x="5609093" y="1800141"/>
              <a:ext cx="563107" cy="549963"/>
            </a:xfrm>
            <a:prstGeom prst="roundRect">
              <a:avLst/>
            </a:prstGeom>
            <a:noFill/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396139" y="3098720"/>
              <a:ext cx="3561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rgbClr val="00B050"/>
                  </a:solidFill>
                </a:rPr>
                <a:t>Input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034149" y="3321253"/>
              <a:ext cx="5389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chemeClr val="accent1"/>
                  </a:solidFill>
                </a:rPr>
                <a:t>Hidden L1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861973" y="3325732"/>
              <a:ext cx="5389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chemeClr val="accent1"/>
                  </a:solidFill>
                </a:rPr>
                <a:t>Hidden L2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689824" y="2177534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rgbClr val="FF0000"/>
                  </a:solidFill>
                </a:rPr>
                <a:t>Output</a:t>
              </a:r>
            </a:p>
          </p:txBody>
        </p:sp>
        <p:cxnSp>
          <p:nvCxnSpPr>
            <p:cNvPr id="151" name="Straight Connector 150"/>
            <p:cNvCxnSpPr/>
            <p:nvPr/>
          </p:nvCxnSpPr>
          <p:spPr bwMode="auto">
            <a:xfrm>
              <a:off x="3685381" y="2511993"/>
              <a:ext cx="508907" cy="675836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Rectangle 151"/>
                <p:cNvSpPr/>
                <p:nvPr/>
              </p:nvSpPr>
              <p:spPr>
                <a:xfrm>
                  <a:off x="5390794" y="3289111"/>
                  <a:ext cx="42191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0794" y="3289111"/>
                  <a:ext cx="421910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Oval 152"/>
            <p:cNvSpPr/>
            <p:nvPr/>
          </p:nvSpPr>
          <p:spPr bwMode="auto">
            <a:xfrm>
              <a:off x="5761768" y="2938496"/>
              <a:ext cx="254454" cy="254454"/>
            </a:xfrm>
            <a:prstGeom prst="ellipse">
              <a:avLst/>
            </a:prstGeom>
            <a:solidFill>
              <a:srgbClr val="FF0000"/>
            </a:solidFill>
            <a:ln w="127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" name="Rounded Rectangle 153"/>
            <p:cNvSpPr/>
            <p:nvPr/>
          </p:nvSpPr>
          <p:spPr bwMode="auto">
            <a:xfrm>
              <a:off x="5607442" y="2790741"/>
              <a:ext cx="563107" cy="549963"/>
            </a:xfrm>
            <a:prstGeom prst="roundRect">
              <a:avLst/>
            </a:prstGeom>
            <a:noFill/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688173" y="3168134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rgbClr val="FF0000"/>
                  </a:solidFill>
                </a:rPr>
                <a:t>Output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614818" y="2341172"/>
              <a:ext cx="494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157" name="Straight Connector 156"/>
            <p:cNvCxnSpPr>
              <a:stCxn id="107" idx="6"/>
              <a:endCxn id="153" idx="2"/>
            </p:cNvCxnSpPr>
            <p:nvPr/>
          </p:nvCxnSpPr>
          <p:spPr bwMode="auto">
            <a:xfrm>
              <a:off x="5271656" y="1791040"/>
              <a:ext cx="490112" cy="1274683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Straight Connector 157"/>
            <p:cNvCxnSpPr>
              <a:stCxn id="109" idx="6"/>
              <a:endCxn id="153" idx="2"/>
            </p:cNvCxnSpPr>
            <p:nvPr/>
          </p:nvCxnSpPr>
          <p:spPr bwMode="auto">
            <a:xfrm>
              <a:off x="5271656" y="2257539"/>
              <a:ext cx="490112" cy="80818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Connector 158"/>
            <p:cNvCxnSpPr>
              <a:stCxn id="108" idx="6"/>
              <a:endCxn id="153" idx="2"/>
            </p:cNvCxnSpPr>
            <p:nvPr/>
          </p:nvCxnSpPr>
          <p:spPr bwMode="auto">
            <a:xfrm>
              <a:off x="5271656" y="2722233"/>
              <a:ext cx="490112" cy="34349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Straight Connector 159"/>
            <p:cNvCxnSpPr>
              <a:stCxn id="110" idx="6"/>
              <a:endCxn id="153" idx="2"/>
            </p:cNvCxnSpPr>
            <p:nvPr/>
          </p:nvCxnSpPr>
          <p:spPr bwMode="auto">
            <a:xfrm flipV="1">
              <a:off x="5270754" y="3065723"/>
              <a:ext cx="491014" cy="121203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Rectangle 160"/>
                <p:cNvSpPr/>
                <p:nvPr/>
              </p:nvSpPr>
              <p:spPr>
                <a:xfrm>
                  <a:off x="4962913" y="3025948"/>
                  <a:ext cx="37824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913" y="3025948"/>
                  <a:ext cx="378244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angle 161"/>
                <p:cNvSpPr/>
                <p:nvPr/>
              </p:nvSpPr>
              <p:spPr>
                <a:xfrm>
                  <a:off x="5688173" y="2923412"/>
                  <a:ext cx="37824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Rectangle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8173" y="2923412"/>
                  <a:ext cx="378244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/>
                <p:cNvSpPr/>
                <p:nvPr/>
              </p:nvSpPr>
              <p:spPr>
                <a:xfrm>
                  <a:off x="4540597" y="3235929"/>
                  <a:ext cx="42191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597" y="3235929"/>
                  <a:ext cx="421910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/>
                <p:cNvSpPr/>
                <p:nvPr/>
              </p:nvSpPr>
              <p:spPr>
                <a:xfrm>
                  <a:off x="4132796" y="3048000"/>
                  <a:ext cx="37824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2796" y="3048000"/>
                  <a:ext cx="378244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Rectangle 164"/>
                <p:cNvSpPr/>
                <p:nvPr/>
              </p:nvSpPr>
              <p:spPr>
                <a:xfrm>
                  <a:off x="3718589" y="3198675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Rectangle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8589" y="3198675"/>
                  <a:ext cx="421910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en-US" dirty="0"/>
              <a:t>Created synthetic data by shuffling the ingredient list for each recipe (while retaining the same title) to try and combat dependencies on ingredient </a:t>
            </a:r>
            <a:r>
              <a:rPr lang="en-US" dirty="0" smtClean="0"/>
              <a:t>order</a:t>
            </a:r>
          </a:p>
          <a:p>
            <a:r>
              <a:rPr lang="en-US" dirty="0"/>
              <a:t>Prepended the title of the recipe to the beginning of the recipe (within brackets) and tab-separated it from the ingredient list, which is comma separated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42445" y="0"/>
            <a:ext cx="30153641" cy="3842445"/>
          </a:xfrm>
          <a:prstGeom prst="rect">
            <a:avLst/>
          </a:prstGeom>
          <a:solidFill>
            <a:srgbClr val="520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1706" y="288910"/>
            <a:ext cx="30175200" cy="2971740"/>
          </a:xfrm>
        </p:spPr>
        <p:txBody>
          <a:bodyPr/>
          <a:lstStyle/>
          <a:p>
            <a:pPr algn="ctr"/>
            <a:r>
              <a:rPr lang="en-US" dirty="0" smtClean="0"/>
              <a:t>Convectional Neural Networks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Lydia Chang, Stephanie </a:t>
            </a:r>
            <a:r>
              <a:rPr lang="en-US" dirty="0" err="1" smtClean="0">
                <a:solidFill>
                  <a:schemeClr val="bg1"/>
                </a:solidFill>
              </a:rPr>
              <a:t>Ger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Ik</a:t>
            </a:r>
            <a:r>
              <a:rPr lang="en-US" dirty="0" smtClean="0">
                <a:solidFill>
                  <a:schemeClr val="bg1"/>
                </a:solidFill>
              </a:rPr>
              <a:t>-Hwan Kim, Craig Ng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dirty="0" err="1">
                <a:solidFill>
                  <a:schemeClr val="bg1"/>
                </a:solidFill>
              </a:rPr>
              <a:t>MSiA</a:t>
            </a:r>
            <a:r>
              <a:rPr lang="en-US" dirty="0">
                <a:solidFill>
                  <a:schemeClr val="bg1"/>
                </a:solidFill>
              </a:rPr>
              <a:t> 490-30 Deep Learning | Spring </a:t>
            </a:r>
            <a:r>
              <a:rPr lang="en-US" dirty="0" smtClean="0">
                <a:solidFill>
                  <a:schemeClr val="bg1"/>
                </a:solidFill>
              </a:rPr>
              <a:t>2017 </a:t>
            </a:r>
            <a:r>
              <a:rPr lang="en-US" dirty="0">
                <a:solidFill>
                  <a:schemeClr val="bg1"/>
                </a:solidFill>
              </a:rPr>
              <a:t>| Northwestern University</a:t>
            </a: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solidFill>
            <a:srgbClr val="520063"/>
          </a:solidFill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1143000" y="7114032"/>
            <a:ext cx="12801600" cy="12653564"/>
          </a:xfrm>
        </p:spPr>
        <p:txBody>
          <a:bodyPr anchor="t"/>
          <a:lstStyle/>
          <a:p>
            <a:r>
              <a:rPr lang="en-US" sz="2800" dirty="0" smtClean="0"/>
              <a:t>Problem: build a model that can creatively generate new recipes</a:t>
            </a:r>
          </a:p>
          <a:p>
            <a:r>
              <a:rPr lang="en-US" sz="2800" dirty="0" smtClean="0"/>
              <a:t>Difficulty: models are good at copying, but they are not good at generating</a:t>
            </a:r>
          </a:p>
          <a:p>
            <a:r>
              <a:rPr lang="en-US" sz="2800" dirty="0" smtClean="0"/>
              <a:t>Other approaches: other models have too many different types of recipes (e.g., savory and dessert), char-level generation, but haven’t tried word- or ingredient-level</a:t>
            </a:r>
            <a:endParaRPr lang="en-US" sz="2800" dirty="0"/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1143000" y="20323674"/>
            <a:ext cx="12801600" cy="128016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38"/>
          </p:nvPr>
        </p:nvSpPr>
        <p:spPr>
          <a:xfrm>
            <a:off x="1143000" y="21695274"/>
            <a:ext cx="12801600" cy="9933822"/>
          </a:xfrm>
          <a:solidFill>
            <a:srgbClr val="E8E8E8"/>
          </a:solidFill>
        </p:spPr>
        <p:txBody>
          <a:bodyPr>
            <a:normAutofit/>
          </a:bodyPr>
          <a:lstStyle/>
          <a:p>
            <a:r>
              <a:rPr lang="en-US" dirty="0" smtClean="0"/>
              <a:t>Pulled 90k recipes from </a:t>
            </a:r>
            <a:r>
              <a:rPr lang="en-US" dirty="0" err="1" smtClean="0"/>
              <a:t>Yummly</a:t>
            </a:r>
            <a:r>
              <a:rPr lang="en-US" dirty="0" smtClean="0"/>
              <a:t> (a recipe repository) using their API and using ‘cookie’ as the search parameter</a:t>
            </a:r>
          </a:p>
          <a:p>
            <a:r>
              <a:rPr lang="en-US" dirty="0" smtClean="0"/>
              <a:t>Removed any recipes that didn’t have cookie in the title</a:t>
            </a:r>
          </a:p>
          <a:p>
            <a:r>
              <a:rPr lang="en-US" dirty="0"/>
              <a:t>Created a dictionary of </a:t>
            </a:r>
            <a:r>
              <a:rPr lang="en-US" dirty="0" smtClean="0"/>
              <a:t>words by looking at the term frequency matrix of the corpus and removing any words that appeared less than 100 times (retaining 85% of the original corpus)</a:t>
            </a:r>
          </a:p>
          <a:p>
            <a:r>
              <a:rPr lang="en-US" dirty="0" smtClean="0"/>
              <a:t>Inspected the final dictionary and removed any words that were instructions or were unrelated to cookies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solidFill>
            <a:srgbClr val="520063"/>
          </a:solidFill>
        </p:spPr>
        <p:txBody>
          <a:bodyPr/>
          <a:lstStyle/>
          <a:p>
            <a:r>
              <a:rPr lang="en-US" dirty="0"/>
              <a:t>Technical Approach</a:t>
            </a:r>
          </a:p>
        </p:txBody>
      </p:sp>
      <p:grpSp>
        <p:nvGrpSpPr>
          <p:cNvPr id="7" name="Group 6" descr="Title Picture Lineup" title="SmartArt"/>
          <p:cNvGrpSpPr/>
          <p:nvPr/>
        </p:nvGrpSpPr>
        <p:grpSpPr>
          <a:xfrm>
            <a:off x="15560461" y="10846881"/>
            <a:ext cx="9144567" cy="3884091"/>
            <a:chOff x="15560461" y="10846881"/>
            <a:chExt cx="9144567" cy="3884091"/>
          </a:xfrm>
        </p:grpSpPr>
        <p:sp>
          <p:nvSpPr>
            <p:cNvPr id="8" name="Straight Connector 7"/>
            <p:cNvSpPr/>
            <p:nvPr/>
          </p:nvSpPr>
          <p:spPr>
            <a:xfrm>
              <a:off x="15560461" y="11235290"/>
              <a:ext cx="0" cy="3495682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 9" descr="Stack of file folders and papers with pen on top." title="Sample Picture"/>
            <p:cNvSpPr/>
            <p:nvPr/>
          </p:nvSpPr>
          <p:spPr>
            <a:xfrm>
              <a:off x="15657563" y="11351812"/>
              <a:ext cx="1838534" cy="1573057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15657563" y="12924870"/>
              <a:ext cx="1838534" cy="1806102"/>
            </a:xfrm>
            <a:custGeom>
              <a:avLst/>
              <a:gdLst>
                <a:gd name="connsiteX0" fmla="*/ 0 w 1838534"/>
                <a:gd name="connsiteY0" fmla="*/ 0 h 1806102"/>
                <a:gd name="connsiteX1" fmla="*/ 1838534 w 1838534"/>
                <a:gd name="connsiteY1" fmla="*/ 0 h 1806102"/>
                <a:gd name="connsiteX2" fmla="*/ 1838534 w 1838534"/>
                <a:gd name="connsiteY2" fmla="*/ 1806102 h 1806102"/>
                <a:gd name="connsiteX3" fmla="*/ 0 w 1838534"/>
                <a:gd name="connsiteY3" fmla="*/ 1806102 h 1806102"/>
                <a:gd name="connsiteX4" fmla="*/ 0 w 1838534"/>
                <a:gd name="connsiteY4" fmla="*/ 0 h 1806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8534" h="1806102">
                  <a:moveTo>
                    <a:pt x="0" y="0"/>
                  </a:moveTo>
                  <a:lnTo>
                    <a:pt x="1838534" y="0"/>
                  </a:lnTo>
                  <a:lnTo>
                    <a:pt x="1838534" y="1806102"/>
                  </a:lnTo>
                  <a:lnTo>
                    <a:pt x="0" y="180610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0" tIns="58420" rIns="58420" bIns="58420" numCol="1" spcCol="1270" anchor="t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Preprocess the data</a:t>
              </a:r>
              <a:endParaRPr lang="en-US" sz="23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560461" y="10846881"/>
              <a:ext cx="1942046" cy="388409"/>
            </a:xfrm>
            <a:custGeom>
              <a:avLst/>
              <a:gdLst>
                <a:gd name="connsiteX0" fmla="*/ 0 w 1942046"/>
                <a:gd name="connsiteY0" fmla="*/ 0 h 388409"/>
                <a:gd name="connsiteX1" fmla="*/ 1942046 w 1942046"/>
                <a:gd name="connsiteY1" fmla="*/ 0 h 388409"/>
                <a:gd name="connsiteX2" fmla="*/ 1942046 w 1942046"/>
                <a:gd name="connsiteY2" fmla="*/ 388409 h 388409"/>
                <a:gd name="connsiteX3" fmla="*/ 0 w 1942046"/>
                <a:gd name="connsiteY3" fmla="*/ 388409 h 388409"/>
                <a:gd name="connsiteX4" fmla="*/ 0 w 1942046"/>
                <a:gd name="connsiteY4" fmla="*/ 0 h 38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046" h="388409">
                  <a:moveTo>
                    <a:pt x="0" y="0"/>
                  </a:moveTo>
                  <a:lnTo>
                    <a:pt x="1942046" y="0"/>
                  </a:lnTo>
                  <a:lnTo>
                    <a:pt x="1942046" y="388409"/>
                  </a:lnTo>
                  <a:lnTo>
                    <a:pt x="0" y="38840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/>
                <a:t>Step 1</a:t>
              </a:r>
            </a:p>
          </p:txBody>
        </p:sp>
        <p:sp>
          <p:nvSpPr>
            <p:cNvPr id="16" name="Straight Connector 15"/>
            <p:cNvSpPr/>
            <p:nvPr/>
          </p:nvSpPr>
          <p:spPr>
            <a:xfrm>
              <a:off x="17961301" y="11235290"/>
              <a:ext cx="0" cy="3495682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 descr="Four people having a discussion in office with large windows." title="Sample Picture"/>
            <p:cNvSpPr/>
            <p:nvPr/>
          </p:nvSpPr>
          <p:spPr>
            <a:xfrm>
              <a:off x="18058404" y="11351812"/>
              <a:ext cx="1838534" cy="1573057"/>
            </a:xfrm>
            <a:prstGeom prst="rect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18058404" y="12924870"/>
              <a:ext cx="1838534" cy="1806102"/>
            </a:xfrm>
            <a:custGeom>
              <a:avLst/>
              <a:gdLst>
                <a:gd name="connsiteX0" fmla="*/ 0 w 1838534"/>
                <a:gd name="connsiteY0" fmla="*/ 0 h 1806102"/>
                <a:gd name="connsiteX1" fmla="*/ 1838534 w 1838534"/>
                <a:gd name="connsiteY1" fmla="*/ 0 h 1806102"/>
                <a:gd name="connsiteX2" fmla="*/ 1838534 w 1838534"/>
                <a:gd name="connsiteY2" fmla="*/ 1806102 h 1806102"/>
                <a:gd name="connsiteX3" fmla="*/ 0 w 1838534"/>
                <a:gd name="connsiteY3" fmla="*/ 1806102 h 1806102"/>
                <a:gd name="connsiteX4" fmla="*/ 0 w 1838534"/>
                <a:gd name="connsiteY4" fmla="*/ 0 h 1806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8534" h="1806102">
                  <a:moveTo>
                    <a:pt x="0" y="0"/>
                  </a:moveTo>
                  <a:lnTo>
                    <a:pt x="1838534" y="0"/>
                  </a:lnTo>
                  <a:lnTo>
                    <a:pt x="1838534" y="1806102"/>
                  </a:lnTo>
                  <a:lnTo>
                    <a:pt x="0" y="180610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0" tIns="58420" rIns="58420" bIns="58420" numCol="1" spcCol="1270" anchor="t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Prepend the titles</a:t>
              </a:r>
              <a:endParaRPr lang="en-US" sz="2300" kern="1200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7961301" y="10846881"/>
              <a:ext cx="1942046" cy="388409"/>
            </a:xfrm>
            <a:custGeom>
              <a:avLst/>
              <a:gdLst>
                <a:gd name="connsiteX0" fmla="*/ 0 w 1942046"/>
                <a:gd name="connsiteY0" fmla="*/ 0 h 388409"/>
                <a:gd name="connsiteX1" fmla="*/ 1942046 w 1942046"/>
                <a:gd name="connsiteY1" fmla="*/ 0 h 388409"/>
                <a:gd name="connsiteX2" fmla="*/ 1942046 w 1942046"/>
                <a:gd name="connsiteY2" fmla="*/ 388409 h 388409"/>
                <a:gd name="connsiteX3" fmla="*/ 0 w 1942046"/>
                <a:gd name="connsiteY3" fmla="*/ 388409 h 388409"/>
                <a:gd name="connsiteX4" fmla="*/ 0 w 1942046"/>
                <a:gd name="connsiteY4" fmla="*/ 0 h 38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046" h="388409">
                  <a:moveTo>
                    <a:pt x="0" y="0"/>
                  </a:moveTo>
                  <a:lnTo>
                    <a:pt x="1942046" y="0"/>
                  </a:lnTo>
                  <a:lnTo>
                    <a:pt x="1942046" y="388409"/>
                  </a:lnTo>
                  <a:lnTo>
                    <a:pt x="0" y="38840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/>
                <a:t>Step 2</a:t>
              </a:r>
            </a:p>
          </p:txBody>
        </p:sp>
        <p:sp>
          <p:nvSpPr>
            <p:cNvPr id="30" name="Straight Connector 29"/>
            <p:cNvSpPr/>
            <p:nvPr/>
          </p:nvSpPr>
          <p:spPr>
            <a:xfrm>
              <a:off x="20362142" y="11235290"/>
              <a:ext cx="0" cy="3495682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ectangle 30" descr="Close up of students studying in library." title="Sample Picture"/>
            <p:cNvSpPr/>
            <p:nvPr/>
          </p:nvSpPr>
          <p:spPr>
            <a:xfrm>
              <a:off x="20459244" y="11351812"/>
              <a:ext cx="1838534" cy="1573057"/>
            </a:xfrm>
            <a:prstGeom prst="rect">
              <a:avLst/>
            </a:pr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20459244" y="12924870"/>
              <a:ext cx="1838534" cy="1806102"/>
            </a:xfrm>
            <a:custGeom>
              <a:avLst/>
              <a:gdLst>
                <a:gd name="connsiteX0" fmla="*/ 0 w 1838534"/>
                <a:gd name="connsiteY0" fmla="*/ 0 h 1806102"/>
                <a:gd name="connsiteX1" fmla="*/ 1838534 w 1838534"/>
                <a:gd name="connsiteY1" fmla="*/ 0 h 1806102"/>
                <a:gd name="connsiteX2" fmla="*/ 1838534 w 1838534"/>
                <a:gd name="connsiteY2" fmla="*/ 1806102 h 1806102"/>
                <a:gd name="connsiteX3" fmla="*/ 0 w 1838534"/>
                <a:gd name="connsiteY3" fmla="*/ 1806102 h 1806102"/>
                <a:gd name="connsiteX4" fmla="*/ 0 w 1838534"/>
                <a:gd name="connsiteY4" fmla="*/ 0 h 1806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8534" h="1806102">
                  <a:moveTo>
                    <a:pt x="0" y="0"/>
                  </a:moveTo>
                  <a:lnTo>
                    <a:pt x="1838534" y="0"/>
                  </a:lnTo>
                  <a:lnTo>
                    <a:pt x="1838534" y="1806102"/>
                  </a:lnTo>
                  <a:lnTo>
                    <a:pt x="0" y="180610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0" tIns="58420" rIns="58420" bIns="58420" numCol="1" spcCol="1270" anchor="t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Create synthetic observations by shuffling </a:t>
              </a:r>
              <a:r>
                <a:rPr lang="en-US" sz="2300" kern="1200" dirty="0" err="1" smtClean="0"/>
                <a:t>ing</a:t>
              </a:r>
              <a:endParaRPr lang="en-US" sz="2300" kern="1200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0362142" y="10846881"/>
              <a:ext cx="1942046" cy="388409"/>
            </a:xfrm>
            <a:custGeom>
              <a:avLst/>
              <a:gdLst>
                <a:gd name="connsiteX0" fmla="*/ 0 w 1942046"/>
                <a:gd name="connsiteY0" fmla="*/ 0 h 388409"/>
                <a:gd name="connsiteX1" fmla="*/ 1942046 w 1942046"/>
                <a:gd name="connsiteY1" fmla="*/ 0 h 388409"/>
                <a:gd name="connsiteX2" fmla="*/ 1942046 w 1942046"/>
                <a:gd name="connsiteY2" fmla="*/ 388409 h 388409"/>
                <a:gd name="connsiteX3" fmla="*/ 0 w 1942046"/>
                <a:gd name="connsiteY3" fmla="*/ 388409 h 388409"/>
                <a:gd name="connsiteX4" fmla="*/ 0 w 1942046"/>
                <a:gd name="connsiteY4" fmla="*/ 0 h 38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046" h="388409">
                  <a:moveTo>
                    <a:pt x="0" y="0"/>
                  </a:moveTo>
                  <a:lnTo>
                    <a:pt x="1942046" y="0"/>
                  </a:lnTo>
                  <a:lnTo>
                    <a:pt x="1942046" y="388409"/>
                  </a:lnTo>
                  <a:lnTo>
                    <a:pt x="0" y="38840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/>
                <a:t>Step 3</a:t>
              </a:r>
            </a:p>
          </p:txBody>
        </p:sp>
        <p:sp>
          <p:nvSpPr>
            <p:cNvPr id="34" name="Straight Connector 33"/>
            <p:cNvSpPr/>
            <p:nvPr/>
          </p:nvSpPr>
          <p:spPr>
            <a:xfrm>
              <a:off x="22762982" y="11235290"/>
              <a:ext cx="0" cy="3495682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Rectangle 34" descr="Closeup of gloved hand picking up a glass beaker." title="Sample Picture"/>
            <p:cNvSpPr/>
            <p:nvPr/>
          </p:nvSpPr>
          <p:spPr>
            <a:xfrm>
              <a:off x="22860085" y="11351812"/>
              <a:ext cx="1838534" cy="1573057"/>
            </a:xfrm>
            <a:prstGeom prst="rect">
              <a:avLst/>
            </a:prstGeom>
            <a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22860085" y="12924870"/>
              <a:ext cx="1838534" cy="1806102"/>
            </a:xfrm>
            <a:custGeom>
              <a:avLst/>
              <a:gdLst>
                <a:gd name="connsiteX0" fmla="*/ 0 w 1838534"/>
                <a:gd name="connsiteY0" fmla="*/ 0 h 1806102"/>
                <a:gd name="connsiteX1" fmla="*/ 1838534 w 1838534"/>
                <a:gd name="connsiteY1" fmla="*/ 0 h 1806102"/>
                <a:gd name="connsiteX2" fmla="*/ 1838534 w 1838534"/>
                <a:gd name="connsiteY2" fmla="*/ 1806102 h 1806102"/>
                <a:gd name="connsiteX3" fmla="*/ 0 w 1838534"/>
                <a:gd name="connsiteY3" fmla="*/ 1806102 h 1806102"/>
                <a:gd name="connsiteX4" fmla="*/ 0 w 1838534"/>
                <a:gd name="connsiteY4" fmla="*/ 0 h 1806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8534" h="1806102">
                  <a:moveTo>
                    <a:pt x="0" y="0"/>
                  </a:moveTo>
                  <a:lnTo>
                    <a:pt x="1838534" y="0"/>
                  </a:lnTo>
                  <a:lnTo>
                    <a:pt x="1838534" y="1806102"/>
                  </a:lnTo>
                  <a:lnTo>
                    <a:pt x="0" y="180610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0" tIns="58420" rIns="58420" bIns="58420" numCol="1" spcCol="1270" anchor="t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 smtClean="0"/>
                <a:t>Train model on the processed data</a:t>
              </a:r>
              <a:endParaRPr lang="en-US" sz="2300" kern="12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22762982" y="10846881"/>
              <a:ext cx="1942046" cy="388409"/>
            </a:xfrm>
            <a:custGeom>
              <a:avLst/>
              <a:gdLst>
                <a:gd name="connsiteX0" fmla="*/ 0 w 1942046"/>
                <a:gd name="connsiteY0" fmla="*/ 0 h 388409"/>
                <a:gd name="connsiteX1" fmla="*/ 1942046 w 1942046"/>
                <a:gd name="connsiteY1" fmla="*/ 0 h 388409"/>
                <a:gd name="connsiteX2" fmla="*/ 1942046 w 1942046"/>
                <a:gd name="connsiteY2" fmla="*/ 388409 h 388409"/>
                <a:gd name="connsiteX3" fmla="*/ 0 w 1942046"/>
                <a:gd name="connsiteY3" fmla="*/ 388409 h 388409"/>
                <a:gd name="connsiteX4" fmla="*/ 0 w 1942046"/>
                <a:gd name="connsiteY4" fmla="*/ 0 h 38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046" h="388409">
                  <a:moveTo>
                    <a:pt x="0" y="0"/>
                  </a:moveTo>
                  <a:lnTo>
                    <a:pt x="1942046" y="0"/>
                  </a:lnTo>
                  <a:lnTo>
                    <a:pt x="1942046" y="388409"/>
                  </a:lnTo>
                  <a:lnTo>
                    <a:pt x="0" y="38840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/>
                <a:t>Step 4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>
          <a:xfrm>
            <a:off x="15499080" y="17338340"/>
            <a:ext cx="12801600" cy="7296912"/>
          </a:xfrm>
        </p:spPr>
        <p:txBody>
          <a:bodyPr/>
          <a:lstStyle/>
          <a:p>
            <a:r>
              <a:rPr lang="en-US" dirty="0"/>
              <a:t>Justify why your approach is reasonable compared to alternate approaches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solidFill>
            <a:srgbClr val="520063"/>
          </a:solidFill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r>
              <a:rPr lang="en-US" dirty="0"/>
              <a:t>Include results based on your </a:t>
            </a:r>
            <a:r>
              <a:rPr lang="en-US" dirty="0" smtClean="0"/>
              <a:t>experiments</a:t>
            </a:r>
          </a:p>
          <a:p>
            <a:r>
              <a:rPr lang="en-US" dirty="0" smtClean="0"/>
              <a:t>Where did the model perform well, where did it struggle?</a:t>
            </a:r>
          </a:p>
          <a:p>
            <a:r>
              <a:rPr lang="en-US" dirty="0" smtClean="0"/>
              <a:t>Justify why you think your model made the right decisions using </a:t>
            </a:r>
            <a:r>
              <a:rPr lang="en-US" dirty="0" err="1" smtClean="0"/>
              <a:t>heatmaps</a:t>
            </a:r>
            <a:r>
              <a:rPr lang="en-US" dirty="0" smtClean="0"/>
              <a:t> or other ways to explain the model</a:t>
            </a:r>
          </a:p>
          <a:p>
            <a:r>
              <a:rPr lang="en-US" dirty="0"/>
              <a:t>What was the baseline human accuracy? Did the machine get anywhere near that? Why?</a:t>
            </a:r>
          </a:p>
          <a:p>
            <a:endParaRPr lang="en-US" dirty="0"/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>
          <a:solidFill>
            <a:srgbClr val="520063"/>
          </a:solidFill>
        </p:spPr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solidFill>
            <a:srgbClr val="E8E8E8"/>
          </a:solidFill>
        </p:spPr>
        <p:txBody>
          <a:bodyPr/>
          <a:lstStyle/>
          <a:p>
            <a:r>
              <a:rPr lang="en-US" dirty="0"/>
              <a:t>Brief summary of what you discovered based on results</a:t>
            </a:r>
          </a:p>
          <a:p>
            <a:r>
              <a:rPr lang="en-US" dirty="0"/>
              <a:t>Limitations of approach</a:t>
            </a:r>
          </a:p>
          <a:p>
            <a:r>
              <a:rPr lang="en-US" dirty="0"/>
              <a:t>How to improve/future work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solidFill>
            <a:srgbClr val="520063"/>
          </a:solidFill>
        </p:spPr>
        <p:txBody>
          <a:bodyPr/>
          <a:lstStyle/>
          <a:p>
            <a:r>
              <a:rPr lang="en-US" dirty="0"/>
              <a:t>References and Related Work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solidFill>
            <a:srgbClr val="E8E8E8"/>
          </a:solidFill>
        </p:spPr>
        <p:txBody>
          <a:bodyPr/>
          <a:lstStyle/>
          <a:p>
            <a:r>
              <a:rPr lang="en-US" dirty="0"/>
              <a:t>Include print and electronic sources in alphabetical order</a:t>
            </a:r>
          </a:p>
        </p:txBody>
      </p:sp>
      <p:pic>
        <p:nvPicPr>
          <p:cNvPr id="27" name="Picture 2" descr="b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9" t="56286" r="42893" b="23143"/>
          <a:stretch/>
        </p:blipFill>
        <p:spPr bwMode="auto">
          <a:xfrm>
            <a:off x="0" y="0"/>
            <a:ext cx="3842445" cy="384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8" name="Group 97"/>
          <p:cNvGrpSpPr/>
          <p:nvPr/>
        </p:nvGrpSpPr>
        <p:grpSpPr>
          <a:xfrm>
            <a:off x="15765296" y="19626016"/>
            <a:ext cx="12924375" cy="8774747"/>
            <a:chOff x="3276600" y="1600200"/>
            <a:chExt cx="2895600" cy="1965910"/>
          </a:xfrm>
        </p:grpSpPr>
        <p:sp>
          <p:nvSpPr>
            <p:cNvPr id="99" name="Oval 98"/>
            <p:cNvSpPr/>
            <p:nvPr/>
          </p:nvSpPr>
          <p:spPr bwMode="auto">
            <a:xfrm>
              <a:off x="3430927" y="1918267"/>
              <a:ext cx="254454" cy="254454"/>
            </a:xfrm>
            <a:prstGeom prst="ellipse">
              <a:avLst/>
            </a:prstGeom>
            <a:solidFill>
              <a:srgbClr val="00B050"/>
            </a:solidFill>
            <a:ln w="12700" cap="sq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3430927" y="2849459"/>
              <a:ext cx="254454" cy="254454"/>
            </a:xfrm>
            <a:prstGeom prst="ellipse">
              <a:avLst/>
            </a:prstGeom>
            <a:solidFill>
              <a:srgbClr val="00B050"/>
            </a:solidFill>
            <a:ln w="12700" cap="sq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3430927" y="2384766"/>
              <a:ext cx="254454" cy="254454"/>
            </a:xfrm>
            <a:prstGeom prst="ellipse">
              <a:avLst/>
            </a:prstGeom>
            <a:solidFill>
              <a:srgbClr val="00B050"/>
            </a:solidFill>
            <a:ln w="12700" cap="sq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4195190" y="1664716"/>
              <a:ext cx="254454" cy="254454"/>
            </a:xfrm>
            <a:prstGeom prst="ellipse">
              <a:avLst/>
            </a:prstGeom>
            <a:solidFill>
              <a:schemeClr val="accent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4195190" y="2595908"/>
              <a:ext cx="254454" cy="254454"/>
            </a:xfrm>
            <a:prstGeom prst="ellipse">
              <a:avLst/>
            </a:prstGeom>
            <a:solidFill>
              <a:schemeClr val="accent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4195190" y="2131214"/>
              <a:ext cx="254454" cy="254454"/>
            </a:xfrm>
            <a:prstGeom prst="ellipse">
              <a:avLst/>
            </a:prstGeom>
            <a:solidFill>
              <a:schemeClr val="accent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4194288" y="3060601"/>
              <a:ext cx="254454" cy="254454"/>
            </a:xfrm>
            <a:prstGeom prst="ellipse">
              <a:avLst/>
            </a:prstGeom>
            <a:solidFill>
              <a:schemeClr val="accent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5017202" y="1663813"/>
              <a:ext cx="254454" cy="254454"/>
            </a:xfrm>
            <a:prstGeom prst="ellipse">
              <a:avLst/>
            </a:prstGeom>
            <a:solidFill>
              <a:schemeClr val="accent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5017202" y="2595006"/>
              <a:ext cx="254454" cy="254454"/>
            </a:xfrm>
            <a:prstGeom prst="ellipse">
              <a:avLst/>
            </a:prstGeom>
            <a:solidFill>
              <a:schemeClr val="accent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5017202" y="2130312"/>
              <a:ext cx="254454" cy="254454"/>
            </a:xfrm>
            <a:prstGeom prst="ellipse">
              <a:avLst/>
            </a:prstGeom>
            <a:solidFill>
              <a:schemeClr val="accent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5016300" y="3059699"/>
              <a:ext cx="254454" cy="254454"/>
            </a:xfrm>
            <a:prstGeom prst="ellipse">
              <a:avLst/>
            </a:prstGeom>
            <a:solidFill>
              <a:schemeClr val="accent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5763419" y="1947896"/>
              <a:ext cx="254454" cy="254454"/>
            </a:xfrm>
            <a:prstGeom prst="ellipse">
              <a:avLst/>
            </a:prstGeom>
            <a:solidFill>
              <a:srgbClr val="FF0000"/>
            </a:solidFill>
            <a:ln w="127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2" name="Straight Connector 111"/>
            <p:cNvCxnSpPr>
              <a:stCxn id="99" idx="6"/>
              <a:endCxn id="102" idx="2"/>
            </p:cNvCxnSpPr>
            <p:nvPr/>
          </p:nvCxnSpPr>
          <p:spPr bwMode="auto">
            <a:xfrm flipV="1">
              <a:off x="3685381" y="1791942"/>
              <a:ext cx="509810" cy="253552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" name="Straight Connector 112"/>
            <p:cNvCxnSpPr>
              <a:stCxn id="99" idx="6"/>
              <a:endCxn id="104" idx="2"/>
            </p:cNvCxnSpPr>
            <p:nvPr/>
          </p:nvCxnSpPr>
          <p:spPr bwMode="auto">
            <a:xfrm>
              <a:off x="3685381" y="2045494"/>
              <a:ext cx="509810" cy="212947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Straight Connector 113"/>
            <p:cNvCxnSpPr>
              <a:stCxn id="99" idx="6"/>
              <a:endCxn id="103" idx="2"/>
            </p:cNvCxnSpPr>
            <p:nvPr/>
          </p:nvCxnSpPr>
          <p:spPr bwMode="auto">
            <a:xfrm>
              <a:off x="3685381" y="2045494"/>
              <a:ext cx="509810" cy="677641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Straight Connector 114"/>
            <p:cNvCxnSpPr>
              <a:stCxn id="99" idx="6"/>
              <a:endCxn id="106" idx="2"/>
            </p:cNvCxnSpPr>
            <p:nvPr/>
          </p:nvCxnSpPr>
          <p:spPr bwMode="auto">
            <a:xfrm>
              <a:off x="3685381" y="2045494"/>
              <a:ext cx="508907" cy="114233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6" name="Straight Connector 115"/>
            <p:cNvCxnSpPr>
              <a:stCxn id="101" idx="6"/>
              <a:endCxn id="102" idx="2"/>
            </p:cNvCxnSpPr>
            <p:nvPr/>
          </p:nvCxnSpPr>
          <p:spPr bwMode="auto">
            <a:xfrm flipV="1">
              <a:off x="3685381" y="1791942"/>
              <a:ext cx="509810" cy="72005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" name="Straight Connector 116"/>
            <p:cNvCxnSpPr>
              <a:stCxn id="101" idx="6"/>
              <a:endCxn id="104" idx="2"/>
            </p:cNvCxnSpPr>
            <p:nvPr/>
          </p:nvCxnSpPr>
          <p:spPr bwMode="auto">
            <a:xfrm flipV="1">
              <a:off x="3685381" y="2258441"/>
              <a:ext cx="509810" cy="253552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Straight Connector 117"/>
            <p:cNvCxnSpPr>
              <a:stCxn id="101" idx="6"/>
              <a:endCxn id="103" idx="2"/>
            </p:cNvCxnSpPr>
            <p:nvPr/>
          </p:nvCxnSpPr>
          <p:spPr bwMode="auto">
            <a:xfrm>
              <a:off x="3685381" y="2511993"/>
              <a:ext cx="509810" cy="211142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Straight Connector 118"/>
            <p:cNvCxnSpPr>
              <a:stCxn id="100" idx="6"/>
              <a:endCxn id="102" idx="2"/>
            </p:cNvCxnSpPr>
            <p:nvPr/>
          </p:nvCxnSpPr>
          <p:spPr bwMode="auto">
            <a:xfrm flipV="1">
              <a:off x="3685381" y="1791942"/>
              <a:ext cx="509810" cy="118474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Straight Connector 119"/>
            <p:cNvCxnSpPr>
              <a:stCxn id="100" idx="6"/>
              <a:endCxn id="104" idx="2"/>
            </p:cNvCxnSpPr>
            <p:nvPr/>
          </p:nvCxnSpPr>
          <p:spPr bwMode="auto">
            <a:xfrm flipV="1">
              <a:off x="3685381" y="2258441"/>
              <a:ext cx="509810" cy="718245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1" name="Straight Connector 120"/>
            <p:cNvCxnSpPr>
              <a:stCxn id="100" idx="6"/>
              <a:endCxn id="103" idx="2"/>
            </p:cNvCxnSpPr>
            <p:nvPr/>
          </p:nvCxnSpPr>
          <p:spPr bwMode="auto">
            <a:xfrm flipV="1">
              <a:off x="3685381" y="2723135"/>
              <a:ext cx="509810" cy="253552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" name="Straight Connector 121"/>
            <p:cNvCxnSpPr>
              <a:stCxn id="100" idx="6"/>
              <a:endCxn id="106" idx="2"/>
            </p:cNvCxnSpPr>
            <p:nvPr/>
          </p:nvCxnSpPr>
          <p:spPr bwMode="auto">
            <a:xfrm>
              <a:off x="3685381" y="2976686"/>
              <a:ext cx="508907" cy="211142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" name="Straight Connector 122"/>
            <p:cNvCxnSpPr>
              <a:stCxn id="107" idx="2"/>
              <a:endCxn id="102" idx="6"/>
            </p:cNvCxnSpPr>
            <p:nvPr/>
          </p:nvCxnSpPr>
          <p:spPr bwMode="auto">
            <a:xfrm flipH="1">
              <a:off x="4449644" y="1791040"/>
              <a:ext cx="567558" cy="902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Straight Connector 123"/>
            <p:cNvCxnSpPr>
              <a:stCxn id="109" idx="2"/>
              <a:endCxn id="102" idx="6"/>
            </p:cNvCxnSpPr>
            <p:nvPr/>
          </p:nvCxnSpPr>
          <p:spPr bwMode="auto">
            <a:xfrm flipH="1" flipV="1">
              <a:off x="4449644" y="1791942"/>
              <a:ext cx="567558" cy="465596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" name="Straight Connector 124"/>
            <p:cNvCxnSpPr>
              <a:stCxn id="108" idx="2"/>
              <a:endCxn id="102" idx="6"/>
            </p:cNvCxnSpPr>
            <p:nvPr/>
          </p:nvCxnSpPr>
          <p:spPr bwMode="auto">
            <a:xfrm flipH="1" flipV="1">
              <a:off x="4449644" y="1791942"/>
              <a:ext cx="567558" cy="93029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Straight Connector 125"/>
            <p:cNvCxnSpPr>
              <a:stCxn id="110" idx="2"/>
              <a:endCxn id="102" idx="6"/>
            </p:cNvCxnSpPr>
            <p:nvPr/>
          </p:nvCxnSpPr>
          <p:spPr bwMode="auto">
            <a:xfrm flipH="1" flipV="1">
              <a:off x="4449644" y="1791942"/>
              <a:ext cx="566656" cy="139498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Straight Connector 126"/>
            <p:cNvCxnSpPr>
              <a:stCxn id="107" idx="2"/>
              <a:endCxn id="104" idx="6"/>
            </p:cNvCxnSpPr>
            <p:nvPr/>
          </p:nvCxnSpPr>
          <p:spPr bwMode="auto">
            <a:xfrm flipH="1">
              <a:off x="4449644" y="1791040"/>
              <a:ext cx="567558" cy="467401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Straight Connector 127"/>
            <p:cNvCxnSpPr>
              <a:stCxn id="109" idx="2"/>
              <a:endCxn id="104" idx="6"/>
            </p:cNvCxnSpPr>
            <p:nvPr/>
          </p:nvCxnSpPr>
          <p:spPr bwMode="auto">
            <a:xfrm flipH="1">
              <a:off x="4449644" y="2257539"/>
              <a:ext cx="567558" cy="902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Straight Connector 128"/>
            <p:cNvCxnSpPr>
              <a:stCxn id="108" idx="2"/>
              <a:endCxn id="104" idx="6"/>
            </p:cNvCxnSpPr>
            <p:nvPr/>
          </p:nvCxnSpPr>
          <p:spPr bwMode="auto">
            <a:xfrm flipH="1" flipV="1">
              <a:off x="4449644" y="2258441"/>
              <a:ext cx="567558" cy="463791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Straight Connector 129"/>
            <p:cNvCxnSpPr>
              <a:stCxn id="110" idx="2"/>
              <a:endCxn id="104" idx="6"/>
            </p:cNvCxnSpPr>
            <p:nvPr/>
          </p:nvCxnSpPr>
          <p:spPr bwMode="auto">
            <a:xfrm flipH="1" flipV="1">
              <a:off x="4449644" y="2258441"/>
              <a:ext cx="566656" cy="928485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Straight Connector 130"/>
            <p:cNvCxnSpPr>
              <a:stCxn id="107" idx="2"/>
              <a:endCxn id="103" idx="6"/>
            </p:cNvCxnSpPr>
            <p:nvPr/>
          </p:nvCxnSpPr>
          <p:spPr bwMode="auto">
            <a:xfrm flipH="1">
              <a:off x="4449644" y="1791040"/>
              <a:ext cx="567558" cy="93209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2" name="Straight Connector 131"/>
            <p:cNvCxnSpPr>
              <a:stCxn id="109" idx="2"/>
              <a:endCxn id="103" idx="6"/>
            </p:cNvCxnSpPr>
            <p:nvPr/>
          </p:nvCxnSpPr>
          <p:spPr bwMode="auto">
            <a:xfrm flipH="1">
              <a:off x="4449644" y="2257539"/>
              <a:ext cx="567558" cy="465596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" name="Straight Connector 132"/>
            <p:cNvCxnSpPr>
              <a:stCxn id="108" idx="2"/>
              <a:endCxn id="103" idx="6"/>
            </p:cNvCxnSpPr>
            <p:nvPr/>
          </p:nvCxnSpPr>
          <p:spPr bwMode="auto">
            <a:xfrm flipH="1">
              <a:off x="4449644" y="2722233"/>
              <a:ext cx="567558" cy="902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" name="Straight Connector 133"/>
            <p:cNvCxnSpPr>
              <a:stCxn id="110" idx="2"/>
              <a:endCxn id="103" idx="6"/>
            </p:cNvCxnSpPr>
            <p:nvPr/>
          </p:nvCxnSpPr>
          <p:spPr bwMode="auto">
            <a:xfrm flipH="1" flipV="1">
              <a:off x="4449644" y="2723135"/>
              <a:ext cx="566656" cy="463791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Straight Connector 134"/>
            <p:cNvCxnSpPr>
              <a:stCxn id="107" idx="2"/>
              <a:endCxn id="106" idx="6"/>
            </p:cNvCxnSpPr>
            <p:nvPr/>
          </p:nvCxnSpPr>
          <p:spPr bwMode="auto">
            <a:xfrm flipH="1">
              <a:off x="4448742" y="1791040"/>
              <a:ext cx="568460" cy="13967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Straight Connector 135"/>
            <p:cNvCxnSpPr>
              <a:stCxn id="109" idx="2"/>
              <a:endCxn id="106" idx="6"/>
            </p:cNvCxnSpPr>
            <p:nvPr/>
          </p:nvCxnSpPr>
          <p:spPr bwMode="auto">
            <a:xfrm flipH="1">
              <a:off x="4448742" y="2257539"/>
              <a:ext cx="568460" cy="930289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7" name="Straight Connector 136"/>
            <p:cNvCxnSpPr>
              <a:stCxn id="108" idx="2"/>
              <a:endCxn id="106" idx="6"/>
            </p:cNvCxnSpPr>
            <p:nvPr/>
          </p:nvCxnSpPr>
          <p:spPr bwMode="auto">
            <a:xfrm flipH="1">
              <a:off x="4448742" y="2722233"/>
              <a:ext cx="568460" cy="465596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Straight Connector 137"/>
            <p:cNvCxnSpPr>
              <a:stCxn id="110" idx="2"/>
              <a:endCxn id="106" idx="6"/>
            </p:cNvCxnSpPr>
            <p:nvPr/>
          </p:nvCxnSpPr>
          <p:spPr bwMode="auto">
            <a:xfrm flipH="1">
              <a:off x="4448742" y="3186926"/>
              <a:ext cx="567558" cy="902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Straight Connector 138"/>
            <p:cNvCxnSpPr>
              <a:stCxn id="107" idx="6"/>
              <a:endCxn id="111" idx="2"/>
            </p:cNvCxnSpPr>
            <p:nvPr/>
          </p:nvCxnSpPr>
          <p:spPr bwMode="auto">
            <a:xfrm>
              <a:off x="5271656" y="1791040"/>
              <a:ext cx="491763" cy="284083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>
              <a:stCxn id="109" idx="6"/>
              <a:endCxn id="111" idx="2"/>
            </p:cNvCxnSpPr>
            <p:nvPr/>
          </p:nvCxnSpPr>
          <p:spPr bwMode="auto">
            <a:xfrm flipV="1">
              <a:off x="5271656" y="2075123"/>
              <a:ext cx="491763" cy="182416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08" idx="6"/>
              <a:endCxn id="111" idx="2"/>
            </p:cNvCxnSpPr>
            <p:nvPr/>
          </p:nvCxnSpPr>
          <p:spPr bwMode="auto">
            <a:xfrm flipV="1">
              <a:off x="5271656" y="2075123"/>
              <a:ext cx="491763" cy="64711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>
              <a:stCxn id="110" idx="6"/>
              <a:endCxn id="111" idx="2"/>
            </p:cNvCxnSpPr>
            <p:nvPr/>
          </p:nvCxnSpPr>
          <p:spPr bwMode="auto">
            <a:xfrm flipV="1">
              <a:off x="5270754" y="2075123"/>
              <a:ext cx="492665" cy="1111803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" name="Rounded Rectangle 142"/>
            <p:cNvSpPr/>
            <p:nvPr/>
          </p:nvSpPr>
          <p:spPr bwMode="auto">
            <a:xfrm>
              <a:off x="3276600" y="1748631"/>
              <a:ext cx="563107" cy="1526723"/>
            </a:xfrm>
            <a:prstGeom prst="roundRect">
              <a:avLst/>
            </a:prstGeom>
            <a:noFill/>
            <a:ln w="28575" cap="sq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 bwMode="auto">
            <a:xfrm>
              <a:off x="4039510" y="1600200"/>
              <a:ext cx="563107" cy="1908403"/>
            </a:xfrm>
            <a:prstGeom prst="roundRect">
              <a:avLst/>
            </a:prstGeom>
            <a:noFill/>
            <a:ln w="28575" cap="sq" cmpd="sng" algn="ctr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" name="Rounded Rectangle 144"/>
            <p:cNvSpPr/>
            <p:nvPr/>
          </p:nvSpPr>
          <p:spPr bwMode="auto">
            <a:xfrm>
              <a:off x="4861973" y="1600200"/>
              <a:ext cx="563107" cy="1908403"/>
            </a:xfrm>
            <a:prstGeom prst="roundRect">
              <a:avLst/>
            </a:prstGeom>
            <a:noFill/>
            <a:ln w="28575" cap="sq" cmpd="sng" algn="ctr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" name="Rounded Rectangle 145"/>
            <p:cNvSpPr/>
            <p:nvPr/>
          </p:nvSpPr>
          <p:spPr bwMode="auto">
            <a:xfrm>
              <a:off x="5609093" y="1800141"/>
              <a:ext cx="563107" cy="549963"/>
            </a:xfrm>
            <a:prstGeom prst="roundRect">
              <a:avLst/>
            </a:prstGeom>
            <a:noFill/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396139" y="3098720"/>
              <a:ext cx="3561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rgbClr val="00B050"/>
                  </a:solidFill>
                </a:rPr>
                <a:t>Input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034149" y="3321253"/>
              <a:ext cx="5389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chemeClr val="accent1"/>
                  </a:solidFill>
                </a:rPr>
                <a:t>Hidden L1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861973" y="3325732"/>
              <a:ext cx="5389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chemeClr val="accent1"/>
                  </a:solidFill>
                </a:rPr>
                <a:t>Hidden L2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689824" y="2177534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rgbClr val="FF0000"/>
                  </a:solidFill>
                </a:rPr>
                <a:t>Output</a:t>
              </a:r>
            </a:p>
          </p:txBody>
        </p:sp>
        <p:cxnSp>
          <p:nvCxnSpPr>
            <p:cNvPr id="151" name="Straight Connector 150"/>
            <p:cNvCxnSpPr/>
            <p:nvPr/>
          </p:nvCxnSpPr>
          <p:spPr bwMode="auto">
            <a:xfrm>
              <a:off x="3685381" y="2511993"/>
              <a:ext cx="508907" cy="675836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Rectangle 151"/>
                <p:cNvSpPr/>
                <p:nvPr/>
              </p:nvSpPr>
              <p:spPr>
                <a:xfrm>
                  <a:off x="5390794" y="3289111"/>
                  <a:ext cx="42191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0794" y="3289111"/>
                  <a:ext cx="421910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Oval 152"/>
            <p:cNvSpPr/>
            <p:nvPr/>
          </p:nvSpPr>
          <p:spPr bwMode="auto">
            <a:xfrm>
              <a:off x="5761768" y="2938496"/>
              <a:ext cx="254454" cy="254454"/>
            </a:xfrm>
            <a:prstGeom prst="ellipse">
              <a:avLst/>
            </a:prstGeom>
            <a:solidFill>
              <a:srgbClr val="FF0000"/>
            </a:solidFill>
            <a:ln w="127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" name="Rounded Rectangle 153"/>
            <p:cNvSpPr/>
            <p:nvPr/>
          </p:nvSpPr>
          <p:spPr bwMode="auto">
            <a:xfrm>
              <a:off x="5607442" y="2790741"/>
              <a:ext cx="563107" cy="549963"/>
            </a:xfrm>
            <a:prstGeom prst="roundRect">
              <a:avLst/>
            </a:prstGeom>
            <a:noFill/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688173" y="3168134"/>
              <a:ext cx="41549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solidFill>
                    <a:srgbClr val="FF0000"/>
                  </a:solidFill>
                </a:rPr>
                <a:t>Output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614818" y="2341172"/>
              <a:ext cx="494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157" name="Straight Connector 156"/>
            <p:cNvCxnSpPr>
              <a:stCxn id="107" idx="6"/>
              <a:endCxn id="153" idx="2"/>
            </p:cNvCxnSpPr>
            <p:nvPr/>
          </p:nvCxnSpPr>
          <p:spPr bwMode="auto">
            <a:xfrm>
              <a:off x="5271656" y="1791040"/>
              <a:ext cx="490112" cy="1274683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Straight Connector 157"/>
            <p:cNvCxnSpPr>
              <a:stCxn id="109" idx="6"/>
              <a:endCxn id="153" idx="2"/>
            </p:cNvCxnSpPr>
            <p:nvPr/>
          </p:nvCxnSpPr>
          <p:spPr bwMode="auto">
            <a:xfrm>
              <a:off x="5271656" y="2257539"/>
              <a:ext cx="490112" cy="80818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Connector 158"/>
            <p:cNvCxnSpPr>
              <a:stCxn id="108" idx="6"/>
              <a:endCxn id="153" idx="2"/>
            </p:cNvCxnSpPr>
            <p:nvPr/>
          </p:nvCxnSpPr>
          <p:spPr bwMode="auto">
            <a:xfrm>
              <a:off x="5271656" y="2722233"/>
              <a:ext cx="490112" cy="34349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Straight Connector 159"/>
            <p:cNvCxnSpPr>
              <a:stCxn id="110" idx="6"/>
              <a:endCxn id="153" idx="2"/>
            </p:cNvCxnSpPr>
            <p:nvPr/>
          </p:nvCxnSpPr>
          <p:spPr bwMode="auto">
            <a:xfrm flipV="1">
              <a:off x="5270754" y="3065723"/>
              <a:ext cx="491014" cy="121203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Rectangle 160"/>
                <p:cNvSpPr/>
                <p:nvPr/>
              </p:nvSpPr>
              <p:spPr>
                <a:xfrm>
                  <a:off x="4962913" y="3025948"/>
                  <a:ext cx="37824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913" y="3025948"/>
                  <a:ext cx="378244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angle 161"/>
                <p:cNvSpPr/>
                <p:nvPr/>
              </p:nvSpPr>
              <p:spPr>
                <a:xfrm>
                  <a:off x="5688173" y="2923412"/>
                  <a:ext cx="37824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Rectangle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8173" y="2923412"/>
                  <a:ext cx="378244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/>
                <p:cNvSpPr/>
                <p:nvPr/>
              </p:nvSpPr>
              <p:spPr>
                <a:xfrm>
                  <a:off x="4540597" y="3235929"/>
                  <a:ext cx="42191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597" y="3235929"/>
                  <a:ext cx="421910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/>
                <p:cNvSpPr/>
                <p:nvPr/>
              </p:nvSpPr>
              <p:spPr>
                <a:xfrm>
                  <a:off x="4132796" y="3048000"/>
                  <a:ext cx="37824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2796" y="3048000"/>
                  <a:ext cx="378244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Rectangle 164"/>
                <p:cNvSpPr/>
                <p:nvPr/>
              </p:nvSpPr>
              <p:spPr>
                <a:xfrm>
                  <a:off x="3718589" y="3198675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Rectangle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8589" y="3198675"/>
                  <a:ext cx="421910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Content Placeholder 1"/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r>
              <a:rPr lang="en-US" dirty="0" smtClean="0"/>
              <a:t>PLACEHOLDER FOR HEATMAPS </a:t>
            </a:r>
            <a:r>
              <a:rPr lang="mr-IN" dirty="0" smtClean="0"/>
              <a:t>–</a:t>
            </a:r>
            <a:r>
              <a:rPr lang="en-US" dirty="0" smtClean="0"/>
              <a:t> include sample output with </a:t>
            </a:r>
            <a:r>
              <a:rPr lang="en-US" dirty="0" err="1" smtClean="0"/>
              <a:t>heatmap</a:t>
            </a:r>
            <a:r>
              <a:rPr lang="en-US" dirty="0" smtClean="0"/>
              <a:t> right below (one each for character, word and phrase-level networks)</a:t>
            </a:r>
            <a:endParaRPr lang="en-US" dirty="0"/>
          </a:p>
        </p:txBody>
      </p:sp>
      <p:sp>
        <p:nvSpPr>
          <p:cNvPr id="166" name="Freeform 165"/>
          <p:cNvSpPr/>
          <p:nvPr/>
        </p:nvSpPr>
        <p:spPr>
          <a:xfrm>
            <a:off x="25070753" y="10835996"/>
            <a:ext cx="1942046" cy="38840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4</a:t>
            </a:r>
          </a:p>
        </p:txBody>
      </p:sp>
      <p:sp>
        <p:nvSpPr>
          <p:cNvPr id="167" name="Freeform 166"/>
          <p:cNvSpPr/>
          <p:nvPr/>
        </p:nvSpPr>
        <p:spPr>
          <a:xfrm>
            <a:off x="25037229" y="12913984"/>
            <a:ext cx="1838534" cy="1806102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/>
              <a:t>Generate recipe by seeding model with created title in brackets</a:t>
            </a:r>
            <a:endParaRPr lang="en-US" sz="2300" kern="1200" dirty="0"/>
          </a:p>
        </p:txBody>
      </p:sp>
      <p:pic>
        <p:nvPicPr>
          <p:cNvPr id="40" name="Picture Placeholder 39"/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91" r="2629" b="27442"/>
          <a:stretch/>
        </p:blipFill>
        <p:spPr>
          <a:xfrm>
            <a:off x="32657143" y="0"/>
            <a:ext cx="11234057" cy="3842445"/>
          </a:xfrm>
        </p:spPr>
      </p:pic>
    </p:spTree>
    <p:extLst>
      <p:ext uri="{BB962C8B-B14F-4D97-AF65-F5344CB8AC3E}">
        <p14:creationId xmlns:p14="http://schemas.microsoft.com/office/powerpoint/2010/main" val="1113552907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poster</Template>
  <TotalTime>0</TotalTime>
  <Words>730</Words>
  <Application>Microsoft Macintosh PowerPoint</Application>
  <PresentationFormat>Custom</PresentationFormat>
  <Paragraphs>104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Cambria Math</vt:lpstr>
      <vt:lpstr>Mangal</vt:lpstr>
      <vt:lpstr>Arial</vt:lpstr>
      <vt:lpstr>Science Poster</vt:lpstr>
      <vt:lpstr>Deep Learning Project</vt:lpstr>
      <vt:lpstr>Convectional Neural Networks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2016-04-09T00:58:54Z</dcterms:created>
  <dcterms:modified xsi:type="dcterms:W3CDTF">2017-05-24T17:42:01Z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