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58" r:id="rId5"/>
    <p:sldId id="259" r:id="rId6"/>
    <p:sldId id="267" r:id="rId7"/>
    <p:sldId id="260" r:id="rId8"/>
    <p:sldId id="265" r:id="rId9"/>
    <p:sldId id="261" r:id="rId10"/>
    <p:sldId id="269" r:id="rId11"/>
    <p:sldId id="270" r:id="rId12"/>
    <p:sldId id="266" r:id="rId13"/>
    <p:sldId id="262" r:id="rId14"/>
    <p:sldId id="263" r:id="rId1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AA489-F333-499C-BD7A-39F63D24E3D7}">
          <p14:sldIdLst>
            <p14:sldId id="256"/>
            <p14:sldId id="257"/>
            <p14:sldId id="271"/>
            <p14:sldId id="258"/>
            <p14:sldId id="259"/>
            <p14:sldId id="267"/>
            <p14:sldId id="260"/>
            <p14:sldId id="265"/>
            <p14:sldId id="261"/>
            <p14:sldId id="269"/>
            <p14:sldId id="270"/>
            <p14:sldId id="266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0000"/>
    <a:srgbClr val="CC99FF"/>
    <a:srgbClr val="660066"/>
    <a:srgbClr val="CCCCFF"/>
    <a:srgbClr val="008000"/>
    <a:srgbClr val="6600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0" autoAdjust="0"/>
    <p:restoredTop sz="86344" autoAdjust="0"/>
  </p:normalViewPr>
  <p:slideViewPr>
    <p:cSldViewPr>
      <p:cViewPr varScale="1">
        <p:scale>
          <a:sx n="137" d="100"/>
          <a:sy n="137" d="100"/>
        </p:scale>
        <p:origin x="2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ck Chan" userId="f4af8e7894357264" providerId="LiveId" clId="{987C0A02-FD1E-45CC-BB1B-3F7295E232EA}"/>
    <pc:docChg chg="custSel modSld modMainMaster">
      <pc:chgData name="Ellick Chan" userId="f4af8e7894357264" providerId="LiveId" clId="{987C0A02-FD1E-45CC-BB1B-3F7295E232EA}" dt="2017-05-14T17:35:59.194" v="373" actId="20577"/>
      <pc:docMkLst>
        <pc:docMk/>
      </pc:docMkLst>
      <pc:sldChg chg="modSp">
        <pc:chgData name="Ellick Chan" userId="f4af8e7894357264" providerId="LiveId" clId="{987C0A02-FD1E-45CC-BB1B-3F7295E232EA}" dt="2017-05-14T17:35:59.194" v="373" actId="20577"/>
        <pc:sldMkLst>
          <pc:docMk/>
          <pc:sldMk cId="4069369774" sldId="259"/>
        </pc:sldMkLst>
        <pc:spChg chg="mod">
          <ac:chgData name="Ellick Chan" userId="f4af8e7894357264" providerId="LiveId" clId="{987C0A02-FD1E-45CC-BB1B-3F7295E232EA}" dt="2017-05-14T17:35:59.194" v="373" actId="20577"/>
          <ac:spMkLst>
            <pc:docMk/>
            <pc:sldMk cId="4069369774" sldId="259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6:21.335" v="58" actId="20577"/>
        <pc:sldMkLst>
          <pc:docMk/>
          <pc:sldMk cId="2023719929" sldId="264"/>
        </pc:sldMkLst>
        <pc:spChg chg="mod">
          <ac:chgData name="Ellick Chan" userId="f4af8e7894357264" providerId="LiveId" clId="{987C0A02-FD1E-45CC-BB1B-3F7295E232EA}" dt="2017-05-14T15:46:21.335" v="58" actId="20577"/>
          <ac:spMkLst>
            <pc:docMk/>
            <pc:sldMk cId="2023719929" sldId="264"/>
            <ac:spMk id="3" creationId="{00000000-0000-0000-0000-000000000000}"/>
          </ac:spMkLst>
        </pc:spChg>
      </pc:sldChg>
      <pc:sldChg chg="modSp">
        <pc:chgData name="Ellick Chan" userId="f4af8e7894357264" providerId="LiveId" clId="{987C0A02-FD1E-45CC-BB1B-3F7295E232EA}" dt="2017-05-14T15:47:22.306" v="172" actId="20577"/>
        <pc:sldMkLst>
          <pc:docMk/>
          <pc:sldMk cId="3185095740" sldId="266"/>
        </pc:sldMkLst>
        <pc:spChg chg="mod">
          <ac:chgData name="Ellick Chan" userId="f4af8e7894357264" providerId="LiveId" clId="{987C0A02-FD1E-45CC-BB1B-3F7295E232EA}" dt="2017-05-14T15:47:22.306" v="172" actId="20577"/>
          <ac:spMkLst>
            <pc:docMk/>
            <pc:sldMk cId="3185095740" sldId="266"/>
            <ac:spMk id="3" creationId="{00000000-0000-0000-0000-000000000000}"/>
          </ac:spMkLst>
        </pc:spChg>
      </pc:sldChg>
      <pc:sldMasterChg chg="modSp">
        <pc:chgData name="Ellick Chan" userId="f4af8e7894357264" providerId="LiveId" clId="{987C0A02-FD1E-45CC-BB1B-3F7295E232EA}" dt="2017-05-14T15:39:21.093" v="5" actId="20577"/>
        <pc:sldMasterMkLst>
          <pc:docMk/>
          <pc:sldMasterMk cId="2709235162" sldId="2147484056"/>
        </pc:sldMasterMkLst>
        <pc:spChg chg="mod">
          <ac:chgData name="Ellick Chan" userId="f4af8e7894357264" providerId="LiveId" clId="{987C0A02-FD1E-45CC-BB1B-3F7295E232EA}" dt="2017-05-14T15:39:21.093" v="5" actId="20577"/>
          <ac:spMkLst>
            <pc:docMk/>
            <pc:sldMasterMk cId="2709235162" sldId="2147484056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B99B4E-463B-48F4-9D30-C4BF95FB4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113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95AE2C-58A8-4B27-9B3E-91ACA2B31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91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95AE2C-58A8-4B27-9B3E-91ACA2B31C2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6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1025" y="6086475"/>
            <a:ext cx="133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295400" y="3048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295400" y="3429000"/>
            <a:ext cx="6553200" cy="0"/>
          </a:xfrm>
          <a:prstGeom prst="line">
            <a:avLst/>
          </a:prstGeom>
          <a:noFill/>
          <a:ln w="5715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6312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  <a:extLst/>
        </p:spPr>
        <p:txBody>
          <a:bodyPr lIns="91440" tIns="45720" rIns="91440" bIns="45720" anchor="ctr"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2631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  <a:extLst/>
        </p:spPr>
        <p:txBody>
          <a:bodyPr lIns="91440" tIns="45720" rIns="91440" bIns="45720"/>
          <a:lstStyle>
            <a:lvl1pPr marL="0" indent="0" algn="ctr">
              <a:buFont typeface="Monotype Sort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303626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0422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21717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0"/>
            <a:ext cx="6362700" cy="5867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1083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0"/>
            <a:ext cx="6705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33710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233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121656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86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4786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5750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266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43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11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420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here to add content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here to add title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38100" cap="sq">
            <a:solidFill>
              <a:srgbClr val="FFB24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5867400" y="-158"/>
            <a:ext cx="3276600" cy="419099"/>
          </a:xfrm>
          <a:prstGeom prst="rect">
            <a:avLst/>
          </a:prstGeom>
          <a:solidFill>
            <a:srgbClr val="52006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MSIA 490-30: Deep Learning. Spring 2017.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Instructor: Dr. Ellick Chan. TA: Mark Harmon.</a:t>
            </a:r>
          </a:p>
        </p:txBody>
      </p:sp>
    </p:spTree>
    <p:extLst>
      <p:ext uri="{BB962C8B-B14F-4D97-AF65-F5344CB8AC3E}">
        <p14:creationId xmlns:p14="http://schemas.microsoft.com/office/powerpoint/2010/main" val="270923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Univers 5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&lt;"/>
        <a:defRPr kumimoji="1"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lstm_text_generation.py" TargetMode="External"/><Relationship Id="rId4" Type="http://schemas.openxmlformats.org/officeDocument/2006/relationships/hyperlink" Target="https://github.com/hunkim/word-rnn-tensorflow" TargetMode="External"/><Relationship Id="rId5" Type="http://schemas.openxmlformats.org/officeDocument/2006/relationships/hyperlink" Target="http://karpathy.github.io/2015/05/21/rnn-effectiveness/" TargetMode="External"/><Relationship Id="rId6" Type="http://schemas.openxmlformats.org/officeDocument/2006/relationships/hyperlink" Target="https://pdfs.semanticscholar.org/93c2/0e38c85b69fc2d2eb314b3c1217913f7db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nylki/1efbaa36635956d35bc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19200"/>
            <a:ext cx="26670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en-US"/>
              <a:t>Theory and Applications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Univers 55" charset="0"/>
              </a:defRPr>
            </a:lvl9pPr>
          </a:lstStyle>
          <a:p>
            <a:r>
              <a:rPr lang="en-US" altLang="en-US" kern="0" dirty="0"/>
              <a:t>Deep Learning</a:t>
            </a:r>
            <a:br>
              <a:rPr lang="en-US" altLang="en-US" kern="0" dirty="0"/>
            </a:br>
            <a:r>
              <a:rPr lang="en-US" altLang="en-US" kern="0" dirty="0" err="1"/>
              <a:t>MSiA</a:t>
            </a:r>
            <a:r>
              <a:rPr lang="en-US" altLang="en-US" kern="0" dirty="0"/>
              <a:t> 490-30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2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dirty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  <p:pic>
        <p:nvPicPr>
          <p:cNvPr id="9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90928"/>
            <a:ext cx="4828032" cy="3319272"/>
          </a:xfrm>
        </p:spPr>
      </p:pic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0191" y="2057400"/>
            <a:ext cx="4828032" cy="331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95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3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sz="2000" b="1" u="sng" dirty="0" smtClean="0"/>
              <a:t>Example output</a:t>
            </a: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Character-level: </a:t>
            </a:r>
            <a:r>
              <a:rPr lang="en-US" sz="1800" dirty="0">
                <a:solidFill>
                  <a:schemeClr val="tx1"/>
                </a:solidFill>
              </a:rPr>
              <a:t>1/2 tsp. baking soda,1 tsp. vanilla extract,1 cup all purpose flour,1 teaspoon baking soda,1 teaspoon salt,6 tablespoons brown sugar,2 cups candy covered plus  1/4 finely diced,1/2 cup firmly packed brown sugar,1 egg  1 3/4 cups sugar,2 la 1/2 tsp. baking soda,1 tsp. vanilla extract  2 cups chocolate chips,1/2 cup agave nectar,1 teaspoon coconut extract ,1 teaspoon salt,1 cup </a:t>
            </a:r>
            <a:r>
              <a:rPr lang="en-US" sz="1800" dirty="0" err="1">
                <a:solidFill>
                  <a:schemeClr val="tx1"/>
                </a:solidFill>
              </a:rPr>
              <a:t>nutella</a:t>
            </a:r>
            <a:r>
              <a:rPr lang="en-US" sz="1800" dirty="0">
                <a:solidFill>
                  <a:schemeClr val="tx1"/>
                </a:solidFill>
              </a:rPr>
              <a:t>, 1/2 cup rainbow sprinkles of chopped nuts,1/3 cup chocolate hot cocoa powder,1 tsp vanilla </a:t>
            </a:r>
            <a:endParaRPr lang="en-US" sz="1800" dirty="0" smtClean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Word-level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Chocolate Biscuit syrup light cold of syrup 3 tablespoons soft oil 2 cups water 3/4 cup sugar 1/2 cup butter softened 2 tablespoons milk 1 teaspoon baking powder 1/2 teaspoon </a:t>
            </a:r>
            <a:r>
              <a:rPr lang="en-US" sz="1800" dirty="0" smtClean="0">
                <a:solidFill>
                  <a:schemeClr val="tx1"/>
                </a:solidFill>
              </a:rPr>
              <a:t>salt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n-US" sz="1800" b="1" dirty="0" smtClean="0">
                <a:solidFill>
                  <a:schemeClr val="tx1"/>
                </a:solidFill>
              </a:rPr>
              <a:t>Phrase-level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 1/2 cup soy or coconut vanilla flavored creamer  2 teaspoons of vanilla extract 2 teaspoons vanilla essence   1 flax egg  2 tablespoons egg or whey chocolate protein powder  2 large egg yolks at room temperature 1/3 cup dark chocolate chips 1 cup semi sweet chocolate chips  3/4 cups granulated </a:t>
            </a:r>
            <a:r>
              <a:rPr lang="en-US" sz="1800" dirty="0" smtClean="0">
                <a:solidFill>
                  <a:schemeClr val="tx1"/>
                </a:solidFill>
              </a:rPr>
              <a:t>sugar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555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Why can we trust your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By the scope of our project, the output requires human validation because it does not include directions on how to bake the recipe</a:t>
            </a:r>
          </a:p>
          <a:p>
            <a:pPr lvl="1"/>
            <a:r>
              <a:rPr lang="en-US" sz="1800" dirty="0"/>
              <a:t>The generated output does not closely mimic the seed recipe, so it is not </a:t>
            </a:r>
            <a:r>
              <a:rPr lang="en-US" sz="1800" dirty="0" smtClean="0"/>
              <a:t>overfitting</a:t>
            </a:r>
          </a:p>
          <a:p>
            <a:pPr lvl="1"/>
            <a:r>
              <a:rPr lang="en-US" sz="1800" dirty="0" err="1" smtClean="0"/>
              <a:t>Heatmaps</a:t>
            </a:r>
            <a:r>
              <a:rPr lang="en-US" sz="1800" dirty="0" smtClean="0"/>
              <a:t> provide insight into what the model is ‘thinking’</a:t>
            </a:r>
          </a:p>
          <a:p>
            <a:r>
              <a:rPr lang="en-US" sz="1800" dirty="0" smtClean="0"/>
              <a:t>What </a:t>
            </a:r>
            <a:r>
              <a:rPr lang="en-US" sz="1800" dirty="0"/>
              <a:t>are the strengths of the model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Does well predicting around numbers</a:t>
            </a:r>
          </a:p>
          <a:p>
            <a:pPr lvl="1"/>
            <a:r>
              <a:rPr lang="en-US" sz="1800" dirty="0" smtClean="0"/>
              <a:t>Once it selects the first letter, it becomes more sure</a:t>
            </a:r>
            <a:endParaRPr lang="en-US" sz="1800" dirty="0"/>
          </a:p>
          <a:p>
            <a:r>
              <a:rPr lang="en-US" sz="1800" dirty="0"/>
              <a:t>Where does the model fall short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Struggles to pick the next word (least sure on the first letter of a new word)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0957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Brief summary of what you discovered based on results</a:t>
            </a:r>
          </a:p>
          <a:p>
            <a:pPr lvl="1">
              <a:buClrTx/>
            </a:pPr>
            <a:r>
              <a:rPr lang="en-US" sz="1800" dirty="0"/>
              <a:t>All three </a:t>
            </a:r>
            <a:r>
              <a:rPr lang="en-US" sz="1800" dirty="0" err="1"/>
              <a:t>embeddings</a:t>
            </a:r>
            <a:r>
              <a:rPr lang="en-US" sz="1800" dirty="0"/>
              <a:t> capable of producing reasonable </a:t>
            </a:r>
            <a:r>
              <a:rPr lang="en-US" sz="1800" dirty="0" smtClean="0"/>
              <a:t>recipes</a:t>
            </a:r>
          </a:p>
          <a:p>
            <a:pPr lvl="1">
              <a:buClrTx/>
            </a:pPr>
            <a:r>
              <a:rPr lang="en-US" sz="1800" dirty="0" smtClean="0"/>
              <a:t>Phrase-level embedding produced the most ”legible” recipes, but was also the least creative and vice-versa for character-level embedding</a:t>
            </a:r>
            <a:endParaRPr lang="en-US" sz="1800" dirty="0"/>
          </a:p>
          <a:p>
            <a:pPr lvl="1">
              <a:buClrTx/>
            </a:pPr>
            <a:r>
              <a:rPr lang="en-US" sz="1800" dirty="0" smtClean="0"/>
              <a:t>Difficult to determine the differences in model performance from hyper-parameter tuning because the output evaluation is subjective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Limitations of approach</a:t>
            </a:r>
          </a:p>
          <a:p>
            <a:pPr lvl="1">
              <a:buClrTx/>
            </a:pPr>
            <a:r>
              <a:rPr lang="en-US" sz="1800" dirty="0"/>
              <a:t>Dictionary limited to those words/recipes available via </a:t>
            </a:r>
            <a:r>
              <a:rPr lang="en-US" sz="1800" dirty="0" err="1"/>
              <a:t>Yummly</a:t>
            </a:r>
            <a:endParaRPr lang="en-US" sz="1800" dirty="0"/>
          </a:p>
          <a:p>
            <a:pPr>
              <a:buClrTx/>
            </a:pPr>
            <a:r>
              <a:rPr lang="en-US" sz="1800" dirty="0"/>
              <a:t>How to improve/future work</a:t>
            </a:r>
          </a:p>
          <a:p>
            <a:pPr lvl="1">
              <a:buClrTx/>
            </a:pPr>
            <a:r>
              <a:rPr lang="en-US" sz="1800" dirty="0"/>
              <a:t>Use prepended titles as part of training observations to give models the ability to generate recipes using created </a:t>
            </a:r>
            <a:r>
              <a:rPr lang="en-US" sz="1800" dirty="0" smtClean="0"/>
              <a:t>titles (e.g., [Oatmeal Chocolate Chip Cookie])</a:t>
            </a:r>
            <a:endParaRPr lang="en-US" sz="1800" dirty="0"/>
          </a:p>
          <a:p>
            <a:pPr lvl="1">
              <a:buClrTx/>
            </a:pPr>
            <a:r>
              <a:rPr lang="en-US" sz="1800" dirty="0"/>
              <a:t>Generalize to include other recipe types, then generate hybrid </a:t>
            </a:r>
            <a:r>
              <a:rPr lang="en-US" sz="1800" dirty="0" smtClean="0"/>
              <a:t>recipes (e.g., [chocolate chip cookie muffin])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51187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/>
              <a:t>Do Androids Dream of Cooking? (Tom </a:t>
            </a:r>
            <a:r>
              <a:rPr lang="en-US" sz="1800" dirty="0" err="1"/>
              <a:t>Brewe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gist.github.com/nylki/1efbaa36635956d35bcc</a:t>
            </a:r>
            <a:endParaRPr lang="en-US" sz="1400" dirty="0"/>
          </a:p>
          <a:p>
            <a:pPr>
              <a:buClrTx/>
            </a:pPr>
            <a:r>
              <a:rPr lang="en-US" sz="1800" dirty="0" err="1"/>
              <a:t>Keras</a:t>
            </a:r>
            <a:r>
              <a:rPr lang="en-US" sz="1800" dirty="0"/>
              <a:t> LSTM Text Generation Example Code (Fran</a:t>
            </a:r>
            <a:r>
              <a:rPr lang="tr-TR" sz="1800" dirty="0" err="1"/>
              <a:t>çois</a:t>
            </a:r>
            <a:r>
              <a:rPr lang="tr-TR" sz="1800" dirty="0"/>
              <a:t> </a:t>
            </a:r>
            <a:r>
              <a:rPr lang="tr-TR" sz="1800" dirty="0" err="1"/>
              <a:t>Chollet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3"/>
              </a:rPr>
              <a:t>https://</a:t>
            </a:r>
            <a:r>
              <a:rPr lang="tr-TR" sz="1400" dirty="0" smtClean="0">
                <a:hlinkClick r:id="rId3"/>
              </a:rPr>
              <a:t>github.com/fchollet/keras/blob/master/examples/lstm_text_generation.py</a:t>
            </a:r>
            <a:endParaRPr lang="tr-TR" sz="1400" dirty="0"/>
          </a:p>
          <a:p>
            <a:pPr>
              <a:buClrTx/>
            </a:pPr>
            <a:r>
              <a:rPr lang="tr-TR" sz="1800" dirty="0"/>
              <a:t>Word RNN </a:t>
            </a:r>
            <a:r>
              <a:rPr lang="tr-TR" sz="1800" dirty="0" err="1"/>
              <a:t>Tensorflow</a:t>
            </a:r>
            <a:r>
              <a:rPr lang="tr-TR" sz="1800" dirty="0"/>
              <a:t> </a:t>
            </a:r>
            <a:r>
              <a:rPr lang="tr-TR" sz="1800" dirty="0" err="1"/>
              <a:t>Code</a:t>
            </a:r>
            <a:r>
              <a:rPr lang="tr-TR" sz="1800" dirty="0"/>
              <a:t> (</a:t>
            </a:r>
            <a:r>
              <a:rPr lang="tr-TR" sz="1800" dirty="0" err="1"/>
              <a:t>Sung</a:t>
            </a:r>
            <a:r>
              <a:rPr lang="tr-TR" sz="1800" dirty="0"/>
              <a:t> Kim</a:t>
            </a:r>
            <a:r>
              <a:rPr lang="tr-TR" sz="1800" dirty="0" smtClean="0"/>
              <a:t>)</a:t>
            </a:r>
          </a:p>
          <a:p>
            <a:pPr lvl="1">
              <a:buClrTx/>
            </a:pPr>
            <a:r>
              <a:rPr lang="tr-TR" sz="1400" dirty="0">
                <a:hlinkClick r:id="rId4"/>
              </a:rPr>
              <a:t>https://</a:t>
            </a:r>
            <a:r>
              <a:rPr lang="tr-TR" sz="1400" dirty="0" smtClean="0">
                <a:hlinkClick r:id="rId4"/>
              </a:rPr>
              <a:t>github.com/hunkim/word-rnn-tensorflow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The Unreasonable Effectiveness of Recurrent Neural Networks (Andrej </a:t>
            </a:r>
            <a:r>
              <a:rPr lang="en-US" sz="1800" dirty="0" err="1"/>
              <a:t>Karpathy</a:t>
            </a:r>
            <a:r>
              <a:rPr lang="en-US" sz="1800" dirty="0" smtClean="0"/>
              <a:t>)</a:t>
            </a:r>
          </a:p>
          <a:p>
            <a:pPr lvl="1">
              <a:buClrTx/>
            </a:pPr>
            <a:r>
              <a:rPr lang="en-US" sz="1400" dirty="0">
                <a:hlinkClick r:id="rId5"/>
              </a:rPr>
              <a:t>http://karpathy.github.io/2015/05/21/rnn-effectiveness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/>
          </a:p>
          <a:p>
            <a:pPr>
              <a:buClrTx/>
            </a:pPr>
            <a:r>
              <a:rPr lang="en-US" sz="1800" dirty="0"/>
              <a:t>Generating Text with Recurrent Neural Networks (Ilya </a:t>
            </a:r>
            <a:r>
              <a:rPr lang="en-US" sz="1800" dirty="0" err="1"/>
              <a:t>Sutskever</a:t>
            </a:r>
            <a:r>
              <a:rPr lang="en-US" sz="1800" dirty="0"/>
              <a:t>, James Martens, Geoffrey </a:t>
            </a:r>
            <a:r>
              <a:rPr lang="en-US" sz="1800" dirty="0" smtClean="0"/>
              <a:t>Hinton)</a:t>
            </a:r>
          </a:p>
          <a:p>
            <a:pPr lvl="1">
              <a:buClrTx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pdfs.semanticscholar.org/93c2/0e38c85b69fc2d2eb314b3c1217913f7db11.pdf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489293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Convectional Neural Networks</a:t>
            </a:r>
            <a:endParaRPr lang="en-US" dirty="0"/>
          </a:p>
          <a:p>
            <a:pPr lvl="1"/>
            <a:r>
              <a:rPr lang="en-US" dirty="0" smtClean="0"/>
              <a:t>Using Deep Learning to allow creative combination of ingredients and generate new recipes for people to experiment with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Group members</a:t>
            </a:r>
          </a:p>
          <a:p>
            <a:pPr lvl="1"/>
            <a:r>
              <a:rPr lang="en-US" dirty="0" smtClean="0"/>
              <a:t>Lydia Chang</a:t>
            </a:r>
            <a:endParaRPr lang="en-US" dirty="0"/>
          </a:p>
          <a:p>
            <a:pPr lvl="1"/>
            <a:r>
              <a:rPr lang="en-US" dirty="0" smtClean="0"/>
              <a:t>Stephanie </a:t>
            </a:r>
            <a:r>
              <a:rPr lang="en-US" dirty="0" err="1" smtClean="0"/>
              <a:t>Ger</a:t>
            </a:r>
            <a:endParaRPr lang="en-US" dirty="0"/>
          </a:p>
          <a:p>
            <a:pPr lvl="1"/>
            <a:r>
              <a:rPr lang="en-US" dirty="0" smtClean="0"/>
              <a:t>Ik-Hwan Kim</a:t>
            </a:r>
            <a:endParaRPr lang="en-US" dirty="0"/>
          </a:p>
          <a:p>
            <a:pPr lvl="1"/>
            <a:r>
              <a:rPr lang="en-US" dirty="0" smtClean="0"/>
              <a:t>Craig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Dataset</a:t>
            </a:r>
          </a:p>
          <a:p>
            <a:r>
              <a:rPr lang="en-US" dirty="0" smtClean="0"/>
              <a:t>Technical Approach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smtClean="0"/>
              <a:t>References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 smtClean="0"/>
              <a:t>Problem Statement</a:t>
            </a:r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 smtClean="0"/>
              <a:t>Creative </a:t>
            </a:r>
            <a:r>
              <a:rPr lang="en-US" sz="1600" b="1" dirty="0"/>
              <a:t>combination </a:t>
            </a:r>
            <a:r>
              <a:rPr lang="en-US" sz="1600" dirty="0"/>
              <a:t>of ingredients can be difficult for most people who lack cooking </a:t>
            </a:r>
            <a:r>
              <a:rPr lang="en-US" sz="1600" dirty="0" smtClean="0"/>
              <a:t>experience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With help of </a:t>
            </a:r>
            <a:r>
              <a:rPr lang="en-US" sz="1600" b="1" dirty="0"/>
              <a:t>machine learning </a:t>
            </a:r>
            <a:r>
              <a:rPr lang="en-US" sz="1600" dirty="0"/>
              <a:t>(and a lot of data), a model can generate </a:t>
            </a:r>
            <a:r>
              <a:rPr lang="en-US" sz="1600" b="1" dirty="0"/>
              <a:t>new recipes </a:t>
            </a:r>
            <a:r>
              <a:rPr lang="en-US" sz="1600" dirty="0"/>
              <a:t>for them to experiment </a:t>
            </a:r>
            <a:r>
              <a:rPr lang="en-US" sz="1600" dirty="0" smtClean="0"/>
              <a:t>with</a:t>
            </a:r>
            <a:endParaRPr lang="en-US" sz="16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Difficulty </a:t>
            </a:r>
            <a:endParaRPr lang="en-US" sz="1800" b="1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Current </a:t>
            </a:r>
            <a:r>
              <a:rPr lang="en-US" sz="1600" dirty="0"/>
              <a:t>machine learning models are effective at copying and regurgitating </a:t>
            </a:r>
            <a:r>
              <a:rPr lang="en-US" sz="1600" dirty="0" smtClean="0"/>
              <a:t>inputs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b="1" dirty="0"/>
              <a:t>Generating original output </a:t>
            </a:r>
            <a:r>
              <a:rPr lang="en-US" sz="1600" dirty="0"/>
              <a:t>from those inputs can be bit more </a:t>
            </a:r>
            <a:r>
              <a:rPr lang="en-US" sz="1600" b="1" dirty="0" smtClean="0"/>
              <a:t>problematic</a:t>
            </a:r>
            <a:endParaRPr lang="en-US" sz="16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1800" b="1" dirty="0"/>
              <a:t>Other approaches</a:t>
            </a:r>
            <a:endParaRPr lang="en-US" sz="1800" dirty="0" smtClean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 smtClean="0"/>
              <a:t>Models </a:t>
            </a:r>
            <a:r>
              <a:rPr lang="en-US" sz="1600" dirty="0"/>
              <a:t>have been trained on a very general set of recipes including multiple types of food (both savory and sweet recipes</a:t>
            </a:r>
            <a:r>
              <a:rPr lang="en-US" sz="1600" dirty="0" smtClean="0"/>
              <a:t>)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Some common ingredient like salt appears in recipes as varied as cakes, burgers and pizzas, confusing the </a:t>
            </a:r>
            <a:r>
              <a:rPr lang="en-US" sz="1600" dirty="0" smtClean="0"/>
              <a:t>model</a:t>
            </a:r>
            <a:endParaRPr lang="en-US" sz="1600" dirty="0"/>
          </a:p>
          <a:p>
            <a:pPr marL="857250" lvl="1" indent="-457200">
              <a:buClrTx/>
              <a:buFont typeface="Arial" charset="0"/>
              <a:buChar char="•"/>
            </a:pPr>
            <a:r>
              <a:rPr lang="en-US" sz="1600" dirty="0"/>
              <a:t>Models trained with both directions and ingredients adds to the complexity and the models focused on learning format rather than </a:t>
            </a:r>
            <a:r>
              <a:rPr lang="en-US" sz="1600" dirty="0" smtClean="0"/>
              <a:t>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8291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1800" dirty="0" smtClean="0"/>
              <a:t>Scraped 80,000 </a:t>
            </a:r>
            <a:r>
              <a:rPr lang="en-US" sz="1800" dirty="0"/>
              <a:t>ingredient lists </a:t>
            </a:r>
            <a:r>
              <a:rPr lang="en-US" sz="1800" dirty="0" smtClean="0"/>
              <a:t>from </a:t>
            </a:r>
            <a:r>
              <a:rPr lang="en-US" sz="1800" dirty="0" err="1" smtClean="0"/>
              <a:t>Yummly</a:t>
            </a:r>
            <a:r>
              <a:rPr lang="en-US" sz="1800" dirty="0" smtClean="0"/>
              <a:t> on </a:t>
            </a:r>
            <a:r>
              <a:rPr lang="en-US" sz="1800" dirty="0"/>
              <a:t>the search parameter ‘cookie</a:t>
            </a:r>
            <a:r>
              <a:rPr lang="en-US" sz="1800" dirty="0" smtClean="0"/>
              <a:t>’</a:t>
            </a:r>
          </a:p>
          <a:p>
            <a:r>
              <a:rPr lang="en-US" sz="1800" dirty="0" smtClean="0"/>
              <a:t>Example Raw Data:</a:t>
            </a:r>
            <a:br>
              <a:rPr lang="en-US" sz="1800" dirty="0" smtClean="0"/>
            </a:br>
            <a:r>
              <a:rPr lang="en-US" sz="1400" dirty="0" smtClean="0"/>
              <a:t>[</a:t>
            </a:r>
            <a:r>
              <a:rPr lang="en-US" sz="1400" dirty="0"/>
              <a:t>'2 cups flour', '1 teaspoon baking powder', '1 teaspoon baking soda', '1 teaspoon salt', '3/4 cup butter, room temperature', '3/4 cup brown sugar </a:t>
            </a:r>
            <a:r>
              <a:rPr lang="en-US" sz="1400" dirty="0">
                <a:solidFill>
                  <a:srgbClr val="FF0000"/>
                </a:solidFill>
              </a:rPr>
              <a:t>(packed)</a:t>
            </a:r>
            <a:r>
              <a:rPr lang="en-US" sz="1400" dirty="0"/>
              <a:t>', '3/4 cup granulated sugar', '2 large eggs', u'2 teaspoons vanilla </a:t>
            </a:r>
            <a:r>
              <a:rPr lang="en-US" sz="1400" dirty="0">
                <a:solidFill>
                  <a:srgbClr val="FF0000"/>
                </a:solidFill>
              </a:rPr>
              <a:t>(or slightly more, to taste)</a:t>
            </a:r>
            <a:r>
              <a:rPr lang="en-US" sz="1400" dirty="0"/>
              <a:t>', '3 1/2 cups old-fashioned oatmeal', '2 cups raisins </a:t>
            </a:r>
            <a:r>
              <a:rPr lang="en-US" sz="1400" dirty="0">
                <a:solidFill>
                  <a:srgbClr val="FF0000"/>
                </a:solidFill>
              </a:rPr>
              <a:t>(soaked in hot water flavored with vanilla, then drained</a:t>
            </a:r>
            <a:r>
              <a:rPr lang="en-US" sz="1400" dirty="0" smtClean="0">
                <a:solidFill>
                  <a:srgbClr val="FF0000"/>
                </a:solidFill>
              </a:rPr>
              <a:t>)</a:t>
            </a:r>
            <a:r>
              <a:rPr lang="en-US" sz="1400" dirty="0" smtClean="0"/>
              <a:t>']</a:t>
            </a:r>
            <a:endParaRPr lang="en-US" sz="1800" dirty="0" smtClean="0"/>
          </a:p>
          <a:p>
            <a:r>
              <a:rPr lang="en-US" sz="1800" dirty="0" smtClean="0"/>
              <a:t>Cleaning the Data:</a:t>
            </a:r>
          </a:p>
          <a:p>
            <a:pPr lvl="1">
              <a:buClrTx/>
            </a:pPr>
            <a:r>
              <a:rPr lang="en-US" sz="1400" dirty="0"/>
              <a:t>Removed any recipes that didn’t have cookie in the title</a:t>
            </a:r>
          </a:p>
          <a:p>
            <a:pPr lvl="1">
              <a:buClrTx/>
            </a:pPr>
            <a:r>
              <a:rPr lang="en-US" sz="1400" dirty="0"/>
              <a:t>Removed special characters and converted from Unicode to ASCII</a:t>
            </a:r>
          </a:p>
          <a:p>
            <a:pPr lvl="1">
              <a:buClrTx/>
            </a:pPr>
            <a:r>
              <a:rPr lang="en-US" sz="1400" dirty="0"/>
              <a:t>Created a dictionary of words by looking at the term frequency matrix of the corpus and removing any infrequent (&lt;100) terms</a:t>
            </a:r>
          </a:p>
          <a:p>
            <a:pPr lvl="1">
              <a:buClrTx/>
            </a:pPr>
            <a:r>
              <a:rPr lang="en-US" sz="1400" dirty="0"/>
              <a:t>Inspected 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sz="1400" dirty="0"/>
              <a:t>Removed any words not in the final dictionary from the corpus</a:t>
            </a:r>
          </a:p>
          <a:p>
            <a:r>
              <a:rPr lang="en-US" sz="1800" dirty="0" smtClean="0"/>
              <a:t>Local machines were sufficient to process the data, but training the models (especially the character-level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) required the GPU cluster</a:t>
            </a:r>
            <a:endParaRPr lang="en-US" sz="1800" dirty="0"/>
          </a:p>
          <a:p>
            <a:r>
              <a:rPr lang="en-US" sz="1800" dirty="0" smtClean="0"/>
              <a:t>Since the recipes generated from various seeds did not repeat or closely mimic the original recipe, we believe that the models did not </a:t>
            </a:r>
            <a:r>
              <a:rPr lang="en-US" sz="1800" dirty="0" err="1" smtClean="0"/>
              <a:t>overfit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6936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/>
          <a:lstStyle/>
          <a:p>
            <a:r>
              <a:rPr lang="en-US" sz="2000" kern="1200" dirty="0" smtClean="0"/>
              <a:t>Step 1: Preprocess </a:t>
            </a:r>
            <a:r>
              <a:rPr lang="en-US" sz="2000" kern="1200" dirty="0"/>
              <a:t>the data</a:t>
            </a:r>
            <a:endParaRPr lang="en-US" sz="20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Prepended the title of the recipe to the beginning of the </a:t>
            </a:r>
            <a:r>
              <a:rPr lang="en-US" sz="1800" dirty="0" smtClean="0"/>
              <a:t>recipe</a:t>
            </a:r>
            <a:endParaRPr lang="en-US" sz="1800" dirty="0"/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800" dirty="0"/>
              <a:t>Created synthetic data by shuffling the ingredient list for each recipe </a:t>
            </a:r>
            <a:r>
              <a:rPr lang="en-US" sz="1800" dirty="0" smtClean="0"/>
              <a:t>to combat order dependency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Step 2: Consider Embedding</a:t>
            </a:r>
          </a:p>
          <a:p>
            <a:pPr lvl="1">
              <a:spcBef>
                <a:spcPts val="0"/>
              </a:spcBef>
              <a:buFont typeface="Arial" charset="0"/>
              <a:buChar char="•"/>
            </a:pPr>
            <a:r>
              <a:rPr lang="en-US" sz="1700" dirty="0" smtClean="0"/>
              <a:t>Use phrase2vec with different </a:t>
            </a:r>
            <a:r>
              <a:rPr lang="en-US" sz="1700" dirty="0" err="1" smtClean="0"/>
              <a:t>embeddings</a:t>
            </a:r>
            <a:r>
              <a:rPr lang="en-US" sz="1700" dirty="0" smtClean="0"/>
              <a:t>: character-level, word-level, phrase-level</a:t>
            </a:r>
            <a:endParaRPr lang="en-US" sz="1700" dirty="0"/>
          </a:p>
          <a:p>
            <a:pPr lvl="1">
              <a:buFont typeface="Arial" charset="0"/>
              <a:buChar char="•"/>
            </a:pPr>
            <a:r>
              <a:rPr lang="en-US" sz="1700" dirty="0"/>
              <a:t>For character-level, used a sentence of length 40 and a moving </a:t>
            </a:r>
            <a:r>
              <a:rPr lang="en-US" sz="1700" dirty="0" smtClean="0"/>
              <a:t>frame</a:t>
            </a:r>
          </a:p>
          <a:p>
            <a:pPr lvl="1">
              <a:buFont typeface="Arial" charset="0"/>
              <a:buChar char="•"/>
            </a:pPr>
            <a:r>
              <a:rPr lang="en-US" sz="1700" dirty="0" smtClean="0"/>
              <a:t>For </a:t>
            </a:r>
            <a:r>
              <a:rPr lang="en-US" sz="1700" dirty="0"/>
              <a:t>word- and phrase-level, used a sentence of length </a:t>
            </a:r>
            <a:r>
              <a:rPr lang="en-US" sz="1700" dirty="0" smtClean="0"/>
              <a:t>50</a:t>
            </a:r>
          </a:p>
          <a:p>
            <a:r>
              <a:rPr lang="en-US" sz="2000" dirty="0" smtClean="0"/>
              <a:t>Step 3: Model </a:t>
            </a:r>
            <a:r>
              <a:rPr lang="en-US" sz="2000" dirty="0"/>
              <a:t>E</a:t>
            </a:r>
            <a:r>
              <a:rPr lang="en-US" sz="2000" dirty="0" smtClean="0"/>
              <a:t>valuation</a:t>
            </a:r>
            <a:endParaRPr lang="en-US" sz="2000" dirty="0"/>
          </a:p>
          <a:p>
            <a:pPr lvl="1">
              <a:buFont typeface="Arial" charset="0"/>
              <a:buChar char="•"/>
            </a:pPr>
            <a:r>
              <a:rPr lang="en-US" sz="1600" dirty="0"/>
              <a:t>Ran the code with each levels of the embedding for </a:t>
            </a:r>
            <a:r>
              <a:rPr lang="en-US" sz="1600" dirty="0" smtClean="0"/>
              <a:t>at least 60 epochs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Evaluated </a:t>
            </a:r>
            <a:r>
              <a:rPr lang="en-US" sz="1600" dirty="0"/>
              <a:t>model success by looking at the novel recipes generated by the </a:t>
            </a:r>
            <a:r>
              <a:rPr lang="en-US" sz="1600" dirty="0" smtClean="0"/>
              <a:t>mode</a:t>
            </a:r>
          </a:p>
          <a:p>
            <a:pPr>
              <a:buFont typeface="Arial" charset="0"/>
              <a:buChar char="•"/>
            </a:pPr>
            <a:r>
              <a:rPr lang="en-US" sz="2000" dirty="0" smtClean="0"/>
              <a:t>Step 4: Hyper-parameter Tuning 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Compared GRU, LSTM, adjusted number of layers (2 or 3), adjusted hidden neurons (128, 256, 512), and </a:t>
            </a:r>
            <a:r>
              <a:rPr lang="en-US" sz="1600" dirty="0"/>
              <a:t>c</a:t>
            </a:r>
            <a:r>
              <a:rPr lang="en-US" sz="1600" dirty="0" smtClean="0"/>
              <a:t>onsidered bi-directional LSTM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000" dirty="0" smtClean="0"/>
              <a:t>Step 5: Generate Recipes</a:t>
            </a:r>
          </a:p>
          <a:p>
            <a:pPr lvl="1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1600" dirty="0" smtClean="0"/>
              <a:t>Use keyword search to randomly select recipe, then use first 40 characters to generate recipe</a:t>
            </a:r>
            <a:r>
              <a:rPr lang="en-US" sz="1600" dirty="0"/>
              <a:t/>
            </a:r>
            <a:br>
              <a:rPr lang="en-US" sz="1600" dirty="0"/>
            </a:b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07432541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Recurrent Neural Network (RNN):</a:t>
            </a:r>
            <a:r>
              <a:rPr lang="en-US" sz="2000" dirty="0"/>
              <a:t> connections between units form a direct cycle so that it can exhibit dynamic temporal </a:t>
            </a:r>
            <a:r>
              <a:rPr lang="en-US" sz="2000" dirty="0" smtClean="0"/>
              <a:t>behavior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Long short-term memory (LSTM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improves upon RNNs using memory cells that remember long-term values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Gated recurrent units’ (GRUs</a:t>
            </a:r>
            <a:r>
              <a:rPr lang="en-US" sz="2000" u="sng" dirty="0" smtClean="0"/>
              <a:t>):</a:t>
            </a:r>
            <a:r>
              <a:rPr lang="en-US" sz="2000" dirty="0" smtClean="0"/>
              <a:t> </a:t>
            </a:r>
            <a:r>
              <a:rPr lang="en-US" sz="2000" dirty="0"/>
              <a:t>performance is similar to </a:t>
            </a:r>
            <a:r>
              <a:rPr lang="en-US" sz="2000" dirty="0" smtClean="0"/>
              <a:t>LSTM, but lack </a:t>
            </a:r>
            <a:r>
              <a:rPr lang="en-US" sz="2000" dirty="0"/>
              <a:t>an output </a:t>
            </a:r>
            <a:r>
              <a:rPr lang="en-US" sz="2000" dirty="0" smtClean="0"/>
              <a:t>gate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1600" dirty="0" smtClean="0"/>
              <a:t> Figure 1 Illustration of RNN                                                          Figure 2 LSTM vs GRU</a:t>
            </a:r>
            <a:endParaRPr lang="en-US" sz="1600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5" y="4060344"/>
            <a:ext cx="4037000" cy="16219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4060345"/>
            <a:ext cx="4108450" cy="16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01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Approach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000" u="sng" dirty="0"/>
              <a:t>Bidirectional </a:t>
            </a:r>
            <a:r>
              <a:rPr lang="en-US" sz="2000" u="sng" dirty="0" smtClean="0"/>
              <a:t>RNNs:</a:t>
            </a:r>
            <a:r>
              <a:rPr lang="en-US" sz="2000" dirty="0" smtClean="0"/>
              <a:t> </a:t>
            </a:r>
            <a:r>
              <a:rPr lang="en-US" sz="2000" dirty="0"/>
              <a:t>connect two hidden layers of opposite </a:t>
            </a:r>
            <a:r>
              <a:rPr lang="en-US" sz="2000" dirty="0" smtClean="0"/>
              <a:t>directions, </a:t>
            </a:r>
            <a:r>
              <a:rPr lang="en-US" sz="2000" dirty="0"/>
              <a:t>so the output layer can get information from both past </a:t>
            </a:r>
            <a:r>
              <a:rPr lang="en-US" sz="2000" dirty="0" smtClean="0"/>
              <a:t>and </a:t>
            </a:r>
            <a:r>
              <a:rPr lang="en-US" sz="2000" dirty="0"/>
              <a:t>future </a:t>
            </a:r>
            <a:r>
              <a:rPr lang="en-US" sz="2000" dirty="0" smtClean="0"/>
              <a:t>states</a:t>
            </a:r>
            <a:endParaRPr lang="en-US" sz="2000" dirty="0"/>
          </a:p>
          <a:p>
            <a:pPr marL="457200" indent="-457200">
              <a:buFont typeface="Arial" charset="0"/>
              <a:buChar char="•"/>
            </a:pPr>
            <a:r>
              <a:rPr lang="en-US" sz="2000" u="sng" dirty="0" smtClean="0">
                <a:solidFill>
                  <a:schemeClr val="tx1"/>
                </a:solidFill>
              </a:rPr>
              <a:t>Convolutional NNs: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use layers with different numbers of hidden neurons to capture a range of time dependent features</a:t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0" indent="0" algn="ctr">
              <a:buNone/>
            </a:pPr>
            <a:r>
              <a:rPr lang="en-US" sz="1400" dirty="0" smtClean="0"/>
              <a:t>Figure </a:t>
            </a:r>
            <a:r>
              <a:rPr lang="en-US" sz="1400" dirty="0"/>
              <a:t>3 The structures of our </a:t>
            </a:r>
            <a:r>
              <a:rPr lang="en-US" sz="1400" dirty="0" smtClean="0"/>
              <a:t>models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3924300"/>
            <a:ext cx="3009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41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1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762000" y="1371600"/>
            <a:ext cx="7696200" cy="453861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kumimoji="1"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&lt;"/>
              <a:defRPr kumimoji="1"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ClrTx/>
              <a:buNone/>
            </a:pPr>
            <a:r>
              <a:rPr lang="en-US" kern="0" dirty="0" smtClean="0"/>
              <a:t>Character level embedding with CNN</a:t>
            </a:r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 smtClean="0"/>
          </a:p>
          <a:p>
            <a:endParaRPr lang="en-US" kern="0" dirty="0"/>
          </a:p>
          <a:p>
            <a:endParaRPr lang="en-US" kern="0" dirty="0"/>
          </a:p>
        </p:txBody>
      </p:sp>
      <p:pic>
        <p:nvPicPr>
          <p:cNvPr id="11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" y="2057400"/>
            <a:ext cx="4832756" cy="3322519"/>
          </a:xfrm>
        </p:spPr>
      </p:pic>
      <p:pic>
        <p:nvPicPr>
          <p:cNvPr id="14" name="Content Placeholder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9772" y="2017343"/>
            <a:ext cx="4824228" cy="3316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5709" y="5491176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</a:t>
            </a:r>
            <a:r>
              <a:rPr lang="en-US" sz="1400" dirty="0" smtClean="0"/>
              <a:t>0.2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5482100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Heat map with diversity = 1</a:t>
            </a:r>
            <a:r>
              <a:rPr lang="en-US" sz="1400" dirty="0" smtClean="0"/>
              <a:t>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40085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orthwes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template 1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template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orthwestern" id="{72C02D83-78FD-453E-8EEB-40C778BDEDFD}" vid="{A7C22C22-1015-4FA0-A5C9-7630845F944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Northwestern</Template>
  <TotalTime>31961</TotalTime>
  <Words>974</Words>
  <Application>Microsoft Macintosh PowerPoint</Application>
  <PresentationFormat>On-screen Show (4:3)</PresentationFormat>
  <Paragraphs>121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Monotype Sorts</vt:lpstr>
      <vt:lpstr>Times New Roman</vt:lpstr>
      <vt:lpstr>Univers 55</vt:lpstr>
      <vt:lpstr>等线</vt:lpstr>
      <vt:lpstr>Northwestern</vt:lpstr>
      <vt:lpstr>PowerPoint Presentation</vt:lpstr>
      <vt:lpstr>Convectional Neural Networks</vt:lpstr>
      <vt:lpstr>Agenda</vt:lpstr>
      <vt:lpstr>Problem Statement</vt:lpstr>
      <vt:lpstr>Dataset</vt:lpstr>
      <vt:lpstr>Technical Approach 1</vt:lpstr>
      <vt:lpstr>Technical Approach 2</vt:lpstr>
      <vt:lpstr>Technical Approach 3</vt:lpstr>
      <vt:lpstr>Results 1</vt:lpstr>
      <vt:lpstr>Results 2</vt:lpstr>
      <vt:lpstr>Results 3</vt:lpstr>
      <vt:lpstr>Results 4</vt:lpstr>
      <vt:lpstr>Conclusion</vt:lpstr>
      <vt:lpstr>References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Northwestern University</dc:title>
  <dc:creator>Ellick Chan</dc:creator>
  <cp:lastModifiedBy>Craig Ng</cp:lastModifiedBy>
  <cp:revision>626</cp:revision>
  <dcterms:created xsi:type="dcterms:W3CDTF">2005-04-16T02:16:31Z</dcterms:created>
  <dcterms:modified xsi:type="dcterms:W3CDTF">2017-05-31T01:46:41Z</dcterms:modified>
</cp:coreProperties>
</file>