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"/>
  </p:notesMasterIdLst>
  <p:handoutMasterIdLst>
    <p:handoutMasterId r:id="rId5"/>
  </p:handoutMasterIdLst>
  <p:sldIdLst>
    <p:sldId id="257" r:id="rId3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0063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32" autoAdjust="0"/>
    <p:restoredTop sz="94660"/>
  </p:normalViewPr>
  <p:slideViewPr>
    <p:cSldViewPr snapToGrid="0">
      <p:cViewPr>
        <p:scale>
          <a:sx n="83" d="100"/>
          <a:sy n="83" d="100"/>
        </p:scale>
        <p:origin x="-15240" y="-12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06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5/30/17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5/30/17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nstructions"/>
          <p:cNvSpPr/>
          <p:nvPr userDrawn="1"/>
        </p:nvSpPr>
        <p:spPr>
          <a:xfrm>
            <a:off x="44302680" y="-1"/>
            <a:ext cx="1244727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t"/>
          <a:lstStyle/>
          <a:p>
            <a:pPr lvl="0">
              <a:spcBef>
                <a:spcPts val="1200"/>
              </a:spcBef>
            </a:pPr>
            <a:r>
              <a:rPr sz="9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Printing:</a:t>
            </a:r>
          </a:p>
          <a:p>
            <a:pPr lvl="0">
              <a:spcBef>
                <a:spcPts val="1200"/>
              </a:spcBef>
            </a:pP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 poster is 48” wide by 36” high. It’s designed to be printed on a large-format printer.</a:t>
            </a:r>
          </a:p>
          <a:p>
            <a:pPr lvl="0">
              <a:spcBef>
                <a:spcPts val="300"/>
              </a:spcBef>
            </a:pPr>
            <a:endParaRPr sz="60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1200"/>
              </a:spcBef>
            </a:pPr>
            <a:r>
              <a:rPr sz="88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Customizing the Content:</a:t>
            </a:r>
          </a:p>
          <a:p>
            <a:pPr lvl="0">
              <a:spcBef>
                <a:spcPts val="12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placeholders in this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poster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are formatted for you.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Type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 the placeholders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add text, or c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lick an icon to add a table, chart, SmartArt graphic, picture or multimedia file.</a:t>
            </a:r>
          </a:p>
          <a:p>
            <a:pPr lvl="0">
              <a:spcBef>
                <a:spcPts val="2400"/>
              </a:spcBef>
            </a:pP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 add or remove bullet points from text, click the Bullets button on the Home tab.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If you need more placeholders for titles,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content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or body text, make a copy of what you need and drag it into place. PowerPoint’s Smart Guides will help you align it with everything else.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Want to use your own picture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s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instead of ours? No problem!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Just click a picture, press the Delete key, then click the icon to add your picture.</a:t>
            </a:r>
            <a:endParaRPr sz="66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1158240" y="4093905"/>
            <a:ext cx="30174412" cy="64633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669280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 bwMode="ltGray">
          <a:xfrm>
            <a:off x="1143000" y="7114032"/>
            <a:ext cx="12801600" cy="2732574"/>
          </a:xfrm>
          <a:solidFill>
            <a:schemeClr val="tx2">
              <a:lumMod val="10000"/>
              <a:lumOff val="90000"/>
            </a:schemeClr>
          </a:solidFill>
        </p:spPr>
        <p:txBody>
          <a:bodyPr lIns="365760" rIns="365760"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4400" baseline="0"/>
            </a:lvl1pPr>
            <a:lvl2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2pPr>
            <a:lvl3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3pPr>
            <a:lvl4pPr marL="0" indent="0">
              <a:spcBef>
                <a:spcPts val="1200"/>
              </a:spcBef>
              <a:buNone/>
              <a:defRPr sz="4400"/>
            </a:lvl4pPr>
            <a:lvl5pPr marL="0" indent="0">
              <a:spcBef>
                <a:spcPts val="1200"/>
              </a:spcBef>
              <a:buNone/>
              <a:defRPr sz="4400"/>
            </a:lvl5pPr>
            <a:lvl6pPr marL="0" indent="0">
              <a:spcBef>
                <a:spcPts val="1200"/>
              </a:spcBef>
              <a:buNone/>
              <a:defRPr sz="4400"/>
            </a:lvl6pPr>
            <a:lvl7pPr marL="0" indent="0">
              <a:spcBef>
                <a:spcPts val="1200"/>
              </a:spcBef>
              <a:buNone/>
              <a:defRPr sz="4400"/>
            </a:lvl7pPr>
            <a:lvl8pPr marL="0" indent="0">
              <a:spcBef>
                <a:spcPts val="1200"/>
              </a:spcBef>
              <a:buNone/>
              <a:defRPr sz="4400"/>
            </a:lvl8pPr>
            <a:lvl9pPr marL="0" indent="0">
              <a:spcBef>
                <a:spcPts val="1200"/>
              </a:spcBef>
              <a:buNone/>
              <a:defRPr sz="4400"/>
            </a:lvl9pPr>
          </a:lstStyle>
          <a:p>
            <a:pPr lvl="0"/>
            <a:r>
              <a:rPr lang="en-US" dirty="0"/>
              <a:t>Type your question or a statement of the problem here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37" hasCustomPrompt="1"/>
          </p:nvPr>
        </p:nvSpPr>
        <p:spPr>
          <a:xfrm>
            <a:off x="1143000" y="10497312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7" name="Content Placeholder 17"/>
          <p:cNvSpPr>
            <a:spLocks noGrp="1"/>
          </p:cNvSpPr>
          <p:nvPr>
            <p:ph sz="quarter" idx="38" hasCustomPrompt="1"/>
          </p:nvPr>
        </p:nvSpPr>
        <p:spPr>
          <a:xfrm>
            <a:off x="1143000" y="11868912"/>
            <a:ext cx="12801600" cy="280750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495044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440912"/>
            <a:ext cx="12801600" cy="6027461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1430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114032"/>
            <a:ext cx="12801600" cy="679555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15544800" y="14328648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5773399"/>
            <a:ext cx="12801600" cy="6694973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114032"/>
            <a:ext cx="12801600" cy="731520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4914834"/>
            <a:ext cx="12801600" cy="453861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29900880" y="19767596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0" name="Content Placeholder 17"/>
          <p:cNvSpPr>
            <a:spLocks noGrp="1"/>
          </p:cNvSpPr>
          <p:nvPr>
            <p:ph sz="quarter" idx="42" hasCustomPrompt="1"/>
          </p:nvPr>
        </p:nvSpPr>
        <p:spPr>
          <a:xfrm>
            <a:off x="29900880" y="21212348"/>
            <a:ext cx="12801600" cy="434478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72207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166824"/>
            <a:ext cx="12801600" cy="446227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5/30/17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43"/>
          </p:nvPr>
        </p:nvSpPr>
        <p:spPr>
          <a:xfrm>
            <a:off x="32270700" y="0"/>
            <a:ext cx="11620500" cy="3842445"/>
          </a:xfrm>
          <a:effectDag name="">
            <a:cont type="tree" name="">
              <a:effect ref="fillLine"/>
              <a:alphaMod>
                <a:cont name="">
                  <a:fill>
                    <a:gradFill>
                      <a:gsLst>
                        <a:gs pos="60000">
                          <a:srgbClr val="000000">
                            <a:alpha val="100000"/>
                          </a:srgbClr>
                        </a:gs>
                        <a:gs pos="97000">
                          <a:srgbClr val="000000">
                            <a:alpha val="0"/>
                          </a:srgbClr>
                        </a:gs>
                      </a:gsLst>
                      <a:lin ang="10800000"/>
                    </a:gradFill>
                  </a:fill>
                </a:cont>
              </a:alphaMod>
            </a:cont>
          </a:effectDag>
        </p:spPr>
        <p:txBody>
          <a:bodyPr lIns="91440" tIns="457200" rIns="9144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ltGray">
          <a:xfrm>
            <a:off x="0" y="0"/>
            <a:ext cx="43891200" cy="5029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158240" y="685860"/>
            <a:ext cx="30175200" cy="2971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8240" y="6019800"/>
            <a:ext cx="4158996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18520" y="32114698"/>
            <a:ext cx="218541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87268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3886200"/>
            <a:ext cx="438912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3886200"/>
            <a:ext cx="43891200" cy="0"/>
          </a:xfrm>
          <a:prstGeom prst="line">
            <a:avLst/>
          </a:prstGeom>
          <a:ln w="1143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115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42445" y="0"/>
            <a:ext cx="40048755" cy="3842445"/>
          </a:xfrm>
          <a:prstGeom prst="rect">
            <a:avLst/>
          </a:prstGeom>
          <a:solidFill>
            <a:srgbClr val="5200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 err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21706" y="288910"/>
            <a:ext cx="30175200" cy="2971740"/>
          </a:xfrm>
        </p:spPr>
        <p:txBody>
          <a:bodyPr/>
          <a:lstStyle/>
          <a:p>
            <a:pPr algn="ctr"/>
            <a:r>
              <a:rPr lang="en-US" dirty="0" smtClean="0"/>
              <a:t>Convectional Neural Networks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Lydia Chang, Stephanie </a:t>
            </a:r>
            <a:r>
              <a:rPr lang="en-US" dirty="0" err="1" smtClean="0">
                <a:solidFill>
                  <a:schemeClr val="bg1"/>
                </a:solidFill>
              </a:rPr>
              <a:t>Ger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Ik</a:t>
            </a:r>
            <a:r>
              <a:rPr lang="en-US" dirty="0" smtClean="0">
                <a:solidFill>
                  <a:schemeClr val="bg1"/>
                </a:solidFill>
              </a:rPr>
              <a:t>-Hwan Kim, Craig Ng | </a:t>
            </a:r>
            <a:r>
              <a:rPr lang="en-US" dirty="0" err="1">
                <a:solidFill>
                  <a:schemeClr val="bg1"/>
                </a:solidFill>
              </a:rPr>
              <a:t>MSiA</a:t>
            </a:r>
            <a:r>
              <a:rPr lang="en-US" dirty="0">
                <a:solidFill>
                  <a:schemeClr val="bg1"/>
                </a:solidFill>
              </a:rPr>
              <a:t> 490-30 Deep Learning | Spring </a:t>
            </a:r>
            <a:r>
              <a:rPr lang="en-US" dirty="0" smtClean="0">
                <a:solidFill>
                  <a:schemeClr val="bg1"/>
                </a:solidFill>
              </a:rPr>
              <a:t>2017 </a:t>
            </a:r>
            <a:r>
              <a:rPr lang="en-US" dirty="0">
                <a:solidFill>
                  <a:schemeClr val="bg1"/>
                </a:solidFill>
              </a:rPr>
              <a:t>| Northwestern University</a:t>
            </a:r>
          </a:p>
        </p:txBody>
      </p:sp>
      <p:sp>
        <p:nvSpPr>
          <p:cNvPr id="67" name="Text Placeholder 66"/>
          <p:cNvSpPr>
            <a:spLocks noGrp="1"/>
          </p:cNvSpPr>
          <p:nvPr>
            <p:ph type="body" sz="quarter" idx="13"/>
          </p:nvPr>
        </p:nvSpPr>
        <p:spPr>
          <a:xfrm>
            <a:off x="457202" y="5669280"/>
            <a:ext cx="12801600" cy="1219200"/>
          </a:xfrm>
          <a:solidFill>
            <a:srgbClr val="520063"/>
          </a:solidFill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69" name="Text Placeholder 68"/>
          <p:cNvSpPr>
            <a:spLocks noGrp="1"/>
          </p:cNvSpPr>
          <p:nvPr>
            <p:ph type="body" sz="quarter" idx="39"/>
          </p:nvPr>
        </p:nvSpPr>
        <p:spPr>
          <a:xfrm>
            <a:off x="457202" y="7323040"/>
            <a:ext cx="12801600" cy="12082560"/>
          </a:xfrm>
        </p:spPr>
        <p:txBody>
          <a:bodyPr anchor="t"/>
          <a:lstStyle/>
          <a:p>
            <a:r>
              <a:rPr lang="en-US" sz="3200" b="1" dirty="0" smtClean="0"/>
              <a:t>Problem: </a:t>
            </a:r>
          </a:p>
          <a:p>
            <a:pPr marL="457200" indent="-457200">
              <a:buClrTx/>
              <a:buFont typeface="Arial" charset="0"/>
              <a:buChar char="•"/>
            </a:pPr>
            <a:r>
              <a:rPr lang="en-US" sz="3200" b="1" dirty="0"/>
              <a:t>Creative </a:t>
            </a:r>
            <a:r>
              <a:rPr lang="en-US" sz="3200" b="1" dirty="0" smtClean="0"/>
              <a:t>combination </a:t>
            </a:r>
            <a:r>
              <a:rPr lang="en-US" sz="3200" dirty="0" smtClean="0"/>
              <a:t>of ingredients can be difficult </a:t>
            </a:r>
            <a:r>
              <a:rPr lang="en-US" sz="3200" dirty="0"/>
              <a:t>for most people who lack cooking </a:t>
            </a:r>
            <a:r>
              <a:rPr lang="en-US" sz="3200" dirty="0" smtClean="0"/>
              <a:t>experience.</a:t>
            </a:r>
            <a:endParaRPr lang="en-US" sz="3200" dirty="0"/>
          </a:p>
          <a:p>
            <a:pPr marL="457200" indent="-457200">
              <a:buClrTx/>
              <a:buFont typeface="Arial" charset="0"/>
              <a:buChar char="•"/>
            </a:pPr>
            <a:r>
              <a:rPr lang="en-US" sz="3200" dirty="0" smtClean="0"/>
              <a:t>With help </a:t>
            </a:r>
            <a:r>
              <a:rPr lang="en-US" sz="3200" dirty="0"/>
              <a:t>of </a:t>
            </a:r>
            <a:r>
              <a:rPr lang="en-US" sz="3200" b="1" dirty="0"/>
              <a:t>machine learning </a:t>
            </a:r>
            <a:r>
              <a:rPr lang="en-US" sz="3200" dirty="0"/>
              <a:t>(and a lot of data), a model can generate </a:t>
            </a:r>
            <a:r>
              <a:rPr lang="en-US" sz="3200" b="1" dirty="0"/>
              <a:t>new recipes </a:t>
            </a:r>
            <a:r>
              <a:rPr lang="en-US" sz="3200" dirty="0"/>
              <a:t>for them to </a:t>
            </a:r>
            <a:r>
              <a:rPr lang="en-US" sz="3200" dirty="0" smtClean="0"/>
              <a:t>experiment with. </a:t>
            </a:r>
            <a:endParaRPr lang="en-US" sz="3200" dirty="0"/>
          </a:p>
          <a:p>
            <a:r>
              <a:rPr lang="en-US" sz="3200" b="1" dirty="0" smtClean="0"/>
              <a:t>Difficulty: </a:t>
            </a:r>
          </a:p>
          <a:p>
            <a:pPr marL="457200" indent="-457200">
              <a:buClrTx/>
              <a:buFont typeface="Arial" charset="0"/>
              <a:buChar char="•"/>
            </a:pPr>
            <a:r>
              <a:rPr lang="en-US" sz="3200" dirty="0" smtClean="0"/>
              <a:t>Current machine learning models are effective at copying and regurgitating inputs.</a:t>
            </a:r>
          </a:p>
          <a:p>
            <a:pPr marL="457200" indent="-457200">
              <a:buClrTx/>
              <a:buFont typeface="Arial" charset="0"/>
              <a:buChar char="•"/>
            </a:pPr>
            <a:r>
              <a:rPr lang="en-US" sz="3200" b="1" dirty="0" smtClean="0"/>
              <a:t>Generating original output </a:t>
            </a:r>
            <a:r>
              <a:rPr lang="en-US" sz="3200" dirty="0" smtClean="0"/>
              <a:t>from those inputs can be bit more </a:t>
            </a:r>
            <a:r>
              <a:rPr lang="en-US" sz="3200" b="1" dirty="0" smtClean="0"/>
              <a:t>problematic</a:t>
            </a:r>
            <a:r>
              <a:rPr lang="en-US" sz="3200" dirty="0" smtClean="0"/>
              <a:t>.</a:t>
            </a:r>
          </a:p>
          <a:p>
            <a:r>
              <a:rPr lang="en-US" sz="3200" b="1" dirty="0" smtClean="0"/>
              <a:t>Other approaches:</a:t>
            </a:r>
            <a:r>
              <a:rPr lang="en-US" sz="3200" dirty="0" smtClean="0"/>
              <a:t> </a:t>
            </a:r>
          </a:p>
          <a:p>
            <a:pPr marL="457200" indent="-457200">
              <a:buClrTx/>
              <a:buFont typeface="Arial" charset="0"/>
              <a:buChar char="•"/>
            </a:pPr>
            <a:r>
              <a:rPr lang="en-US" sz="3200" dirty="0" smtClean="0"/>
              <a:t>Models have been trained on a very general set of recipes including multiple types of food (both savory and sweet recipes).</a:t>
            </a:r>
          </a:p>
          <a:p>
            <a:pPr marL="457200" indent="-457200">
              <a:buClrTx/>
              <a:buFont typeface="Arial" charset="0"/>
              <a:buChar char="•"/>
            </a:pPr>
            <a:r>
              <a:rPr lang="en-US" sz="3200" dirty="0" smtClean="0"/>
              <a:t>Some common ingredient like salt appears in recipes as varied as cakes, burgers and pizzas, confusing the model. </a:t>
            </a:r>
          </a:p>
          <a:p>
            <a:pPr marL="457200" indent="-457200">
              <a:buClrTx/>
              <a:buFont typeface="Arial" charset="0"/>
              <a:buChar char="•"/>
            </a:pPr>
            <a:r>
              <a:rPr lang="en-US" sz="3200" dirty="0" smtClean="0"/>
              <a:t>Models trained with both directions and ingredients adds to the complexity and the models focused on learning format rather than content. </a:t>
            </a:r>
          </a:p>
          <a:p>
            <a:pPr marL="457200" indent="-457200">
              <a:buClrTx/>
              <a:buFont typeface="Arial" charset="0"/>
              <a:buChar char="•"/>
            </a:pPr>
            <a:r>
              <a:rPr lang="en-US" sz="3200" dirty="0" smtClean="0"/>
              <a:t>Most previous models have utilized character-level generation, which is the most granular and difficult level of generation with regard to text.</a:t>
            </a:r>
            <a:endParaRPr lang="en-US" sz="3200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30749964" y="5669280"/>
            <a:ext cx="12801600" cy="1219200"/>
          </a:xfrm>
          <a:solidFill>
            <a:srgbClr val="520063"/>
          </a:solidFill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33"/>
          </p:nvPr>
        </p:nvSpPr>
        <p:spPr>
          <a:xfrm>
            <a:off x="30791620" y="13436820"/>
            <a:ext cx="12801600" cy="1153899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dirty="0" smtClean="0"/>
              <a:t>Character level embedding with LSTM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1" name="Text Placeholder 70"/>
          <p:cNvSpPr>
            <a:spLocks noGrp="1"/>
          </p:cNvSpPr>
          <p:nvPr>
            <p:ph type="body" sz="quarter" idx="41"/>
          </p:nvPr>
        </p:nvSpPr>
        <p:spPr>
          <a:xfrm>
            <a:off x="30749964" y="19767596"/>
            <a:ext cx="12801600" cy="1219200"/>
          </a:xfrm>
          <a:solidFill>
            <a:srgbClr val="520063"/>
          </a:solidFill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42"/>
          </p:nvPr>
        </p:nvSpPr>
        <p:spPr>
          <a:xfrm>
            <a:off x="30749964" y="21212348"/>
            <a:ext cx="12801600" cy="6646372"/>
          </a:xfrm>
          <a:solidFill>
            <a:srgbClr val="E8E8E8"/>
          </a:solidFill>
        </p:spPr>
        <p:txBody>
          <a:bodyPr>
            <a:normAutofit/>
          </a:bodyPr>
          <a:lstStyle/>
          <a:p>
            <a:pPr>
              <a:buClrTx/>
            </a:pPr>
            <a:r>
              <a:rPr lang="en-US" dirty="0"/>
              <a:t>Brief summary of what you discovered based on </a:t>
            </a:r>
            <a:r>
              <a:rPr lang="en-US" dirty="0" smtClean="0"/>
              <a:t>results</a:t>
            </a:r>
          </a:p>
          <a:p>
            <a:pPr lvl="1">
              <a:buClrTx/>
            </a:pPr>
            <a:r>
              <a:rPr lang="en-US" dirty="0" smtClean="0"/>
              <a:t>Difficult to produce legitimate recipes using character-level embedding</a:t>
            </a:r>
          </a:p>
          <a:p>
            <a:pPr lvl="1">
              <a:buClrTx/>
            </a:pPr>
            <a:r>
              <a:rPr lang="en-US" dirty="0" smtClean="0"/>
              <a:t>Word2vec provides the best balance between legibility and creativity</a:t>
            </a:r>
            <a:endParaRPr lang="en-US" dirty="0"/>
          </a:p>
          <a:p>
            <a:pPr>
              <a:buClrTx/>
            </a:pPr>
            <a:r>
              <a:rPr lang="en-US" dirty="0"/>
              <a:t>Limitations of </a:t>
            </a:r>
            <a:r>
              <a:rPr lang="en-US" dirty="0" smtClean="0"/>
              <a:t>approach</a:t>
            </a:r>
          </a:p>
          <a:p>
            <a:pPr lvl="1">
              <a:buClrTx/>
            </a:pPr>
            <a:r>
              <a:rPr lang="en-US" dirty="0" smtClean="0"/>
              <a:t>Dictionary limited to those words/recipes available via the </a:t>
            </a:r>
            <a:r>
              <a:rPr lang="en-US" dirty="0" err="1" smtClean="0"/>
              <a:t>Yummly</a:t>
            </a:r>
            <a:r>
              <a:rPr lang="en-US" dirty="0" smtClean="0"/>
              <a:t> API</a:t>
            </a:r>
            <a:endParaRPr lang="en-US" dirty="0"/>
          </a:p>
          <a:p>
            <a:pPr>
              <a:buClrTx/>
            </a:pPr>
            <a:r>
              <a:rPr lang="en-US" dirty="0"/>
              <a:t>How to improve/future </a:t>
            </a:r>
            <a:r>
              <a:rPr lang="en-US" dirty="0" smtClean="0"/>
              <a:t>work</a:t>
            </a:r>
          </a:p>
          <a:p>
            <a:pPr lvl="1">
              <a:buClrTx/>
            </a:pPr>
            <a:r>
              <a:rPr lang="en-US" dirty="0" smtClean="0"/>
              <a:t>Generalize to include other types of food (e.g., muffins, cakes), then use combination of words specific to each type to seed recipe generation</a:t>
            </a:r>
          </a:p>
          <a:p>
            <a:pPr lvl="1">
              <a:buClrTx/>
            </a:pPr>
            <a:r>
              <a:rPr lang="en-US" dirty="0" smtClean="0"/>
              <a:t>Train model to classify recipes based on ingredients</a:t>
            </a:r>
          </a:p>
          <a:p>
            <a:pPr lvl="1">
              <a:buClrTx/>
            </a:pPr>
            <a:r>
              <a:rPr lang="en-US" dirty="0" smtClean="0"/>
              <a:t>Include directions to give full recipes</a:t>
            </a:r>
          </a:p>
          <a:p>
            <a:pPr lvl="1">
              <a:buClrTx/>
            </a:pPr>
            <a:r>
              <a:rPr lang="en-US" dirty="0" smtClean="0"/>
              <a:t>Convert all fractions to decimals (e.g., ¾ to 0.75)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4"/>
          </p:nvPr>
        </p:nvSpPr>
        <p:spPr>
          <a:xfrm>
            <a:off x="30749964" y="28084272"/>
            <a:ext cx="12801600" cy="1219200"/>
          </a:xfrm>
          <a:solidFill>
            <a:srgbClr val="520063"/>
          </a:solidFill>
        </p:spPr>
        <p:txBody>
          <a:bodyPr/>
          <a:lstStyle/>
          <a:p>
            <a:r>
              <a:rPr lang="en-US" dirty="0"/>
              <a:t>References and Related Work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35"/>
          </p:nvPr>
        </p:nvSpPr>
        <p:spPr>
          <a:xfrm>
            <a:off x="30749964" y="29529024"/>
            <a:ext cx="12801600" cy="2500376"/>
          </a:xfrm>
          <a:solidFill>
            <a:srgbClr val="E8E8E8"/>
          </a:solidFill>
        </p:spPr>
        <p:txBody>
          <a:bodyPr>
            <a:normAutofit/>
          </a:bodyPr>
          <a:lstStyle/>
          <a:p>
            <a:pPr>
              <a:buClrTx/>
            </a:pPr>
            <a:r>
              <a:rPr lang="en-US" sz="2000" dirty="0" smtClean="0"/>
              <a:t>Do Androids Dream of Cooking? (Tom </a:t>
            </a:r>
            <a:r>
              <a:rPr lang="en-US" sz="2000" dirty="0" err="1" smtClean="0"/>
              <a:t>Brewe</a:t>
            </a:r>
            <a:r>
              <a:rPr lang="en-US" sz="2000" dirty="0" smtClean="0"/>
              <a:t>)</a:t>
            </a:r>
          </a:p>
          <a:p>
            <a:pPr>
              <a:buClrTx/>
            </a:pPr>
            <a:r>
              <a:rPr lang="en-US" sz="2000" dirty="0" err="1" smtClean="0"/>
              <a:t>Keras</a:t>
            </a:r>
            <a:r>
              <a:rPr lang="en-US" sz="2000" dirty="0" smtClean="0"/>
              <a:t> LSTM Text Generation Example Code (Fran</a:t>
            </a:r>
            <a:r>
              <a:rPr lang="tr-TR" sz="2000" dirty="0" err="1" smtClean="0"/>
              <a:t>çois</a:t>
            </a:r>
            <a:r>
              <a:rPr lang="tr-TR" sz="2000" dirty="0" smtClean="0"/>
              <a:t> </a:t>
            </a:r>
            <a:r>
              <a:rPr lang="tr-TR" sz="2000" dirty="0" err="1" smtClean="0"/>
              <a:t>Chollet</a:t>
            </a:r>
            <a:r>
              <a:rPr lang="tr-TR" sz="2000" dirty="0" smtClean="0"/>
              <a:t>)</a:t>
            </a:r>
          </a:p>
          <a:p>
            <a:pPr>
              <a:buClrTx/>
            </a:pPr>
            <a:r>
              <a:rPr lang="tr-TR" sz="2000" dirty="0" smtClean="0"/>
              <a:t>Word RNN </a:t>
            </a:r>
            <a:r>
              <a:rPr lang="tr-TR" sz="2000" dirty="0" err="1" smtClean="0"/>
              <a:t>Tensorflow</a:t>
            </a:r>
            <a:r>
              <a:rPr lang="tr-TR" sz="2000" dirty="0" smtClean="0"/>
              <a:t> </a:t>
            </a:r>
            <a:r>
              <a:rPr lang="tr-TR" sz="2000" dirty="0" err="1" smtClean="0"/>
              <a:t>Code</a:t>
            </a:r>
            <a:r>
              <a:rPr lang="tr-TR" sz="2000" dirty="0" smtClean="0"/>
              <a:t> (</a:t>
            </a:r>
            <a:r>
              <a:rPr lang="tr-TR" sz="2000" dirty="0" err="1" smtClean="0"/>
              <a:t>Sung</a:t>
            </a:r>
            <a:r>
              <a:rPr lang="tr-TR" sz="2000" smtClean="0"/>
              <a:t> Kim)</a:t>
            </a:r>
            <a:endParaRPr lang="en-US" sz="2000" dirty="0" smtClean="0"/>
          </a:p>
          <a:p>
            <a:pPr>
              <a:buClrTx/>
            </a:pPr>
            <a:r>
              <a:rPr lang="en-US" sz="2000" dirty="0" smtClean="0"/>
              <a:t>The </a:t>
            </a:r>
            <a:r>
              <a:rPr lang="en-US" sz="2000" dirty="0"/>
              <a:t>Unreasonable Effectiveness of Recurrent Neural </a:t>
            </a:r>
            <a:r>
              <a:rPr lang="en-US" sz="2000" dirty="0" smtClean="0"/>
              <a:t>Networks (Andrej </a:t>
            </a:r>
            <a:r>
              <a:rPr lang="en-US" sz="2000" dirty="0" err="1" smtClean="0"/>
              <a:t>Karpathy</a:t>
            </a:r>
            <a:r>
              <a:rPr lang="en-US" sz="2000" dirty="0" smtClean="0"/>
              <a:t>)</a:t>
            </a:r>
          </a:p>
          <a:p>
            <a:pPr>
              <a:buClrTx/>
            </a:pPr>
            <a:r>
              <a:rPr lang="en-US" sz="2000" dirty="0"/>
              <a:t>Generating Text with Recurrent Neural </a:t>
            </a:r>
            <a:r>
              <a:rPr lang="en-US" sz="2000" dirty="0" smtClean="0"/>
              <a:t>Networks (Ilya </a:t>
            </a:r>
            <a:r>
              <a:rPr lang="en-US" sz="2000" dirty="0" err="1" smtClean="0"/>
              <a:t>Sutskever</a:t>
            </a:r>
            <a:r>
              <a:rPr lang="en-US" sz="2000" dirty="0" smtClean="0"/>
              <a:t>, James Martens, Geoffrey Hinton</a:t>
            </a:r>
            <a:endParaRPr lang="en-US" sz="2000" dirty="0"/>
          </a:p>
          <a:p>
            <a:pPr>
              <a:buClrTx/>
            </a:pPr>
            <a:endParaRPr lang="en-US" sz="2000" dirty="0" smtClean="0"/>
          </a:p>
        </p:txBody>
      </p:sp>
      <p:pic>
        <p:nvPicPr>
          <p:cNvPr id="27" name="Picture 2" descr="b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79" t="56286" r="42893" b="23143"/>
          <a:stretch/>
        </p:blipFill>
        <p:spPr bwMode="auto">
          <a:xfrm>
            <a:off x="0" y="0"/>
            <a:ext cx="3842445" cy="3842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Placeholder 39"/>
          <p:cNvPicPr>
            <a:picLocks noGrp="1" noChangeAspect="1"/>
          </p:cNvPicPr>
          <p:nvPr>
            <p:ph type="pic" sz="quarter" idx="4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09" r="2628" b="27442"/>
          <a:stretch/>
        </p:blipFill>
        <p:spPr>
          <a:xfrm>
            <a:off x="33493163" y="2"/>
            <a:ext cx="10398037" cy="3842445"/>
          </a:xfrm>
        </p:spPr>
      </p:pic>
      <p:sp>
        <p:nvSpPr>
          <p:cNvPr id="191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4228139" y="5669280"/>
            <a:ext cx="15541312" cy="1219200"/>
          </a:xfrm>
          <a:solidFill>
            <a:srgbClr val="520063"/>
          </a:solidFill>
        </p:spPr>
        <p:txBody>
          <a:bodyPr/>
          <a:lstStyle/>
          <a:p>
            <a:r>
              <a:rPr lang="en-US" dirty="0"/>
              <a:t>Technical Approach</a:t>
            </a:r>
          </a:p>
        </p:txBody>
      </p:sp>
      <p:sp>
        <p:nvSpPr>
          <p:cNvPr id="198" name="Freeform 197"/>
          <p:cNvSpPr/>
          <p:nvPr/>
        </p:nvSpPr>
        <p:spPr>
          <a:xfrm>
            <a:off x="14254555" y="8453311"/>
            <a:ext cx="4597082" cy="4174118"/>
          </a:xfrm>
          <a:custGeom>
            <a:avLst/>
            <a:gdLst>
              <a:gd name="connsiteX0" fmla="*/ 0 w 1838534"/>
              <a:gd name="connsiteY0" fmla="*/ 0 h 1806102"/>
              <a:gd name="connsiteX1" fmla="*/ 1838534 w 1838534"/>
              <a:gd name="connsiteY1" fmla="*/ 0 h 1806102"/>
              <a:gd name="connsiteX2" fmla="*/ 1838534 w 1838534"/>
              <a:gd name="connsiteY2" fmla="*/ 1806102 h 1806102"/>
              <a:gd name="connsiteX3" fmla="*/ 0 w 1838534"/>
              <a:gd name="connsiteY3" fmla="*/ 1806102 h 1806102"/>
              <a:gd name="connsiteX4" fmla="*/ 0 w 1838534"/>
              <a:gd name="connsiteY4" fmla="*/ 0 h 1806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8534" h="1806102">
                <a:moveTo>
                  <a:pt x="0" y="0"/>
                </a:moveTo>
                <a:lnTo>
                  <a:pt x="1838534" y="0"/>
                </a:lnTo>
                <a:lnTo>
                  <a:pt x="1838534" y="1806102"/>
                </a:lnTo>
                <a:lnTo>
                  <a:pt x="0" y="180610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420" tIns="58420" rIns="58420" bIns="58420" numCol="1" spcCol="1270" anchor="t" anchorCtr="0">
            <a:noAutofit/>
          </a:bodyPr>
          <a:lstStyle/>
          <a:p>
            <a:pPr lvl="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b="1" kern="1200" dirty="0" smtClean="0"/>
              <a:t>Preprocess the data</a:t>
            </a:r>
            <a:endParaRPr lang="en-US" sz="2400" dirty="0"/>
          </a:p>
          <a:p>
            <a:pPr marL="34290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2200" dirty="0"/>
              <a:t>Prepended the title of the recipe to the beginning of the recipe (within brackets) and tab-separated it from the ingredient list, which is comma </a:t>
            </a:r>
            <a:r>
              <a:rPr lang="en-US" sz="2200" dirty="0" smtClean="0"/>
              <a:t>separated</a:t>
            </a:r>
          </a:p>
          <a:p>
            <a:pPr marL="34290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2200" dirty="0" smtClean="0"/>
              <a:t>Created </a:t>
            </a:r>
            <a:r>
              <a:rPr lang="en-US" sz="2200" dirty="0"/>
              <a:t>synthetic data by shuffling the ingredient list for each recipe (while retaining the same title) to try and combat dependencies on ingredient order</a:t>
            </a:r>
          </a:p>
          <a:p>
            <a:pPr lvl="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300" kern="1200" dirty="0"/>
          </a:p>
        </p:txBody>
      </p:sp>
      <p:sp>
        <p:nvSpPr>
          <p:cNvPr id="199" name="Freeform 198"/>
          <p:cNvSpPr/>
          <p:nvPr/>
        </p:nvSpPr>
        <p:spPr>
          <a:xfrm>
            <a:off x="14254555" y="7325400"/>
            <a:ext cx="4597082" cy="964189"/>
          </a:xfrm>
          <a:custGeom>
            <a:avLst/>
            <a:gdLst>
              <a:gd name="connsiteX0" fmla="*/ 0 w 1942046"/>
              <a:gd name="connsiteY0" fmla="*/ 0 h 388409"/>
              <a:gd name="connsiteX1" fmla="*/ 1942046 w 1942046"/>
              <a:gd name="connsiteY1" fmla="*/ 0 h 388409"/>
              <a:gd name="connsiteX2" fmla="*/ 1942046 w 1942046"/>
              <a:gd name="connsiteY2" fmla="*/ 388409 h 388409"/>
              <a:gd name="connsiteX3" fmla="*/ 0 w 1942046"/>
              <a:gd name="connsiteY3" fmla="*/ 388409 h 388409"/>
              <a:gd name="connsiteX4" fmla="*/ 0 w 1942046"/>
              <a:gd name="connsiteY4" fmla="*/ 0 h 388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2046" h="388409">
                <a:moveTo>
                  <a:pt x="0" y="0"/>
                </a:moveTo>
                <a:lnTo>
                  <a:pt x="1942046" y="0"/>
                </a:lnTo>
                <a:lnTo>
                  <a:pt x="1942046" y="388409"/>
                </a:lnTo>
                <a:lnTo>
                  <a:pt x="0" y="388409"/>
                </a:lnTo>
                <a:lnTo>
                  <a:pt x="0" y="0"/>
                </a:lnTo>
                <a:close/>
              </a:path>
            </a:pathLst>
          </a:custGeom>
          <a:solidFill>
            <a:srgbClr val="520063"/>
          </a:solidFill>
          <a:ln>
            <a:solidFill>
              <a:schemeClr val="tx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/>
              <a:t>Step 1</a:t>
            </a:r>
          </a:p>
        </p:txBody>
      </p:sp>
      <p:sp>
        <p:nvSpPr>
          <p:cNvPr id="202" name="Freeform 201"/>
          <p:cNvSpPr/>
          <p:nvPr/>
        </p:nvSpPr>
        <p:spPr>
          <a:xfrm>
            <a:off x="19726670" y="8426908"/>
            <a:ext cx="4597082" cy="4547590"/>
          </a:xfrm>
          <a:custGeom>
            <a:avLst/>
            <a:gdLst>
              <a:gd name="connsiteX0" fmla="*/ 0 w 1838534"/>
              <a:gd name="connsiteY0" fmla="*/ 0 h 1806102"/>
              <a:gd name="connsiteX1" fmla="*/ 1838534 w 1838534"/>
              <a:gd name="connsiteY1" fmla="*/ 0 h 1806102"/>
              <a:gd name="connsiteX2" fmla="*/ 1838534 w 1838534"/>
              <a:gd name="connsiteY2" fmla="*/ 1806102 h 1806102"/>
              <a:gd name="connsiteX3" fmla="*/ 0 w 1838534"/>
              <a:gd name="connsiteY3" fmla="*/ 1806102 h 1806102"/>
              <a:gd name="connsiteX4" fmla="*/ 0 w 1838534"/>
              <a:gd name="connsiteY4" fmla="*/ 0 h 1806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8534" h="1806102">
                <a:moveTo>
                  <a:pt x="0" y="0"/>
                </a:moveTo>
                <a:lnTo>
                  <a:pt x="1838534" y="0"/>
                </a:lnTo>
                <a:lnTo>
                  <a:pt x="1838534" y="1806102"/>
                </a:lnTo>
                <a:lnTo>
                  <a:pt x="0" y="180610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420" tIns="58420" rIns="58420" bIns="58420" numCol="1" spcCol="1270" anchor="t" anchorCtr="0">
            <a:noAutofit/>
          </a:bodyPr>
          <a:lstStyle/>
          <a:p>
            <a:r>
              <a:rPr lang="en-US" sz="2400" b="1" dirty="0" smtClean="0"/>
              <a:t>Consider embedding</a:t>
            </a:r>
            <a:endParaRPr lang="en-US" sz="2100" b="1" dirty="0"/>
          </a:p>
          <a:p>
            <a:pPr marL="342900" indent="-342900">
              <a:buFont typeface="Arial" charset="0"/>
              <a:buChar char="•"/>
            </a:pPr>
            <a:r>
              <a:rPr lang="en-US" sz="2100" dirty="0" smtClean="0"/>
              <a:t>Use phrase2vec with different levels of embedding: </a:t>
            </a:r>
            <a:endParaRPr lang="en-US" sz="2100" dirty="0"/>
          </a:p>
          <a:p>
            <a:pPr marL="906170" lvl="1" indent="-342900">
              <a:buFont typeface="Arial" charset="0"/>
              <a:buChar char="•"/>
            </a:pPr>
            <a:r>
              <a:rPr lang="en-US" sz="2100" dirty="0" smtClean="0"/>
              <a:t>character-level</a:t>
            </a:r>
          </a:p>
          <a:p>
            <a:pPr marL="906170" lvl="1" indent="-342900">
              <a:buFont typeface="Arial" charset="0"/>
              <a:buChar char="•"/>
            </a:pPr>
            <a:r>
              <a:rPr lang="en-US" sz="2100" dirty="0" smtClean="0"/>
              <a:t>word-level</a:t>
            </a:r>
          </a:p>
          <a:p>
            <a:pPr marL="906170" lvl="1" indent="-342900">
              <a:buFont typeface="Arial" charset="0"/>
              <a:buChar char="•"/>
            </a:pPr>
            <a:r>
              <a:rPr lang="en-US" sz="2100" dirty="0" smtClean="0"/>
              <a:t>phrase-level</a:t>
            </a:r>
            <a:br>
              <a:rPr lang="en-US" sz="2100" dirty="0" smtClean="0"/>
            </a:br>
            <a:endParaRPr lang="en-US" sz="21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100" dirty="0" smtClean="0"/>
              <a:t>For character-level, used a sentence of length 40 and a moving frame. For word- and phrase-level, used a sentence of length 50. 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 marL="342900" indent="-342900">
              <a:buFont typeface="Arial" charset="0"/>
              <a:buChar char="•"/>
            </a:pPr>
            <a:endParaRPr lang="en-US" sz="2400" dirty="0" smtClean="0"/>
          </a:p>
          <a:p>
            <a:endParaRPr lang="en-US" sz="2400" b="1" dirty="0" smtClean="0"/>
          </a:p>
        </p:txBody>
      </p:sp>
      <p:sp>
        <p:nvSpPr>
          <p:cNvPr id="203" name="Freeform 202"/>
          <p:cNvSpPr/>
          <p:nvPr/>
        </p:nvSpPr>
        <p:spPr>
          <a:xfrm>
            <a:off x="19726670" y="7325399"/>
            <a:ext cx="4597082" cy="964189"/>
          </a:xfrm>
          <a:custGeom>
            <a:avLst/>
            <a:gdLst>
              <a:gd name="connsiteX0" fmla="*/ 0 w 1942046"/>
              <a:gd name="connsiteY0" fmla="*/ 0 h 388409"/>
              <a:gd name="connsiteX1" fmla="*/ 1942046 w 1942046"/>
              <a:gd name="connsiteY1" fmla="*/ 0 h 388409"/>
              <a:gd name="connsiteX2" fmla="*/ 1942046 w 1942046"/>
              <a:gd name="connsiteY2" fmla="*/ 388409 h 388409"/>
              <a:gd name="connsiteX3" fmla="*/ 0 w 1942046"/>
              <a:gd name="connsiteY3" fmla="*/ 388409 h 388409"/>
              <a:gd name="connsiteX4" fmla="*/ 0 w 1942046"/>
              <a:gd name="connsiteY4" fmla="*/ 0 h 388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2046" h="388409">
                <a:moveTo>
                  <a:pt x="0" y="0"/>
                </a:moveTo>
                <a:lnTo>
                  <a:pt x="1942046" y="0"/>
                </a:lnTo>
                <a:lnTo>
                  <a:pt x="1942046" y="388409"/>
                </a:lnTo>
                <a:lnTo>
                  <a:pt x="0" y="388409"/>
                </a:lnTo>
                <a:lnTo>
                  <a:pt x="0" y="0"/>
                </a:lnTo>
                <a:close/>
              </a:path>
            </a:pathLst>
          </a:custGeom>
          <a:solidFill>
            <a:srgbClr val="520063"/>
          </a:solidFill>
          <a:ln>
            <a:solidFill>
              <a:schemeClr val="tx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/>
              <a:t>Step 2</a:t>
            </a:r>
          </a:p>
        </p:txBody>
      </p:sp>
      <p:sp>
        <p:nvSpPr>
          <p:cNvPr id="206" name="Freeform 205"/>
          <p:cNvSpPr/>
          <p:nvPr/>
        </p:nvSpPr>
        <p:spPr>
          <a:xfrm>
            <a:off x="25198785" y="8453310"/>
            <a:ext cx="4597082" cy="4521187"/>
          </a:xfrm>
          <a:custGeom>
            <a:avLst/>
            <a:gdLst>
              <a:gd name="connsiteX0" fmla="*/ 0 w 1838534"/>
              <a:gd name="connsiteY0" fmla="*/ 0 h 1806102"/>
              <a:gd name="connsiteX1" fmla="*/ 1838534 w 1838534"/>
              <a:gd name="connsiteY1" fmla="*/ 0 h 1806102"/>
              <a:gd name="connsiteX2" fmla="*/ 1838534 w 1838534"/>
              <a:gd name="connsiteY2" fmla="*/ 1806102 h 1806102"/>
              <a:gd name="connsiteX3" fmla="*/ 0 w 1838534"/>
              <a:gd name="connsiteY3" fmla="*/ 1806102 h 1806102"/>
              <a:gd name="connsiteX4" fmla="*/ 0 w 1838534"/>
              <a:gd name="connsiteY4" fmla="*/ 0 h 1806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8534" h="1806102">
                <a:moveTo>
                  <a:pt x="0" y="0"/>
                </a:moveTo>
                <a:lnTo>
                  <a:pt x="1838534" y="0"/>
                </a:lnTo>
                <a:lnTo>
                  <a:pt x="1838534" y="1806102"/>
                </a:lnTo>
                <a:lnTo>
                  <a:pt x="0" y="180610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420" tIns="58420" rIns="58420" bIns="58420" numCol="1" spcCol="1270" anchor="t" anchorCtr="0">
            <a:noAutofit/>
          </a:bodyPr>
          <a:lstStyle/>
          <a:p>
            <a:r>
              <a:rPr lang="en-US" sz="2400" b="1" dirty="0" smtClean="0"/>
              <a:t>Model evaluation</a:t>
            </a:r>
          </a:p>
          <a:p>
            <a:endParaRPr lang="en-US" sz="2400" b="1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Ran the code with each levels of the embedding for 100 epochs</a:t>
            </a:r>
            <a:br>
              <a:rPr lang="en-US" sz="2400" dirty="0" smtClean="0"/>
            </a:br>
            <a:endParaRPr lang="en-US" sz="24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Evaluate model success by looking at the novel recipes generated by the model</a:t>
            </a:r>
          </a:p>
          <a:p>
            <a:pPr marL="342900" indent="-342900">
              <a:buFont typeface="Arial" charset="0"/>
              <a:buChar char="•"/>
            </a:pPr>
            <a:endParaRPr lang="en-US" sz="2000" dirty="0"/>
          </a:p>
        </p:txBody>
      </p:sp>
      <p:sp>
        <p:nvSpPr>
          <p:cNvPr id="207" name="Freeform 206"/>
          <p:cNvSpPr/>
          <p:nvPr/>
        </p:nvSpPr>
        <p:spPr>
          <a:xfrm>
            <a:off x="25198785" y="7325398"/>
            <a:ext cx="4597082" cy="964189"/>
          </a:xfrm>
          <a:custGeom>
            <a:avLst/>
            <a:gdLst>
              <a:gd name="connsiteX0" fmla="*/ 0 w 1942046"/>
              <a:gd name="connsiteY0" fmla="*/ 0 h 388409"/>
              <a:gd name="connsiteX1" fmla="*/ 1942046 w 1942046"/>
              <a:gd name="connsiteY1" fmla="*/ 0 h 388409"/>
              <a:gd name="connsiteX2" fmla="*/ 1942046 w 1942046"/>
              <a:gd name="connsiteY2" fmla="*/ 388409 h 388409"/>
              <a:gd name="connsiteX3" fmla="*/ 0 w 1942046"/>
              <a:gd name="connsiteY3" fmla="*/ 388409 h 388409"/>
              <a:gd name="connsiteX4" fmla="*/ 0 w 1942046"/>
              <a:gd name="connsiteY4" fmla="*/ 0 h 388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2046" h="388409">
                <a:moveTo>
                  <a:pt x="0" y="0"/>
                </a:moveTo>
                <a:lnTo>
                  <a:pt x="1942046" y="0"/>
                </a:lnTo>
                <a:lnTo>
                  <a:pt x="1942046" y="388409"/>
                </a:lnTo>
                <a:lnTo>
                  <a:pt x="0" y="388409"/>
                </a:lnTo>
                <a:lnTo>
                  <a:pt x="0" y="0"/>
                </a:lnTo>
                <a:close/>
              </a:path>
            </a:pathLst>
          </a:custGeom>
          <a:solidFill>
            <a:srgbClr val="520063"/>
          </a:solidFill>
          <a:ln>
            <a:solidFill>
              <a:schemeClr val="tx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/>
              <a:t>Step 3</a:t>
            </a:r>
          </a:p>
        </p:txBody>
      </p:sp>
      <p:sp>
        <p:nvSpPr>
          <p:cNvPr id="212" name="Text Placeholder 67"/>
          <p:cNvSpPr>
            <a:spLocks noGrp="1"/>
          </p:cNvSpPr>
          <p:nvPr>
            <p:ph type="body" sz="quarter" idx="37"/>
          </p:nvPr>
        </p:nvSpPr>
        <p:spPr>
          <a:xfrm>
            <a:off x="457202" y="19670653"/>
            <a:ext cx="12801600" cy="1280160"/>
          </a:xfrm>
          <a:solidFill>
            <a:srgbClr val="520063"/>
          </a:solidFill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213" name="Content Placeholder 10"/>
          <p:cNvSpPr>
            <a:spLocks noGrp="1"/>
          </p:cNvSpPr>
          <p:nvPr>
            <p:ph sz="quarter" idx="38"/>
          </p:nvPr>
        </p:nvSpPr>
        <p:spPr>
          <a:xfrm>
            <a:off x="472442" y="21212348"/>
            <a:ext cx="12801600" cy="10811420"/>
          </a:xfrm>
          <a:solidFill>
            <a:srgbClr val="E8E8E8"/>
          </a:solidFill>
        </p:spPr>
        <p:txBody>
          <a:bodyPr>
            <a:normAutofit lnSpcReduction="10000"/>
          </a:bodyPr>
          <a:lstStyle/>
          <a:p>
            <a:pPr>
              <a:buClrTx/>
            </a:pPr>
            <a:r>
              <a:rPr lang="en-US" dirty="0" err="1" smtClean="0"/>
              <a:t>Yummly’s</a:t>
            </a:r>
            <a:r>
              <a:rPr lang="en-US" dirty="0" smtClean="0"/>
              <a:t> API (a </a:t>
            </a:r>
            <a:r>
              <a:rPr lang="en-US" dirty="0"/>
              <a:t>recipe repository) </a:t>
            </a:r>
            <a:r>
              <a:rPr lang="en-US" dirty="0" smtClean="0"/>
              <a:t>provided 90,000 </a:t>
            </a:r>
            <a:r>
              <a:rPr lang="en-US" dirty="0"/>
              <a:t>ingredient </a:t>
            </a:r>
            <a:r>
              <a:rPr lang="en-US" dirty="0" smtClean="0"/>
              <a:t>lists for </a:t>
            </a:r>
            <a:r>
              <a:rPr lang="en-US" dirty="0"/>
              <a:t>the search parameter ‘cookie</a:t>
            </a:r>
            <a:r>
              <a:rPr lang="en-US" dirty="0" smtClean="0"/>
              <a:t>’.</a:t>
            </a:r>
          </a:p>
          <a:p>
            <a:pPr>
              <a:buClrTx/>
            </a:pPr>
            <a:r>
              <a:rPr lang="en-US" dirty="0" smtClean="0"/>
              <a:t>Data was cleaned for better performance:</a:t>
            </a:r>
          </a:p>
          <a:p>
            <a:pPr lvl="1">
              <a:buClrTx/>
            </a:pPr>
            <a:r>
              <a:rPr lang="en-US" dirty="0" smtClean="0"/>
              <a:t>Removed any recipes that didn’t have cookie in the title</a:t>
            </a:r>
          </a:p>
          <a:p>
            <a:pPr lvl="1">
              <a:buClrTx/>
            </a:pPr>
            <a:r>
              <a:rPr lang="en-US" dirty="0"/>
              <a:t>Removed special characters and converted from Unicode to </a:t>
            </a:r>
            <a:r>
              <a:rPr lang="en-US" dirty="0" smtClean="0"/>
              <a:t>ASCII</a:t>
            </a:r>
          </a:p>
          <a:p>
            <a:pPr lvl="1">
              <a:buClrTx/>
            </a:pPr>
            <a:r>
              <a:rPr lang="en-US" dirty="0" smtClean="0"/>
              <a:t>Created </a:t>
            </a:r>
            <a:r>
              <a:rPr lang="en-US" dirty="0"/>
              <a:t>a dictionary of </a:t>
            </a:r>
            <a:r>
              <a:rPr lang="en-US" dirty="0" smtClean="0"/>
              <a:t>words by looking at the term frequency matrix of the corpus and removing any infrequent (&lt;100) terms</a:t>
            </a:r>
          </a:p>
          <a:p>
            <a:pPr lvl="1">
              <a:buClrTx/>
            </a:pPr>
            <a:r>
              <a:rPr lang="en-US" dirty="0" smtClean="0"/>
              <a:t>Inspected the final dictionary and removed any words that were instructions or were unrelated to cookies</a:t>
            </a:r>
          </a:p>
          <a:p>
            <a:pPr lvl="1">
              <a:buClrTx/>
            </a:pPr>
            <a:r>
              <a:rPr lang="en-US" dirty="0" smtClean="0"/>
              <a:t>Removed any words not in the final dictionary from the corpus</a:t>
            </a:r>
          </a:p>
          <a:p>
            <a:pPr>
              <a:buClrTx/>
            </a:pPr>
            <a:r>
              <a:rPr lang="en-US" dirty="0" smtClean="0"/>
              <a:t>Example raw observation: </a:t>
            </a:r>
          </a:p>
          <a:p>
            <a:pPr>
              <a:buClrTx/>
            </a:pPr>
            <a:endParaRPr lang="en-US" dirty="0" smtClean="0"/>
          </a:p>
          <a:p>
            <a:pPr>
              <a:buClrTx/>
            </a:pPr>
            <a:endParaRPr lang="en-US" dirty="0" smtClean="0"/>
          </a:p>
          <a:p>
            <a:pPr>
              <a:buClrTx/>
            </a:pPr>
            <a:endParaRPr lang="en-US" sz="1800" dirty="0" smtClean="0"/>
          </a:p>
          <a:p>
            <a:pPr>
              <a:buClrTx/>
            </a:pPr>
            <a:endParaRPr lang="en-US" dirty="0" smtClean="0"/>
          </a:p>
          <a:p>
            <a:pPr>
              <a:buClrTx/>
            </a:pPr>
            <a:r>
              <a:rPr lang="en-US" dirty="0" smtClean="0"/>
              <a:t>Example post-processed observation</a:t>
            </a:r>
            <a:r>
              <a:rPr lang="en-US" dirty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</a:p>
        </p:txBody>
      </p:sp>
      <p:sp>
        <p:nvSpPr>
          <p:cNvPr id="231" name="Freeform 230"/>
          <p:cNvSpPr/>
          <p:nvPr/>
        </p:nvSpPr>
        <p:spPr>
          <a:xfrm>
            <a:off x="14254555" y="12750625"/>
            <a:ext cx="4597082" cy="964189"/>
          </a:xfrm>
          <a:custGeom>
            <a:avLst/>
            <a:gdLst>
              <a:gd name="connsiteX0" fmla="*/ 0 w 1942046"/>
              <a:gd name="connsiteY0" fmla="*/ 0 h 388409"/>
              <a:gd name="connsiteX1" fmla="*/ 1942046 w 1942046"/>
              <a:gd name="connsiteY1" fmla="*/ 0 h 388409"/>
              <a:gd name="connsiteX2" fmla="*/ 1942046 w 1942046"/>
              <a:gd name="connsiteY2" fmla="*/ 388409 h 388409"/>
              <a:gd name="connsiteX3" fmla="*/ 0 w 1942046"/>
              <a:gd name="connsiteY3" fmla="*/ 388409 h 388409"/>
              <a:gd name="connsiteX4" fmla="*/ 0 w 1942046"/>
              <a:gd name="connsiteY4" fmla="*/ 0 h 388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2046" h="388409">
                <a:moveTo>
                  <a:pt x="0" y="0"/>
                </a:moveTo>
                <a:lnTo>
                  <a:pt x="1942046" y="0"/>
                </a:lnTo>
                <a:lnTo>
                  <a:pt x="1942046" y="388409"/>
                </a:lnTo>
                <a:lnTo>
                  <a:pt x="0" y="388409"/>
                </a:lnTo>
                <a:lnTo>
                  <a:pt x="0" y="0"/>
                </a:lnTo>
                <a:close/>
              </a:path>
            </a:pathLst>
          </a:custGeom>
          <a:solidFill>
            <a:srgbClr val="520063"/>
          </a:solidFill>
          <a:ln>
            <a:solidFill>
              <a:schemeClr val="tx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/>
              <a:t>Step </a:t>
            </a:r>
            <a:r>
              <a:rPr lang="en-US" sz="2100" kern="1200" dirty="0" smtClean="0"/>
              <a:t>4</a:t>
            </a:r>
            <a:endParaRPr lang="en-US" sz="2100" kern="1200" dirty="0"/>
          </a:p>
        </p:txBody>
      </p:sp>
      <p:sp>
        <p:nvSpPr>
          <p:cNvPr id="232" name="Freeform 231"/>
          <p:cNvSpPr/>
          <p:nvPr/>
        </p:nvSpPr>
        <p:spPr>
          <a:xfrm>
            <a:off x="19726670" y="12750624"/>
            <a:ext cx="4597082" cy="964189"/>
          </a:xfrm>
          <a:custGeom>
            <a:avLst/>
            <a:gdLst>
              <a:gd name="connsiteX0" fmla="*/ 0 w 1942046"/>
              <a:gd name="connsiteY0" fmla="*/ 0 h 388409"/>
              <a:gd name="connsiteX1" fmla="*/ 1942046 w 1942046"/>
              <a:gd name="connsiteY1" fmla="*/ 0 h 388409"/>
              <a:gd name="connsiteX2" fmla="*/ 1942046 w 1942046"/>
              <a:gd name="connsiteY2" fmla="*/ 388409 h 388409"/>
              <a:gd name="connsiteX3" fmla="*/ 0 w 1942046"/>
              <a:gd name="connsiteY3" fmla="*/ 388409 h 388409"/>
              <a:gd name="connsiteX4" fmla="*/ 0 w 1942046"/>
              <a:gd name="connsiteY4" fmla="*/ 0 h 388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2046" h="388409">
                <a:moveTo>
                  <a:pt x="0" y="0"/>
                </a:moveTo>
                <a:lnTo>
                  <a:pt x="1942046" y="0"/>
                </a:lnTo>
                <a:lnTo>
                  <a:pt x="1942046" y="388409"/>
                </a:lnTo>
                <a:lnTo>
                  <a:pt x="0" y="388409"/>
                </a:lnTo>
                <a:lnTo>
                  <a:pt x="0" y="0"/>
                </a:lnTo>
                <a:close/>
              </a:path>
            </a:pathLst>
          </a:custGeom>
          <a:solidFill>
            <a:srgbClr val="520063"/>
          </a:solidFill>
          <a:ln>
            <a:solidFill>
              <a:schemeClr val="tx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/>
              <a:t>Step </a:t>
            </a:r>
            <a:r>
              <a:rPr lang="en-US" sz="2100" kern="1200" dirty="0" smtClean="0"/>
              <a:t>5</a:t>
            </a:r>
            <a:endParaRPr lang="en-US" sz="2100" kern="1200" dirty="0"/>
          </a:p>
        </p:txBody>
      </p:sp>
      <p:sp>
        <p:nvSpPr>
          <p:cNvPr id="233" name="Freeform 232"/>
          <p:cNvSpPr/>
          <p:nvPr/>
        </p:nvSpPr>
        <p:spPr>
          <a:xfrm>
            <a:off x="25198785" y="12750623"/>
            <a:ext cx="4597082" cy="964189"/>
          </a:xfrm>
          <a:custGeom>
            <a:avLst/>
            <a:gdLst>
              <a:gd name="connsiteX0" fmla="*/ 0 w 1942046"/>
              <a:gd name="connsiteY0" fmla="*/ 0 h 388409"/>
              <a:gd name="connsiteX1" fmla="*/ 1942046 w 1942046"/>
              <a:gd name="connsiteY1" fmla="*/ 0 h 388409"/>
              <a:gd name="connsiteX2" fmla="*/ 1942046 w 1942046"/>
              <a:gd name="connsiteY2" fmla="*/ 388409 h 388409"/>
              <a:gd name="connsiteX3" fmla="*/ 0 w 1942046"/>
              <a:gd name="connsiteY3" fmla="*/ 388409 h 388409"/>
              <a:gd name="connsiteX4" fmla="*/ 0 w 1942046"/>
              <a:gd name="connsiteY4" fmla="*/ 0 h 388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2046" h="388409">
                <a:moveTo>
                  <a:pt x="0" y="0"/>
                </a:moveTo>
                <a:lnTo>
                  <a:pt x="1942046" y="0"/>
                </a:lnTo>
                <a:lnTo>
                  <a:pt x="1942046" y="388409"/>
                </a:lnTo>
                <a:lnTo>
                  <a:pt x="0" y="388409"/>
                </a:lnTo>
                <a:lnTo>
                  <a:pt x="0" y="0"/>
                </a:lnTo>
                <a:close/>
              </a:path>
            </a:pathLst>
          </a:custGeom>
          <a:solidFill>
            <a:srgbClr val="520063"/>
          </a:solidFill>
          <a:ln>
            <a:solidFill>
              <a:schemeClr val="tx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/>
              <a:t>Step </a:t>
            </a:r>
            <a:r>
              <a:rPr lang="en-US" sz="2100" kern="1200" dirty="0" smtClean="0"/>
              <a:t>6</a:t>
            </a:r>
            <a:endParaRPr lang="en-US" sz="2100" kern="1200" dirty="0"/>
          </a:p>
        </p:txBody>
      </p:sp>
      <p:sp>
        <p:nvSpPr>
          <p:cNvPr id="234" name="Freeform 233"/>
          <p:cNvSpPr/>
          <p:nvPr/>
        </p:nvSpPr>
        <p:spPr>
          <a:xfrm>
            <a:off x="14254554" y="14022894"/>
            <a:ext cx="4820251" cy="4089019"/>
          </a:xfrm>
          <a:custGeom>
            <a:avLst/>
            <a:gdLst>
              <a:gd name="connsiteX0" fmla="*/ 0 w 1838534"/>
              <a:gd name="connsiteY0" fmla="*/ 0 h 1806102"/>
              <a:gd name="connsiteX1" fmla="*/ 1838534 w 1838534"/>
              <a:gd name="connsiteY1" fmla="*/ 0 h 1806102"/>
              <a:gd name="connsiteX2" fmla="*/ 1838534 w 1838534"/>
              <a:gd name="connsiteY2" fmla="*/ 1806102 h 1806102"/>
              <a:gd name="connsiteX3" fmla="*/ 0 w 1838534"/>
              <a:gd name="connsiteY3" fmla="*/ 1806102 h 1806102"/>
              <a:gd name="connsiteX4" fmla="*/ 0 w 1838534"/>
              <a:gd name="connsiteY4" fmla="*/ 0 h 1806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8534" h="1806102">
                <a:moveTo>
                  <a:pt x="0" y="0"/>
                </a:moveTo>
                <a:lnTo>
                  <a:pt x="1838534" y="0"/>
                </a:lnTo>
                <a:lnTo>
                  <a:pt x="1838534" y="1806102"/>
                </a:lnTo>
                <a:lnTo>
                  <a:pt x="0" y="180610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420" tIns="58420" rIns="58420" bIns="58420" numCol="1" spcCol="1270" anchor="t" anchorCtr="0">
            <a:noAutofit/>
          </a:bodyPr>
          <a:lstStyle/>
          <a:p>
            <a:pPr lvl="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 smtClean="0"/>
              <a:t>Hyper-parameter Tuning</a:t>
            </a:r>
          </a:p>
          <a:p>
            <a:pPr marL="342900" lvl="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2200" dirty="0" smtClean="0"/>
              <a:t>Compared GRU and LSTM performance</a:t>
            </a:r>
            <a:br>
              <a:rPr lang="en-US" sz="2200" dirty="0" smtClean="0"/>
            </a:br>
            <a:endParaRPr lang="en-US" sz="2200" dirty="0" smtClean="0"/>
          </a:p>
          <a:p>
            <a:pPr marL="342900" lvl="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2200" dirty="0" smtClean="0"/>
              <a:t>Varied number of layers in the model (from 2 to 3)</a:t>
            </a:r>
            <a:br>
              <a:rPr lang="en-US" sz="2200" dirty="0" smtClean="0"/>
            </a:br>
            <a:endParaRPr lang="en-US" sz="2200" dirty="0" smtClean="0"/>
          </a:p>
          <a:p>
            <a:pPr marL="342900" lvl="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2200" dirty="0" smtClean="0"/>
              <a:t>Adjusted the number of hidden neurons in the layers(128,256,512)</a:t>
            </a:r>
            <a:br>
              <a:rPr lang="en-US" sz="2200" dirty="0" smtClean="0"/>
            </a:br>
            <a:endParaRPr lang="en-US" sz="2200" dirty="0" smtClean="0"/>
          </a:p>
          <a:p>
            <a:pPr marL="342900" lvl="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2200" dirty="0" smtClean="0"/>
              <a:t>Considered bidirectional LSTM for char-RNN model</a:t>
            </a:r>
          </a:p>
          <a:p>
            <a:pPr marL="342900" lvl="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endParaRPr lang="en-US" sz="2000" dirty="0" smtClean="0"/>
          </a:p>
          <a:p>
            <a:pPr lvl="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b="1" dirty="0"/>
          </a:p>
          <a:p>
            <a:pPr lvl="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b="1" dirty="0"/>
          </a:p>
        </p:txBody>
      </p:sp>
      <p:sp>
        <p:nvSpPr>
          <p:cNvPr id="235" name="Freeform 234"/>
          <p:cNvSpPr/>
          <p:nvPr/>
        </p:nvSpPr>
        <p:spPr>
          <a:xfrm>
            <a:off x="19726670" y="13996493"/>
            <a:ext cx="4597082" cy="4115420"/>
          </a:xfrm>
          <a:custGeom>
            <a:avLst/>
            <a:gdLst>
              <a:gd name="connsiteX0" fmla="*/ 0 w 1838534"/>
              <a:gd name="connsiteY0" fmla="*/ 0 h 1806102"/>
              <a:gd name="connsiteX1" fmla="*/ 1838534 w 1838534"/>
              <a:gd name="connsiteY1" fmla="*/ 0 h 1806102"/>
              <a:gd name="connsiteX2" fmla="*/ 1838534 w 1838534"/>
              <a:gd name="connsiteY2" fmla="*/ 1806102 h 1806102"/>
              <a:gd name="connsiteX3" fmla="*/ 0 w 1838534"/>
              <a:gd name="connsiteY3" fmla="*/ 1806102 h 1806102"/>
              <a:gd name="connsiteX4" fmla="*/ 0 w 1838534"/>
              <a:gd name="connsiteY4" fmla="*/ 0 h 1806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8534" h="1806102">
                <a:moveTo>
                  <a:pt x="0" y="0"/>
                </a:moveTo>
                <a:lnTo>
                  <a:pt x="1838534" y="0"/>
                </a:lnTo>
                <a:lnTo>
                  <a:pt x="1838534" y="1806102"/>
                </a:lnTo>
                <a:lnTo>
                  <a:pt x="0" y="180610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420" tIns="58420" rIns="58420" bIns="58420" numCol="1" spcCol="1270" anchor="t" anchorCtr="0">
            <a:noAutofit/>
          </a:bodyPr>
          <a:lstStyle/>
          <a:p>
            <a:pPr lvl="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 smtClean="0"/>
              <a:t>Generate Recipes</a:t>
            </a:r>
          </a:p>
          <a:p>
            <a:pPr marL="342900" lvl="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2100" dirty="0" smtClean="0"/>
              <a:t>Input a recipe title or keyword and use it search the training data for a matching title. </a:t>
            </a:r>
          </a:p>
          <a:p>
            <a:pPr marL="342900" lvl="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endParaRPr lang="en-US" sz="2100" dirty="0"/>
          </a:p>
          <a:p>
            <a:pPr marL="342900" lvl="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2100" dirty="0" smtClean="0"/>
              <a:t>Randomly select one recipe from the group of recipes that contain the keyword and use those words to seed recipe generation</a:t>
            </a:r>
            <a:br>
              <a:rPr lang="en-US" sz="2100" dirty="0" smtClean="0"/>
            </a:br>
            <a:endParaRPr lang="en-US" sz="2100" dirty="0" smtClean="0"/>
          </a:p>
          <a:p>
            <a:pPr marL="342900" lvl="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2100" dirty="0" smtClean="0"/>
              <a:t>Compare to actual recipe in training data to see how similar the recipe is</a:t>
            </a:r>
          </a:p>
          <a:p>
            <a:pPr lvl="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b="1" dirty="0" smtClean="0"/>
          </a:p>
        </p:txBody>
      </p:sp>
      <p:sp>
        <p:nvSpPr>
          <p:cNvPr id="236" name="Freeform 235"/>
          <p:cNvSpPr/>
          <p:nvPr/>
        </p:nvSpPr>
        <p:spPr>
          <a:xfrm>
            <a:off x="25198785" y="14022896"/>
            <a:ext cx="4597082" cy="2665598"/>
          </a:xfrm>
          <a:custGeom>
            <a:avLst/>
            <a:gdLst>
              <a:gd name="connsiteX0" fmla="*/ 0 w 1838534"/>
              <a:gd name="connsiteY0" fmla="*/ 0 h 1806102"/>
              <a:gd name="connsiteX1" fmla="*/ 1838534 w 1838534"/>
              <a:gd name="connsiteY1" fmla="*/ 0 h 1806102"/>
              <a:gd name="connsiteX2" fmla="*/ 1838534 w 1838534"/>
              <a:gd name="connsiteY2" fmla="*/ 1806102 h 1806102"/>
              <a:gd name="connsiteX3" fmla="*/ 0 w 1838534"/>
              <a:gd name="connsiteY3" fmla="*/ 1806102 h 1806102"/>
              <a:gd name="connsiteX4" fmla="*/ 0 w 1838534"/>
              <a:gd name="connsiteY4" fmla="*/ 0 h 1806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8534" h="1806102">
                <a:moveTo>
                  <a:pt x="0" y="0"/>
                </a:moveTo>
                <a:lnTo>
                  <a:pt x="1838534" y="0"/>
                </a:lnTo>
                <a:lnTo>
                  <a:pt x="1838534" y="1806102"/>
                </a:lnTo>
                <a:lnTo>
                  <a:pt x="0" y="180610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420" tIns="58420" rIns="58420" bIns="58420" numCol="1" spcCol="1270" anchor="t" anchorCtr="0">
            <a:noAutofit/>
          </a:bodyPr>
          <a:lstStyle/>
          <a:p>
            <a:endParaRPr lang="en-US" sz="3200" dirty="0" smtClean="0"/>
          </a:p>
          <a:p>
            <a:endParaRPr lang="en-US" sz="3200" dirty="0"/>
          </a:p>
          <a:p>
            <a:pPr algn="ctr"/>
            <a:r>
              <a:rPr lang="en-US" sz="3200" b="1" dirty="0" smtClean="0"/>
              <a:t>Bake cookies.</a:t>
            </a:r>
          </a:p>
          <a:p>
            <a:pPr algn="ctr"/>
            <a:r>
              <a:rPr lang="en-US" sz="3200" b="1" dirty="0" smtClean="0"/>
              <a:t>Eat cookies.</a:t>
            </a:r>
          </a:p>
          <a:p>
            <a:pPr algn="ctr"/>
            <a:r>
              <a:rPr lang="en-US" sz="3200" b="1" dirty="0" smtClean="0"/>
              <a:t>Profit.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4254554" y="18757186"/>
            <a:ext cx="15541313" cy="735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Current Approach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Recurrent Neural Network (RNN): connections between units form a direct cycle so that it can exhibit dynamic temporal behavior</a:t>
            </a:r>
          </a:p>
          <a:p>
            <a:pPr marL="457200" indent="-457200">
              <a:buFont typeface="Arial" charset="0"/>
              <a:buChar char="•"/>
            </a:pPr>
            <a:endParaRPr lang="en-US" sz="3200" dirty="0"/>
          </a:p>
          <a:p>
            <a:pPr marL="457200" indent="-457200">
              <a:buFont typeface="Arial" charset="0"/>
              <a:buChar char="•"/>
            </a:pPr>
            <a:endParaRPr lang="en-US" sz="3200" dirty="0" smtClean="0"/>
          </a:p>
          <a:p>
            <a:pPr marL="457200" indent="-457200">
              <a:buFont typeface="Arial" charset="0"/>
              <a:buChar char="•"/>
            </a:pPr>
            <a:endParaRPr lang="en-US" sz="3200" dirty="0"/>
          </a:p>
          <a:p>
            <a:pPr marL="457200" indent="-457200">
              <a:buFont typeface="Arial" charset="0"/>
              <a:buChar char="•"/>
            </a:pPr>
            <a:endParaRPr lang="en-US" sz="3200" dirty="0" smtClean="0"/>
          </a:p>
          <a:p>
            <a:pPr marL="457200" indent="-457200">
              <a:buFont typeface="Arial" charset="0"/>
              <a:buChar char="•"/>
            </a:pPr>
            <a:endParaRPr lang="en-US" sz="3200" dirty="0"/>
          </a:p>
          <a:p>
            <a:pPr marL="457200" indent="-457200">
              <a:buFont typeface="Arial" charset="0"/>
              <a:buChar char="•"/>
            </a:pPr>
            <a:endParaRPr lang="en-US" sz="3200" dirty="0" smtClean="0"/>
          </a:p>
          <a:p>
            <a:r>
              <a:rPr lang="en-US" sz="2400" dirty="0" smtClean="0"/>
              <a:t>                   Figure 1 Illustration of RNN                                                  Figure 2 LSTM vs GRU</a:t>
            </a:r>
          </a:p>
          <a:p>
            <a:pPr marL="457200" indent="-457200">
              <a:buFont typeface="Arial" charset="0"/>
              <a:buChar char="•"/>
            </a:pPr>
            <a:endParaRPr lang="en-US" sz="32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Long short-term memory (LSTM) improves upon RNNs using memory cells that remember long-term values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Gated recurrent units’ (GRUs) performance is similar to LSTM but the model has fewer parameters, as they lack an output gate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4554" y="20310733"/>
            <a:ext cx="7171930" cy="287779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5211" y="20310734"/>
            <a:ext cx="7292740" cy="287891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4488" y="26740529"/>
            <a:ext cx="1701800" cy="4216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6993" y="26693251"/>
            <a:ext cx="1709628" cy="42357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7326" y="26693251"/>
            <a:ext cx="1310681" cy="457760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3505443" y="31093976"/>
            <a:ext cx="5302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Figure 3 The </a:t>
            </a:r>
            <a:r>
              <a:rPr lang="en-US" sz="2400" dirty="0"/>
              <a:t>structures of our </a:t>
            </a:r>
            <a:r>
              <a:rPr lang="en-US" sz="2400" dirty="0" smtClean="0"/>
              <a:t>models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4228139" y="26603482"/>
            <a:ext cx="893634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Alternative Approach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Bidirectional</a:t>
            </a:r>
            <a:r>
              <a:rPr lang="en-US" sz="3200" dirty="0"/>
              <a:t> </a:t>
            </a:r>
            <a:r>
              <a:rPr lang="en-US" sz="3200" dirty="0" smtClean="0"/>
              <a:t>RNN: </a:t>
            </a:r>
            <a:r>
              <a:rPr lang="en-US" sz="3200" dirty="0"/>
              <a:t>connect two hidden layers of opposite directions to the same </a:t>
            </a:r>
            <a:r>
              <a:rPr lang="en-US" sz="3200" dirty="0" smtClean="0"/>
              <a:t>output, so the output layer can get information from both past (left context) and future (right context) states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/>
              <a:t>Dynamic</a:t>
            </a:r>
            <a:r>
              <a:rPr lang="zh-CN" altLang="en-US" sz="3200" dirty="0" smtClean="0"/>
              <a:t> </a:t>
            </a:r>
            <a:r>
              <a:rPr lang="en-US" sz="3200" dirty="0" smtClean="0"/>
              <a:t>Convolutional NN: </a:t>
            </a:r>
            <a:r>
              <a:rPr lang="en-US" altLang="zh-CN" sz="3200" dirty="0" smtClean="0"/>
              <a:t>the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connectivity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pattern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between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its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neurons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is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just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like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animal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visual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cortex.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This</a:t>
            </a:r>
            <a:r>
              <a:rPr lang="zh-CN" altLang="en-US" sz="3200" dirty="0"/>
              <a:t> </a:t>
            </a:r>
            <a:r>
              <a:rPr lang="en-US" altLang="zh-CN" sz="3200" dirty="0" smtClean="0"/>
              <a:t>network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can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be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used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to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do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sentence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modeling.</a:t>
            </a:r>
            <a:r>
              <a:rPr lang="zh-CN" altLang="en-US" sz="3200" dirty="0" smtClean="0"/>
              <a:t> </a:t>
            </a:r>
            <a:endParaRPr lang="en-US" sz="3200" dirty="0" smtClean="0"/>
          </a:p>
        </p:txBody>
      </p:sp>
      <p:sp>
        <p:nvSpPr>
          <p:cNvPr id="42" name="Content Placeholder 5"/>
          <p:cNvSpPr>
            <a:spLocks noGrp="1"/>
          </p:cNvSpPr>
          <p:nvPr>
            <p:ph sz="quarter" idx="33"/>
          </p:nvPr>
        </p:nvSpPr>
        <p:spPr>
          <a:xfrm>
            <a:off x="30776379" y="7613490"/>
            <a:ext cx="12801600" cy="1255220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dirty="0" smtClean="0"/>
              <a:t>Character level embedding with CNN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58240" y="27043060"/>
            <a:ext cx="11368099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1">
              <a:buClrTx/>
            </a:pPr>
            <a:r>
              <a:rPr lang="en-US" sz="2400" dirty="0"/>
              <a:t>['2 cups flour', '1 teaspoon baking powder', '1 teaspoon baking soda', '1 teaspoon salt', '3/4 cup butter, room temperature', '3/4 cup brown sugar </a:t>
            </a:r>
            <a:r>
              <a:rPr lang="en-US" sz="2400" dirty="0">
                <a:solidFill>
                  <a:srgbClr val="FF0000"/>
                </a:solidFill>
              </a:rPr>
              <a:t>(packed)</a:t>
            </a:r>
            <a:r>
              <a:rPr lang="en-US" sz="2400" dirty="0"/>
              <a:t>', '3/4 cup granulated sugar', '2 large eggs', u'2 teaspoons vanilla </a:t>
            </a:r>
            <a:r>
              <a:rPr lang="en-US" sz="2400" dirty="0">
                <a:solidFill>
                  <a:srgbClr val="FF0000"/>
                </a:solidFill>
              </a:rPr>
              <a:t>(or slightly more, to taste)</a:t>
            </a:r>
            <a:r>
              <a:rPr lang="en-US" sz="2400" dirty="0"/>
              <a:t>', '3 1/2 cups old-fashioned oatmeal', '2 cups raisins </a:t>
            </a:r>
            <a:r>
              <a:rPr lang="en-US" sz="2400" dirty="0">
                <a:solidFill>
                  <a:srgbClr val="FF0000"/>
                </a:solidFill>
              </a:rPr>
              <a:t>(soaked in hot water flavored with vanilla, then drained)</a:t>
            </a:r>
            <a:r>
              <a:rPr lang="en-US" sz="2400" dirty="0"/>
              <a:t>']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58239" y="29819304"/>
            <a:ext cx="11368099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1">
              <a:buClrTx/>
            </a:pPr>
            <a:r>
              <a:rPr lang="en-US" sz="2400" b="1" dirty="0" smtClean="0"/>
              <a:t>[</a:t>
            </a:r>
            <a:r>
              <a:rPr lang="en-US" sz="2400" b="1" dirty="0" smtClean="0">
                <a:solidFill>
                  <a:srgbClr val="0070C0"/>
                </a:solidFill>
              </a:rPr>
              <a:t>Favorite Oatmeal Raisin Cookies</a:t>
            </a:r>
            <a:r>
              <a:rPr lang="en-US" sz="2400" b="1" dirty="0" smtClean="0"/>
              <a:t>] </a:t>
            </a:r>
            <a:r>
              <a:rPr lang="en-US" sz="2400" dirty="0" smtClean="0"/>
              <a:t>    </a:t>
            </a:r>
            <a:r>
              <a:rPr lang="en-US" sz="2400" dirty="0"/>
              <a:t>2 cups flour,1 teaspoon baking powder,1 teaspoon baking soda,1 teaspoon salt,3/4 cup butter room temperature,3/4 cup brown sugar ,3/4 cup granulated sugar,2 large eggs,2 teaspoons vanilla ,3 1/2 cups old-fashioned oatmeal,2 cups raisins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32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2567" y="8469313"/>
            <a:ext cx="6024417" cy="4141787"/>
          </a:xfrm>
        </p:spPr>
      </p:pic>
      <p:pic>
        <p:nvPicPr>
          <p:cNvPr id="14" name="Content Placeholder 13"/>
          <p:cNvPicPr>
            <a:picLocks noGrp="1" noChangeAspect="1"/>
          </p:cNvPicPr>
          <p:nvPr>
            <p:ph sz="quarter" idx="32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6984" y="8492331"/>
            <a:ext cx="6026727" cy="4143375"/>
          </a:xfrm>
        </p:spPr>
      </p:pic>
      <p:pic>
        <p:nvPicPr>
          <p:cNvPr id="51" name="Content Placeholder 7"/>
          <p:cNvPicPr>
            <a:picLocks noGrp="1" noChangeAspect="1"/>
          </p:cNvPicPr>
          <p:nvPr>
            <p:ph sz="quarter" idx="32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2567" y="14172270"/>
            <a:ext cx="6024417" cy="4141786"/>
          </a:xfrm>
        </p:spPr>
      </p:pic>
      <p:sp>
        <p:nvSpPr>
          <p:cNvPr id="52" name="Content Placeholder 5"/>
          <p:cNvSpPr>
            <a:spLocks noGrp="1"/>
          </p:cNvSpPr>
          <p:nvPr>
            <p:ph sz="quarter" idx="33"/>
          </p:nvPr>
        </p:nvSpPr>
        <p:spPr>
          <a:xfrm>
            <a:off x="30791620" y="6917029"/>
            <a:ext cx="12801600" cy="749582"/>
          </a:xfrm>
        </p:spPr>
        <p:txBody>
          <a:bodyPr>
            <a:normAutofit fontScale="85000"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Seed text generated from first 40 characters of oatmeal raisin cookie recipe.</a:t>
            </a:r>
            <a:endParaRPr lang="en-US" dirty="0"/>
          </a:p>
        </p:txBody>
      </p:sp>
      <p:sp>
        <p:nvSpPr>
          <p:cNvPr id="53" name="Content Placeholder 5"/>
          <p:cNvSpPr>
            <a:spLocks noGrp="1"/>
          </p:cNvSpPr>
          <p:nvPr>
            <p:ph sz="quarter" idx="33"/>
          </p:nvPr>
        </p:nvSpPr>
        <p:spPr>
          <a:xfrm>
            <a:off x="32003355" y="12369988"/>
            <a:ext cx="4260380" cy="774027"/>
          </a:xfrm>
        </p:spPr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Heat map with diversity = 0.2</a:t>
            </a:r>
            <a:endParaRPr lang="en-US" sz="2000" dirty="0"/>
          </a:p>
        </p:txBody>
      </p:sp>
      <p:sp>
        <p:nvSpPr>
          <p:cNvPr id="54" name="Content Placeholder 5"/>
          <p:cNvSpPr>
            <a:spLocks noGrp="1"/>
          </p:cNvSpPr>
          <p:nvPr>
            <p:ph sz="quarter" idx="33"/>
          </p:nvPr>
        </p:nvSpPr>
        <p:spPr>
          <a:xfrm>
            <a:off x="38180172" y="18018901"/>
            <a:ext cx="4260380" cy="774027"/>
          </a:xfrm>
        </p:spPr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Heat map with diversity = 1.2</a:t>
            </a:r>
            <a:endParaRPr lang="en-US" sz="2000" dirty="0"/>
          </a:p>
        </p:txBody>
      </p:sp>
      <p:pic>
        <p:nvPicPr>
          <p:cNvPr id="56" name="Content Placeholder 7"/>
          <p:cNvPicPr>
            <a:picLocks noGrp="1" noChangeAspect="1"/>
          </p:cNvPicPr>
          <p:nvPr>
            <p:ph sz="quarter" idx="32"/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9294" y="14082410"/>
            <a:ext cx="6024416" cy="4141786"/>
          </a:xfrm>
        </p:spPr>
      </p:pic>
      <p:sp>
        <p:nvSpPr>
          <p:cNvPr id="57" name="Content Placeholder 5"/>
          <p:cNvSpPr>
            <a:spLocks noGrp="1"/>
          </p:cNvSpPr>
          <p:nvPr>
            <p:ph sz="quarter" idx="33"/>
          </p:nvPr>
        </p:nvSpPr>
        <p:spPr>
          <a:xfrm>
            <a:off x="32003355" y="18199271"/>
            <a:ext cx="4260380" cy="774027"/>
          </a:xfrm>
        </p:spPr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Heat map with diversity = 0.2</a:t>
            </a:r>
            <a:endParaRPr lang="en-US" sz="2000" dirty="0"/>
          </a:p>
        </p:txBody>
      </p:sp>
      <p:sp>
        <p:nvSpPr>
          <p:cNvPr id="59" name="Content Placeholder 5"/>
          <p:cNvSpPr>
            <a:spLocks noGrp="1"/>
          </p:cNvSpPr>
          <p:nvPr>
            <p:ph sz="quarter" idx="33"/>
          </p:nvPr>
        </p:nvSpPr>
        <p:spPr>
          <a:xfrm>
            <a:off x="38180172" y="12522387"/>
            <a:ext cx="4260380" cy="774027"/>
          </a:xfrm>
        </p:spPr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Heat map with diversity = 1.2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3552907"/>
      </p:ext>
    </p:extLst>
  </p:cSld>
  <p:clrMapOvr>
    <a:masterClrMapping/>
  </p:clrMapOvr>
</p:sld>
</file>

<file path=ppt/theme/theme1.xml><?xml version="1.0" encoding="utf-8"?>
<a:theme xmlns:a="http://schemas.openxmlformats.org/drawingml/2006/main" name="Science Poster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A3AC1795-03CA-4218-8E9C-394F2C72EB71}" vid="{9E91E023-53D0-48CE-AFD1-CE3DA49243D0}"/>
    </a:ext>
  </a:extLst>
</a:theme>
</file>

<file path=ppt/theme/theme2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9B7E175-EA31-4EB5-9BCC-A945A810367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Science project poster</Template>
  <TotalTime>0</TotalTime>
  <Words>909</Words>
  <Application>Microsoft Macintosh PowerPoint</Application>
  <PresentationFormat>Custom</PresentationFormat>
  <Paragraphs>107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黑体</vt:lpstr>
      <vt:lpstr>Arial</vt:lpstr>
      <vt:lpstr>Science Poster</vt:lpstr>
      <vt:lpstr>Convectional Neural Networks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2016-04-09T00:58:54Z</dcterms:created>
  <dcterms:modified xsi:type="dcterms:W3CDTF">2017-05-30T20:39:31Z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TC040013439991</vt:lpwstr>
  </property>
</Properties>
</file>