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7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0063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05" autoAdjust="0"/>
    <p:restoredTop sz="94660"/>
  </p:normalViewPr>
  <p:slideViewPr>
    <p:cSldViewPr snapToGrid="0">
      <p:cViewPr>
        <p:scale>
          <a:sx n="70" d="100"/>
          <a:sy n="70" d="100"/>
        </p:scale>
        <p:origin x="-12192" y="-5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06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/>
              <a:t>Type your question or a statement of the problem here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/>
              <a:t>Use this placeholder to add text or other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5/30/17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5/30/17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>
            <a:off x="14254554" y="18757186"/>
            <a:ext cx="15541313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Current </a:t>
            </a:r>
            <a:r>
              <a:rPr lang="en-US" sz="3200" b="1" dirty="0" smtClean="0"/>
              <a:t>Approach</a:t>
            </a:r>
            <a:endParaRPr lang="en-US" sz="3200" b="1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u="sng" dirty="0" smtClean="0"/>
              <a:t>Recurrent Neural </a:t>
            </a:r>
            <a:r>
              <a:rPr lang="en-US" sz="3200" u="sng" dirty="0" smtClean="0"/>
              <a:t>Networks </a:t>
            </a:r>
            <a:r>
              <a:rPr lang="en-US" sz="3200" u="sng" dirty="0" smtClean="0"/>
              <a:t>(</a:t>
            </a:r>
            <a:r>
              <a:rPr lang="en-US" sz="3200" u="sng" dirty="0" smtClean="0"/>
              <a:t>RNNs):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endParaRPr lang="en-US" sz="3200" dirty="0"/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endParaRPr lang="en-US" sz="2400" dirty="0" smtClean="0"/>
          </a:p>
          <a:p>
            <a:r>
              <a:rPr lang="en-US" sz="2400" dirty="0" smtClean="0"/>
              <a:t>                   </a:t>
            </a:r>
            <a:r>
              <a:rPr lang="en-US" sz="2400" dirty="0" smtClean="0"/>
              <a:t>Figure 1 Illustration of RNN                                                  Figure 2 LSTM vs GRU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Long short-term memory (LSTM) improves upon RNNs using memory cells that remember long-term </a:t>
            </a:r>
            <a:r>
              <a:rPr lang="en-US" sz="3200" dirty="0" smtClean="0"/>
              <a:t>values</a:t>
            </a:r>
            <a:br>
              <a:rPr lang="en-US" sz="3200" dirty="0" smtClean="0"/>
            </a:b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Gated recurrent units’ (</a:t>
            </a:r>
            <a:r>
              <a:rPr lang="en-US" sz="3200" dirty="0" smtClean="0"/>
              <a:t>GRUs) are similar to LSTMs, but lack </a:t>
            </a:r>
            <a:r>
              <a:rPr lang="en-US" sz="3200" dirty="0" smtClean="0"/>
              <a:t>an output 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42445" y="0"/>
            <a:ext cx="40048755" cy="3842445"/>
          </a:xfrm>
          <a:prstGeom prst="rect">
            <a:avLst/>
          </a:prstGeom>
          <a:solidFill>
            <a:srgbClr val="5200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 err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1706" y="288910"/>
            <a:ext cx="30175200" cy="2971740"/>
          </a:xfrm>
        </p:spPr>
        <p:txBody>
          <a:bodyPr/>
          <a:lstStyle/>
          <a:p>
            <a:pPr algn="ctr"/>
            <a:r>
              <a:rPr lang="en-US" dirty="0" smtClean="0"/>
              <a:t>Convectional Neural Networks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Lydia Chang, Stephanie </a:t>
            </a:r>
            <a:r>
              <a:rPr lang="en-US" dirty="0" err="1" smtClean="0">
                <a:solidFill>
                  <a:schemeClr val="bg1"/>
                </a:solidFill>
              </a:rPr>
              <a:t>Ger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Ik</a:t>
            </a:r>
            <a:r>
              <a:rPr lang="en-US" dirty="0" smtClean="0">
                <a:solidFill>
                  <a:schemeClr val="bg1"/>
                </a:solidFill>
              </a:rPr>
              <a:t>-Hwan Kim, Craig Ng | </a:t>
            </a:r>
            <a:r>
              <a:rPr lang="en-US" dirty="0" err="1">
                <a:solidFill>
                  <a:schemeClr val="bg1"/>
                </a:solidFill>
              </a:rPr>
              <a:t>MSiA</a:t>
            </a:r>
            <a:r>
              <a:rPr lang="en-US" dirty="0">
                <a:solidFill>
                  <a:schemeClr val="bg1"/>
                </a:solidFill>
              </a:rPr>
              <a:t> 490-30 Deep Learning | Spring </a:t>
            </a:r>
            <a:r>
              <a:rPr lang="en-US" dirty="0" smtClean="0">
                <a:solidFill>
                  <a:schemeClr val="bg1"/>
                </a:solidFill>
              </a:rPr>
              <a:t>2017 </a:t>
            </a:r>
            <a:r>
              <a:rPr lang="en-US" dirty="0">
                <a:solidFill>
                  <a:schemeClr val="bg1"/>
                </a:solidFill>
              </a:rPr>
              <a:t>| Northwestern University</a:t>
            </a:r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xfrm>
            <a:off x="457202" y="5669280"/>
            <a:ext cx="12801600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457202" y="7323040"/>
            <a:ext cx="12801600" cy="12082560"/>
          </a:xfrm>
        </p:spPr>
        <p:txBody>
          <a:bodyPr anchor="t"/>
          <a:lstStyle/>
          <a:p>
            <a:r>
              <a:rPr lang="en-US" sz="3200" b="1" dirty="0" smtClean="0"/>
              <a:t>Problem: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b="1" dirty="0"/>
              <a:t>Creative </a:t>
            </a:r>
            <a:r>
              <a:rPr lang="en-US" sz="3200" b="1" dirty="0" smtClean="0"/>
              <a:t>combination </a:t>
            </a:r>
            <a:r>
              <a:rPr lang="en-US" sz="3200" dirty="0" smtClean="0"/>
              <a:t>of ingredients can be difficult </a:t>
            </a:r>
            <a:r>
              <a:rPr lang="en-US" sz="3200" dirty="0"/>
              <a:t>for most people who lack cooking </a:t>
            </a:r>
            <a:r>
              <a:rPr lang="en-US" sz="3200" dirty="0" smtClean="0"/>
              <a:t>experience</a:t>
            </a:r>
            <a:endParaRPr lang="en-US" sz="3200" dirty="0"/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With help </a:t>
            </a:r>
            <a:r>
              <a:rPr lang="en-US" sz="3200" dirty="0"/>
              <a:t>of </a:t>
            </a:r>
            <a:r>
              <a:rPr lang="en-US" sz="3200" b="1" dirty="0"/>
              <a:t>machine learning </a:t>
            </a:r>
            <a:r>
              <a:rPr lang="en-US" sz="3200" dirty="0"/>
              <a:t>(and a lot of data), a model can generate </a:t>
            </a:r>
            <a:r>
              <a:rPr lang="en-US" sz="3200" b="1" dirty="0"/>
              <a:t>new recipes </a:t>
            </a:r>
            <a:r>
              <a:rPr lang="en-US" sz="3200" dirty="0"/>
              <a:t>for them to </a:t>
            </a:r>
            <a:r>
              <a:rPr lang="en-US" sz="3200" dirty="0" smtClean="0"/>
              <a:t>experiment </a:t>
            </a:r>
            <a:r>
              <a:rPr lang="en-US" sz="3200" dirty="0" smtClean="0"/>
              <a:t>with</a:t>
            </a:r>
            <a:br>
              <a:rPr lang="en-US" sz="3200" dirty="0" smtClean="0"/>
            </a:br>
            <a:endParaRPr lang="en-US" sz="3200" dirty="0"/>
          </a:p>
          <a:p>
            <a:r>
              <a:rPr lang="en-US" sz="3200" b="1" dirty="0" smtClean="0"/>
              <a:t>Difficulty: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Current machine learning models are effective at copying and regurgitating </a:t>
            </a:r>
            <a:r>
              <a:rPr lang="en-US" sz="3200" dirty="0" smtClean="0"/>
              <a:t>inputs</a:t>
            </a:r>
            <a:endParaRPr lang="en-US" sz="3200" dirty="0" smtClean="0"/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b="1" dirty="0" smtClean="0"/>
              <a:t>Generating original output </a:t>
            </a:r>
            <a:r>
              <a:rPr lang="en-US" sz="3200" dirty="0" smtClean="0"/>
              <a:t>from those inputs can be bit more </a:t>
            </a:r>
            <a:r>
              <a:rPr lang="en-US" sz="3200" b="1" dirty="0" smtClean="0"/>
              <a:t>problematic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r>
              <a:rPr lang="en-US" sz="3200" b="1" dirty="0" smtClean="0"/>
              <a:t>Other approaches:</a:t>
            </a:r>
            <a:r>
              <a:rPr lang="en-US" sz="3200" dirty="0" smtClean="0"/>
              <a:t> </a:t>
            </a:r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Models have been trained on a very general set of recipes including multiple types of food </a:t>
            </a:r>
            <a:endParaRPr lang="en-US" sz="3200" dirty="0" smtClean="0"/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Some </a:t>
            </a:r>
            <a:r>
              <a:rPr lang="en-US" sz="3200" dirty="0" smtClean="0"/>
              <a:t>common ingredient like salt appears in recipes as varied as cakes, burgers and pizzas, confusing the </a:t>
            </a:r>
            <a:r>
              <a:rPr lang="en-US" sz="3200" dirty="0" smtClean="0"/>
              <a:t>model </a:t>
            </a:r>
            <a:endParaRPr lang="en-US" sz="3200" dirty="0" smtClean="0"/>
          </a:p>
          <a:p>
            <a:pPr marL="457200" indent="-457200">
              <a:buClrTx/>
              <a:buFont typeface="Arial" charset="0"/>
              <a:buChar char="•"/>
            </a:pPr>
            <a:r>
              <a:rPr lang="en-US" sz="3200" dirty="0" smtClean="0"/>
              <a:t>Training with </a:t>
            </a:r>
            <a:r>
              <a:rPr lang="en-US" sz="3200" dirty="0" smtClean="0"/>
              <a:t>both directions and ingredients adds to the complexity and the models focused on learning format rather than </a:t>
            </a:r>
            <a:r>
              <a:rPr lang="en-US" sz="3200" dirty="0" smtClean="0"/>
              <a:t>content </a:t>
            </a:r>
            <a:endParaRPr lang="en-US" sz="3200" dirty="0" smtClean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30749964" y="5669280"/>
            <a:ext cx="12801600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41"/>
          </p:nvPr>
        </p:nvSpPr>
        <p:spPr>
          <a:xfrm>
            <a:off x="30749964" y="19767596"/>
            <a:ext cx="12801600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2"/>
          </p:nvPr>
        </p:nvSpPr>
        <p:spPr>
          <a:xfrm>
            <a:off x="30749964" y="21212348"/>
            <a:ext cx="12801600" cy="6646372"/>
          </a:xfrm>
          <a:solidFill>
            <a:srgbClr val="E8E8E8"/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/>
              <a:t>Brief summary of what you discovered based on </a:t>
            </a:r>
            <a:r>
              <a:rPr lang="en-US" dirty="0" smtClean="0"/>
              <a:t>results</a:t>
            </a:r>
          </a:p>
          <a:p>
            <a:pPr lvl="1">
              <a:buClrTx/>
            </a:pPr>
            <a:r>
              <a:rPr lang="en-US" dirty="0" smtClean="0"/>
              <a:t>All three </a:t>
            </a:r>
            <a:r>
              <a:rPr lang="en-US" dirty="0" err="1" smtClean="0"/>
              <a:t>embeddings</a:t>
            </a:r>
            <a:r>
              <a:rPr lang="en-US" dirty="0" smtClean="0"/>
              <a:t> capable of producing reasonable recipes</a:t>
            </a:r>
            <a:endParaRPr lang="en-US" dirty="0" smtClean="0"/>
          </a:p>
          <a:p>
            <a:pPr>
              <a:buClrTx/>
            </a:pPr>
            <a:r>
              <a:rPr lang="en-US" dirty="0" smtClean="0"/>
              <a:t>Limitations </a:t>
            </a:r>
            <a:r>
              <a:rPr lang="en-US" dirty="0"/>
              <a:t>of </a:t>
            </a:r>
            <a:r>
              <a:rPr lang="en-US" dirty="0" smtClean="0"/>
              <a:t>approach</a:t>
            </a:r>
          </a:p>
          <a:p>
            <a:pPr lvl="1">
              <a:buClrTx/>
            </a:pPr>
            <a:r>
              <a:rPr lang="en-US" dirty="0" smtClean="0"/>
              <a:t>Dictionary limited to those words/recipes available via the </a:t>
            </a:r>
            <a:r>
              <a:rPr lang="en-US" dirty="0" err="1" smtClean="0"/>
              <a:t>Yummly</a:t>
            </a:r>
            <a:r>
              <a:rPr lang="en-US" dirty="0" smtClean="0"/>
              <a:t> API</a:t>
            </a:r>
            <a:endParaRPr lang="en-US" dirty="0"/>
          </a:p>
          <a:p>
            <a:pPr>
              <a:buClrTx/>
            </a:pPr>
            <a:r>
              <a:rPr lang="en-US" dirty="0"/>
              <a:t>How to improve/future </a:t>
            </a:r>
            <a:r>
              <a:rPr lang="en-US" dirty="0" smtClean="0"/>
              <a:t>work</a:t>
            </a:r>
          </a:p>
          <a:p>
            <a:pPr lvl="1">
              <a:buClrTx/>
            </a:pPr>
            <a:r>
              <a:rPr lang="en-US" dirty="0" smtClean="0"/>
              <a:t>Generalize to include other types of food (e.g., muffins, </a:t>
            </a:r>
            <a:r>
              <a:rPr lang="en-US" dirty="0" smtClean="0"/>
              <a:t>cakes) and see if generated recipes can be classified</a:t>
            </a:r>
          </a:p>
          <a:p>
            <a:pPr lvl="1">
              <a:buClrTx/>
            </a:pPr>
            <a:r>
              <a:rPr lang="en-US" dirty="0" smtClean="0"/>
              <a:t>Train model to classify recipes based on ingredients</a:t>
            </a:r>
          </a:p>
          <a:p>
            <a:pPr lvl="1">
              <a:buClrTx/>
            </a:pPr>
            <a:r>
              <a:rPr lang="en-US" dirty="0" smtClean="0"/>
              <a:t>Include </a:t>
            </a:r>
            <a:r>
              <a:rPr lang="en-US" dirty="0" smtClean="0"/>
              <a:t>directions to give full recipes</a:t>
            </a:r>
          </a:p>
          <a:p>
            <a:pPr lvl="1">
              <a:buClrTx/>
            </a:pPr>
            <a:r>
              <a:rPr lang="en-US" dirty="0" smtClean="0"/>
              <a:t>Convert all fractions to decimals (e.g., ¾ to 0.75)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30749964" y="28084272"/>
            <a:ext cx="12801600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References and Related Work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30749964" y="29529024"/>
            <a:ext cx="12801600" cy="2500376"/>
          </a:xfrm>
          <a:solidFill>
            <a:srgbClr val="E8E8E8"/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en-US" sz="2000" dirty="0" smtClean="0"/>
              <a:t>Do Androids Dream of Cooking? (Tom </a:t>
            </a:r>
            <a:r>
              <a:rPr lang="en-US" sz="2000" dirty="0" err="1" smtClean="0"/>
              <a:t>Brewe</a:t>
            </a:r>
            <a:r>
              <a:rPr lang="en-US" sz="2000" dirty="0" smtClean="0"/>
              <a:t>)</a:t>
            </a:r>
          </a:p>
          <a:p>
            <a:pPr>
              <a:buClrTx/>
            </a:pPr>
            <a:r>
              <a:rPr lang="en-US" sz="2000" dirty="0" err="1" smtClean="0"/>
              <a:t>Keras</a:t>
            </a:r>
            <a:r>
              <a:rPr lang="en-US" sz="2000" dirty="0" smtClean="0"/>
              <a:t> LSTM Text Generation Example Code (Fran</a:t>
            </a:r>
            <a:r>
              <a:rPr lang="tr-TR" sz="2000" dirty="0" err="1" smtClean="0"/>
              <a:t>çois</a:t>
            </a:r>
            <a:r>
              <a:rPr lang="tr-TR" sz="2000" dirty="0" smtClean="0"/>
              <a:t> </a:t>
            </a:r>
            <a:r>
              <a:rPr lang="tr-TR" sz="2000" dirty="0" err="1" smtClean="0"/>
              <a:t>Chollet</a:t>
            </a:r>
            <a:r>
              <a:rPr lang="tr-TR" sz="2000" dirty="0" smtClean="0"/>
              <a:t>)</a:t>
            </a:r>
          </a:p>
          <a:p>
            <a:pPr>
              <a:buClrTx/>
            </a:pPr>
            <a:r>
              <a:rPr lang="tr-TR" sz="2000" dirty="0" smtClean="0"/>
              <a:t>Word RNN </a:t>
            </a:r>
            <a:r>
              <a:rPr lang="tr-TR" sz="2000" dirty="0" err="1" smtClean="0"/>
              <a:t>Tensorflow</a:t>
            </a:r>
            <a:r>
              <a:rPr lang="tr-TR" sz="2000" dirty="0" smtClean="0"/>
              <a:t> </a:t>
            </a:r>
            <a:r>
              <a:rPr lang="tr-TR" sz="2000" dirty="0" err="1" smtClean="0"/>
              <a:t>Code</a:t>
            </a:r>
            <a:r>
              <a:rPr lang="tr-TR" sz="2000" dirty="0" smtClean="0"/>
              <a:t> (</a:t>
            </a:r>
            <a:r>
              <a:rPr lang="tr-TR" sz="2000" dirty="0" err="1" smtClean="0"/>
              <a:t>Sung</a:t>
            </a:r>
            <a:r>
              <a:rPr lang="tr-TR" sz="2000" dirty="0" smtClean="0"/>
              <a:t> Kim)</a:t>
            </a:r>
            <a:endParaRPr lang="en-US" sz="2000" dirty="0" smtClean="0"/>
          </a:p>
          <a:p>
            <a:pPr>
              <a:buClrTx/>
            </a:pPr>
            <a:r>
              <a:rPr lang="en-US" sz="2000" dirty="0" smtClean="0"/>
              <a:t>The </a:t>
            </a:r>
            <a:r>
              <a:rPr lang="en-US" sz="2000" dirty="0"/>
              <a:t>Unreasonable Effectiveness of Recurrent Neural </a:t>
            </a:r>
            <a:r>
              <a:rPr lang="en-US" sz="2000" dirty="0" smtClean="0"/>
              <a:t>Networks (Andrej </a:t>
            </a:r>
            <a:r>
              <a:rPr lang="en-US" sz="2000" dirty="0" err="1" smtClean="0"/>
              <a:t>Karpathy</a:t>
            </a:r>
            <a:r>
              <a:rPr lang="en-US" sz="2000" dirty="0" smtClean="0"/>
              <a:t>)</a:t>
            </a:r>
          </a:p>
          <a:p>
            <a:pPr>
              <a:buClrTx/>
            </a:pPr>
            <a:r>
              <a:rPr lang="en-US" sz="2000" dirty="0"/>
              <a:t>Generating Text with Recurrent Neural </a:t>
            </a:r>
            <a:r>
              <a:rPr lang="en-US" sz="2000" dirty="0" smtClean="0"/>
              <a:t>Networks (Ilya </a:t>
            </a:r>
            <a:r>
              <a:rPr lang="en-US" sz="2000" dirty="0" err="1" smtClean="0"/>
              <a:t>Sutskever</a:t>
            </a:r>
            <a:r>
              <a:rPr lang="en-US" sz="2000" dirty="0" smtClean="0"/>
              <a:t>, James Martens, Geoffrey Hinton</a:t>
            </a:r>
            <a:endParaRPr lang="en-US" sz="2000" dirty="0"/>
          </a:p>
          <a:p>
            <a:pPr>
              <a:buClrTx/>
            </a:pPr>
            <a:endParaRPr lang="en-US" sz="2000" dirty="0" smtClean="0"/>
          </a:p>
        </p:txBody>
      </p:sp>
      <p:pic>
        <p:nvPicPr>
          <p:cNvPr id="27" name="Picture 2" descr="b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9" t="56286" r="42893" b="23143"/>
          <a:stretch/>
        </p:blipFill>
        <p:spPr bwMode="auto">
          <a:xfrm>
            <a:off x="0" y="0"/>
            <a:ext cx="3842445" cy="384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Placeholder 39"/>
          <p:cNvPicPr>
            <a:picLocks noGrp="1" noChangeAspect="1"/>
          </p:cNvPicPr>
          <p:nvPr>
            <p:ph type="pic" sz="quarter" idx="4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09" r="2628" b="27442"/>
          <a:stretch/>
        </p:blipFill>
        <p:spPr>
          <a:xfrm>
            <a:off x="33493163" y="2"/>
            <a:ext cx="10398037" cy="3842445"/>
          </a:xfrm>
        </p:spPr>
      </p:pic>
      <p:sp>
        <p:nvSpPr>
          <p:cNvPr id="191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4228139" y="5669280"/>
            <a:ext cx="15541312" cy="121920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198" name="Freeform 197"/>
          <p:cNvSpPr/>
          <p:nvPr/>
        </p:nvSpPr>
        <p:spPr>
          <a:xfrm>
            <a:off x="14254555" y="8453311"/>
            <a:ext cx="4597082" cy="4174118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ts val="1300"/>
              </a:spcAft>
            </a:pPr>
            <a:r>
              <a:rPr lang="en-US" sz="2300" b="1" kern="1200" dirty="0" smtClean="0"/>
              <a:t>Preprocess the data</a:t>
            </a:r>
            <a:endParaRPr lang="en-US" sz="2400" dirty="0"/>
          </a:p>
          <a:p>
            <a:pPr marL="34290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/>
              <a:t>Prepended the title of the recipe to the beginning of the recipe </a:t>
            </a:r>
            <a:r>
              <a:rPr lang="en-US" sz="2200" dirty="0"/>
              <a:t/>
            </a:r>
            <a:br>
              <a:rPr lang="en-US" sz="2200" dirty="0"/>
            </a:br>
            <a:endParaRPr lang="en-US" sz="2200" dirty="0" smtClean="0"/>
          </a:p>
          <a:p>
            <a:pPr marL="34290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Created </a:t>
            </a:r>
            <a:r>
              <a:rPr lang="en-US" sz="2200" dirty="0"/>
              <a:t>synthetic data by shuffling the ingredient list for each </a:t>
            </a:r>
            <a:r>
              <a:rPr lang="en-US" sz="2200" dirty="0" smtClean="0"/>
              <a:t>recipe to combat order dependency</a:t>
            </a:r>
            <a:endParaRPr lang="en-US" sz="2200" dirty="0"/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300" kern="1200" dirty="0"/>
          </a:p>
        </p:txBody>
      </p:sp>
      <p:sp>
        <p:nvSpPr>
          <p:cNvPr id="199" name="Freeform 198"/>
          <p:cNvSpPr/>
          <p:nvPr/>
        </p:nvSpPr>
        <p:spPr>
          <a:xfrm>
            <a:off x="14254555" y="7325400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1</a:t>
            </a:r>
          </a:p>
        </p:txBody>
      </p:sp>
      <p:sp>
        <p:nvSpPr>
          <p:cNvPr id="202" name="Freeform 201"/>
          <p:cNvSpPr/>
          <p:nvPr/>
        </p:nvSpPr>
        <p:spPr>
          <a:xfrm>
            <a:off x="19726670" y="8426908"/>
            <a:ext cx="4597082" cy="4547590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>
              <a:spcAft>
                <a:spcPts val="1300"/>
              </a:spcAft>
            </a:pPr>
            <a:r>
              <a:rPr lang="en-US" sz="2400" b="1" dirty="0" smtClean="0"/>
              <a:t>Consider embedding</a:t>
            </a:r>
            <a:endParaRPr lang="en-US" sz="2100" b="1" dirty="0"/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Use phrase2vec with different levels of embedding: </a:t>
            </a:r>
            <a:endParaRPr lang="en-US" sz="2200" dirty="0"/>
          </a:p>
          <a:p>
            <a:pPr marL="906170" lvl="1" indent="-342900">
              <a:buFont typeface="Arial" charset="0"/>
              <a:buChar char="•"/>
            </a:pPr>
            <a:r>
              <a:rPr lang="en-US" sz="2200" dirty="0" smtClean="0"/>
              <a:t>character-level</a:t>
            </a:r>
          </a:p>
          <a:p>
            <a:pPr marL="906170" lvl="1" indent="-342900">
              <a:buFont typeface="Arial" charset="0"/>
              <a:buChar char="•"/>
            </a:pPr>
            <a:r>
              <a:rPr lang="en-US" sz="2200" dirty="0" smtClean="0"/>
              <a:t>word-level</a:t>
            </a:r>
          </a:p>
          <a:p>
            <a:pPr marL="906170" lvl="1" indent="-342900">
              <a:buFont typeface="Arial" charset="0"/>
              <a:buChar char="•"/>
            </a:pPr>
            <a:r>
              <a:rPr lang="en-US" sz="2200" dirty="0" smtClean="0"/>
              <a:t>phrase-level</a:t>
            </a:r>
            <a:endParaRPr lang="en-US" sz="2200" dirty="0" smtClean="0"/>
          </a:p>
          <a:p>
            <a:pPr marL="342900" indent="-342900">
              <a:buFont typeface="Arial" charset="0"/>
              <a:buChar char="•"/>
            </a:pPr>
            <a:endParaRPr lang="en-US" sz="22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200" dirty="0" smtClean="0"/>
              <a:t>Window length </a:t>
            </a:r>
            <a:endParaRPr lang="en-US" sz="2200" dirty="0"/>
          </a:p>
          <a:p>
            <a:pPr marL="906170" lvl="1" indent="-342900">
              <a:buFont typeface="Arial" charset="0"/>
              <a:buChar char="•"/>
            </a:pPr>
            <a:r>
              <a:rPr lang="en-US" sz="2200" dirty="0" smtClean="0"/>
              <a:t>Character-level: 40</a:t>
            </a:r>
          </a:p>
          <a:p>
            <a:pPr marL="906170" lvl="1" indent="-342900">
              <a:buFont typeface="Arial" charset="0"/>
              <a:buChar char="•"/>
            </a:pPr>
            <a:r>
              <a:rPr lang="en-US" sz="2200" dirty="0" smtClean="0"/>
              <a:t>Word- </a:t>
            </a:r>
            <a:r>
              <a:rPr lang="en-US" sz="2200" dirty="0" smtClean="0"/>
              <a:t>and </a:t>
            </a:r>
            <a:r>
              <a:rPr lang="en-US" sz="2200" dirty="0" smtClean="0"/>
              <a:t>phrase-level: 50 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pPr marL="342900" indent="-342900">
              <a:buFont typeface="Arial" charset="0"/>
              <a:buChar char="•"/>
            </a:pPr>
            <a:endParaRPr lang="en-US" sz="2400" dirty="0" smtClean="0"/>
          </a:p>
          <a:p>
            <a:endParaRPr lang="en-US" sz="2400" b="1" dirty="0" smtClean="0"/>
          </a:p>
        </p:txBody>
      </p:sp>
      <p:sp>
        <p:nvSpPr>
          <p:cNvPr id="203" name="Freeform 202"/>
          <p:cNvSpPr/>
          <p:nvPr/>
        </p:nvSpPr>
        <p:spPr>
          <a:xfrm>
            <a:off x="19726670" y="7325399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2</a:t>
            </a:r>
          </a:p>
        </p:txBody>
      </p:sp>
      <p:sp>
        <p:nvSpPr>
          <p:cNvPr id="206" name="Freeform 205"/>
          <p:cNvSpPr/>
          <p:nvPr/>
        </p:nvSpPr>
        <p:spPr>
          <a:xfrm>
            <a:off x="25198785" y="8453310"/>
            <a:ext cx="4597082" cy="4521187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>
              <a:spcAft>
                <a:spcPts val="1300"/>
              </a:spcAft>
            </a:pPr>
            <a:r>
              <a:rPr lang="en-US" sz="2400" b="1" dirty="0" smtClean="0"/>
              <a:t>Model evaluation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Ran the code with each levels of the embedding for at least 60 epochs</a:t>
            </a:r>
            <a:br>
              <a:rPr lang="en-US" sz="2400" dirty="0" smtClean="0"/>
            </a:br>
            <a:endParaRPr lang="en-US" sz="2400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Evaluate </a:t>
            </a:r>
            <a:r>
              <a:rPr lang="en-US" sz="2400" dirty="0" smtClean="0"/>
              <a:t>model success by looking </a:t>
            </a:r>
            <a:r>
              <a:rPr lang="en-US" sz="2400" dirty="0" smtClean="0"/>
              <a:t>at generated recipes</a:t>
            </a:r>
            <a:endParaRPr lang="en-US" sz="2400" dirty="0" smtClean="0"/>
          </a:p>
        </p:txBody>
      </p:sp>
      <p:sp>
        <p:nvSpPr>
          <p:cNvPr id="207" name="Freeform 206"/>
          <p:cNvSpPr/>
          <p:nvPr/>
        </p:nvSpPr>
        <p:spPr>
          <a:xfrm>
            <a:off x="25198785" y="7325398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3</a:t>
            </a:r>
          </a:p>
        </p:txBody>
      </p:sp>
      <p:sp>
        <p:nvSpPr>
          <p:cNvPr id="212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457202" y="19670653"/>
            <a:ext cx="12801600" cy="1280160"/>
          </a:xfrm>
          <a:solidFill>
            <a:srgbClr val="520063"/>
          </a:solidFill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213" name="Content Placeholder 10"/>
          <p:cNvSpPr>
            <a:spLocks noGrp="1"/>
          </p:cNvSpPr>
          <p:nvPr>
            <p:ph sz="quarter" idx="38"/>
          </p:nvPr>
        </p:nvSpPr>
        <p:spPr>
          <a:xfrm>
            <a:off x="472442" y="21212348"/>
            <a:ext cx="12801600" cy="10811420"/>
          </a:xfrm>
          <a:solidFill>
            <a:srgbClr val="E8E8E8"/>
          </a:solidFill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 smtClean="0"/>
              <a:t>Scraped 80,000 </a:t>
            </a:r>
            <a:r>
              <a:rPr lang="en-US" dirty="0"/>
              <a:t>ingredient </a:t>
            </a:r>
            <a:r>
              <a:rPr lang="en-US" dirty="0" smtClean="0"/>
              <a:t>lists </a:t>
            </a:r>
            <a:r>
              <a:rPr lang="en-US" dirty="0" smtClean="0"/>
              <a:t>from </a:t>
            </a:r>
            <a:r>
              <a:rPr lang="en-US" dirty="0" err="1" smtClean="0"/>
              <a:t>Yummly</a:t>
            </a:r>
            <a:r>
              <a:rPr lang="en-US" dirty="0" smtClean="0"/>
              <a:t> on the </a:t>
            </a:r>
            <a:r>
              <a:rPr lang="en-US" dirty="0"/>
              <a:t>search parameter ‘cookie</a:t>
            </a:r>
            <a:r>
              <a:rPr lang="en-US" dirty="0" smtClean="0"/>
              <a:t>’</a:t>
            </a:r>
            <a:endParaRPr lang="en-US" dirty="0" smtClean="0"/>
          </a:p>
          <a:p>
            <a:pPr>
              <a:buClrTx/>
            </a:pPr>
            <a:r>
              <a:rPr lang="en-US" dirty="0" smtClean="0"/>
              <a:t>Data was cleaned for better performance:</a:t>
            </a:r>
          </a:p>
          <a:p>
            <a:pPr lvl="1">
              <a:buClrTx/>
            </a:pPr>
            <a:r>
              <a:rPr lang="en-US" dirty="0" smtClean="0"/>
              <a:t>Removed any recipes that didn’t have cookie in the title</a:t>
            </a:r>
          </a:p>
          <a:p>
            <a:pPr lvl="1">
              <a:buClrTx/>
            </a:pPr>
            <a:r>
              <a:rPr lang="en-US" dirty="0"/>
              <a:t>Removed special characters </a:t>
            </a:r>
            <a:r>
              <a:rPr lang="en-US" dirty="0" smtClean="0"/>
              <a:t>from </a:t>
            </a:r>
            <a:r>
              <a:rPr lang="en-US" dirty="0" smtClean="0"/>
              <a:t>corpus</a:t>
            </a:r>
            <a:endParaRPr lang="en-US" dirty="0"/>
          </a:p>
          <a:p>
            <a:pPr lvl="1">
              <a:buClrTx/>
            </a:pPr>
            <a:r>
              <a:rPr lang="en-US" dirty="0" smtClean="0"/>
              <a:t>Inspected </a:t>
            </a:r>
            <a:r>
              <a:rPr lang="en-US" dirty="0" smtClean="0"/>
              <a:t>the final dictionary and removed any words that were instructions or were unrelated to cookies</a:t>
            </a:r>
          </a:p>
          <a:p>
            <a:pPr lvl="1">
              <a:buClrTx/>
            </a:pPr>
            <a:r>
              <a:rPr lang="en-US" dirty="0" smtClean="0"/>
              <a:t>Removed any words not in the final dictionary from the corpus</a:t>
            </a:r>
          </a:p>
          <a:p>
            <a:pPr>
              <a:buClrTx/>
            </a:pPr>
            <a:r>
              <a:rPr lang="en-US" dirty="0" smtClean="0"/>
              <a:t>Example raw observation: </a:t>
            </a:r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endParaRPr lang="en-US" sz="1800" dirty="0" smtClean="0"/>
          </a:p>
          <a:p>
            <a:pPr>
              <a:buClrTx/>
            </a:pPr>
            <a:endParaRPr lang="en-US" dirty="0" smtClean="0"/>
          </a:p>
          <a:p>
            <a:pPr>
              <a:buClrTx/>
            </a:pPr>
            <a:r>
              <a:rPr lang="en-US" dirty="0" smtClean="0"/>
              <a:t>Example post-processed observation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</a:p>
        </p:txBody>
      </p:sp>
      <p:sp>
        <p:nvSpPr>
          <p:cNvPr id="231" name="Freeform 230"/>
          <p:cNvSpPr/>
          <p:nvPr/>
        </p:nvSpPr>
        <p:spPr>
          <a:xfrm>
            <a:off x="14254555" y="12790607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</a:t>
            </a:r>
            <a:r>
              <a:rPr lang="en-US" sz="2100" kern="1200" dirty="0" smtClean="0"/>
              <a:t>4</a:t>
            </a:r>
            <a:endParaRPr lang="en-US" sz="2100" kern="1200" dirty="0"/>
          </a:p>
        </p:txBody>
      </p:sp>
      <p:sp>
        <p:nvSpPr>
          <p:cNvPr id="232" name="Freeform 231"/>
          <p:cNvSpPr/>
          <p:nvPr/>
        </p:nvSpPr>
        <p:spPr>
          <a:xfrm>
            <a:off x="19726670" y="12750624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</a:t>
            </a:r>
            <a:r>
              <a:rPr lang="en-US" sz="2100" kern="1200" dirty="0" smtClean="0"/>
              <a:t>5</a:t>
            </a:r>
            <a:endParaRPr lang="en-US" sz="2100" kern="1200" dirty="0"/>
          </a:p>
        </p:txBody>
      </p:sp>
      <p:sp>
        <p:nvSpPr>
          <p:cNvPr id="233" name="Freeform 232"/>
          <p:cNvSpPr/>
          <p:nvPr/>
        </p:nvSpPr>
        <p:spPr>
          <a:xfrm>
            <a:off x="25198785" y="12750623"/>
            <a:ext cx="4597082" cy="964189"/>
          </a:xfrm>
          <a:custGeom>
            <a:avLst/>
            <a:gdLst>
              <a:gd name="connsiteX0" fmla="*/ 0 w 1942046"/>
              <a:gd name="connsiteY0" fmla="*/ 0 h 388409"/>
              <a:gd name="connsiteX1" fmla="*/ 1942046 w 1942046"/>
              <a:gd name="connsiteY1" fmla="*/ 0 h 388409"/>
              <a:gd name="connsiteX2" fmla="*/ 1942046 w 1942046"/>
              <a:gd name="connsiteY2" fmla="*/ 388409 h 388409"/>
              <a:gd name="connsiteX3" fmla="*/ 0 w 1942046"/>
              <a:gd name="connsiteY3" fmla="*/ 388409 h 388409"/>
              <a:gd name="connsiteX4" fmla="*/ 0 w 1942046"/>
              <a:gd name="connsiteY4" fmla="*/ 0 h 38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2046" h="388409">
                <a:moveTo>
                  <a:pt x="0" y="0"/>
                </a:moveTo>
                <a:lnTo>
                  <a:pt x="1942046" y="0"/>
                </a:lnTo>
                <a:lnTo>
                  <a:pt x="1942046" y="388409"/>
                </a:lnTo>
                <a:lnTo>
                  <a:pt x="0" y="388409"/>
                </a:lnTo>
                <a:lnTo>
                  <a:pt x="0" y="0"/>
                </a:lnTo>
                <a:close/>
              </a:path>
            </a:pathLst>
          </a:custGeom>
          <a:solidFill>
            <a:srgbClr val="520063"/>
          </a:solidFill>
          <a:ln>
            <a:solidFill>
              <a:schemeClr val="tx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lvl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100" kern="1200" dirty="0"/>
              <a:t>Step </a:t>
            </a:r>
            <a:r>
              <a:rPr lang="en-US" sz="2100" kern="1200" dirty="0" smtClean="0"/>
              <a:t>6</a:t>
            </a:r>
            <a:endParaRPr lang="en-US" sz="2100" kern="1200" dirty="0"/>
          </a:p>
        </p:txBody>
      </p:sp>
      <p:sp>
        <p:nvSpPr>
          <p:cNvPr id="234" name="Freeform 233"/>
          <p:cNvSpPr/>
          <p:nvPr/>
        </p:nvSpPr>
        <p:spPr>
          <a:xfrm>
            <a:off x="14254554" y="14022894"/>
            <a:ext cx="4820251" cy="4089019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ts val="1300"/>
              </a:spcAft>
            </a:pPr>
            <a:r>
              <a:rPr lang="en-US" sz="2400" b="1" dirty="0" smtClean="0"/>
              <a:t>Hyper-parameter Tuning</a:t>
            </a: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Compared </a:t>
            </a:r>
            <a:r>
              <a:rPr lang="en-US" sz="2200" dirty="0" smtClean="0"/>
              <a:t>GRU </a:t>
            </a:r>
            <a:r>
              <a:rPr lang="en-US" sz="2200" dirty="0" smtClean="0"/>
              <a:t>and LSTM </a:t>
            </a:r>
            <a:r>
              <a:rPr lang="en-US" sz="2200" dirty="0" smtClean="0"/>
              <a:t>performance</a:t>
            </a:r>
            <a:br>
              <a:rPr lang="en-US" sz="2200" dirty="0" smtClean="0"/>
            </a:br>
            <a:endParaRPr lang="en-US" sz="22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Compared CNN and RNN performance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Varied number of layers in the model (from 2 to 3)</a:t>
            </a:r>
            <a:br>
              <a:rPr lang="en-US" sz="2200" dirty="0" smtClean="0"/>
            </a:br>
            <a:endParaRPr lang="en-US" sz="22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200" dirty="0" smtClean="0"/>
              <a:t>Adjusted the number of </a:t>
            </a:r>
            <a:r>
              <a:rPr lang="en-US" sz="2200" dirty="0" smtClean="0"/>
              <a:t>neurons </a:t>
            </a:r>
            <a:r>
              <a:rPr lang="en-US" sz="2200" dirty="0" smtClean="0"/>
              <a:t>in the </a:t>
            </a:r>
            <a:r>
              <a:rPr lang="en-US" sz="2200" dirty="0" smtClean="0"/>
              <a:t>hidden layers(128, 256, 512)</a:t>
            </a:r>
            <a:endParaRPr lang="en-US" sz="2000" dirty="0" smtClean="0"/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/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b="1" dirty="0"/>
          </a:p>
        </p:txBody>
      </p:sp>
      <p:sp>
        <p:nvSpPr>
          <p:cNvPr id="235" name="Freeform 234"/>
          <p:cNvSpPr/>
          <p:nvPr/>
        </p:nvSpPr>
        <p:spPr>
          <a:xfrm>
            <a:off x="19726670" y="13996493"/>
            <a:ext cx="4597082" cy="4115420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ts val="1300"/>
              </a:spcAft>
            </a:pPr>
            <a:r>
              <a:rPr lang="en-US" sz="2400" b="1" dirty="0" smtClean="0"/>
              <a:t>Generate Recipes</a:t>
            </a:r>
            <a:endParaRPr lang="en-US" sz="2400" b="1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100" dirty="0" smtClean="0"/>
              <a:t>Use keyword (e.g. recipe title) to randomly select recipe from corpus</a:t>
            </a: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endParaRPr lang="en-US" sz="21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100" dirty="0" smtClean="0"/>
              <a:t>Use first 40 characters of selected recipe as the seed</a:t>
            </a:r>
            <a:br>
              <a:rPr lang="en-US" sz="2100" dirty="0" smtClean="0"/>
            </a:br>
            <a:endParaRPr lang="en-US" sz="2100" dirty="0" smtClean="0"/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r>
              <a:rPr lang="en-US" sz="2100" dirty="0" smtClean="0"/>
              <a:t>Generate a recipe with trained model</a:t>
            </a:r>
          </a:p>
          <a:p>
            <a:pPr marL="342900" lvl="0" indent="-34290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charset="0"/>
              <a:buChar char="•"/>
            </a:pPr>
            <a:endParaRPr lang="en-US" sz="2100" dirty="0"/>
          </a:p>
          <a:p>
            <a:pPr lvl="0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b="1" dirty="0" smtClean="0"/>
          </a:p>
        </p:txBody>
      </p:sp>
      <p:sp>
        <p:nvSpPr>
          <p:cNvPr id="236" name="Freeform 235"/>
          <p:cNvSpPr/>
          <p:nvPr/>
        </p:nvSpPr>
        <p:spPr>
          <a:xfrm>
            <a:off x="25198785" y="14022896"/>
            <a:ext cx="4597082" cy="2665598"/>
          </a:xfrm>
          <a:custGeom>
            <a:avLst/>
            <a:gdLst>
              <a:gd name="connsiteX0" fmla="*/ 0 w 1838534"/>
              <a:gd name="connsiteY0" fmla="*/ 0 h 1806102"/>
              <a:gd name="connsiteX1" fmla="*/ 1838534 w 1838534"/>
              <a:gd name="connsiteY1" fmla="*/ 0 h 1806102"/>
              <a:gd name="connsiteX2" fmla="*/ 1838534 w 1838534"/>
              <a:gd name="connsiteY2" fmla="*/ 1806102 h 1806102"/>
              <a:gd name="connsiteX3" fmla="*/ 0 w 1838534"/>
              <a:gd name="connsiteY3" fmla="*/ 1806102 h 1806102"/>
              <a:gd name="connsiteX4" fmla="*/ 0 w 1838534"/>
              <a:gd name="connsiteY4" fmla="*/ 0 h 1806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534" h="1806102">
                <a:moveTo>
                  <a:pt x="0" y="0"/>
                </a:moveTo>
                <a:lnTo>
                  <a:pt x="1838534" y="0"/>
                </a:lnTo>
                <a:lnTo>
                  <a:pt x="1838534" y="1806102"/>
                </a:lnTo>
                <a:lnTo>
                  <a:pt x="0" y="18061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8420" tIns="58420" rIns="58420" bIns="58420" numCol="1" spcCol="1270" anchor="t" anchorCtr="0">
            <a:noAutofit/>
          </a:bodyPr>
          <a:lstStyle/>
          <a:p>
            <a:endParaRPr lang="en-US" sz="3200" dirty="0" smtClean="0"/>
          </a:p>
          <a:p>
            <a:endParaRPr lang="en-US" sz="3200" dirty="0"/>
          </a:p>
          <a:p>
            <a:pPr algn="ctr"/>
            <a:r>
              <a:rPr lang="en-US" sz="3200" b="1" dirty="0" smtClean="0"/>
              <a:t>Bake cookies.</a:t>
            </a:r>
          </a:p>
          <a:p>
            <a:pPr algn="ctr"/>
            <a:r>
              <a:rPr lang="en-US" sz="3200" b="1" dirty="0" smtClean="0"/>
              <a:t>Eat cookies.</a:t>
            </a:r>
          </a:p>
          <a:p>
            <a:pPr algn="ctr"/>
            <a:r>
              <a:rPr lang="en-US" sz="3200" b="1" dirty="0" smtClean="0"/>
              <a:t>Profit.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554" y="20493613"/>
            <a:ext cx="7171930" cy="287779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5211" y="20493614"/>
            <a:ext cx="7292740" cy="2878914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488" y="26740529"/>
            <a:ext cx="1701800" cy="4216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6993" y="26693251"/>
            <a:ext cx="1709628" cy="42357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7326" y="26693251"/>
            <a:ext cx="1310681" cy="457760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505443" y="31093976"/>
            <a:ext cx="5302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Figure </a:t>
            </a:r>
            <a:r>
              <a:rPr lang="en-US" sz="2400" dirty="0" smtClean="0"/>
              <a:t>3: </a:t>
            </a:r>
            <a:r>
              <a:rPr lang="en-US" sz="2400" dirty="0" smtClean="0"/>
              <a:t>The </a:t>
            </a:r>
            <a:r>
              <a:rPr lang="en-US" sz="2400" dirty="0"/>
              <a:t>structures of our </a:t>
            </a:r>
            <a:r>
              <a:rPr lang="en-US" sz="2400" dirty="0" smtClean="0"/>
              <a:t>models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4228139" y="26603482"/>
            <a:ext cx="89363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Alternative </a:t>
            </a:r>
            <a:r>
              <a:rPr lang="en-US" sz="3200" b="1" dirty="0" smtClean="0"/>
              <a:t>Approaches</a:t>
            </a:r>
            <a:endParaRPr lang="en-US" sz="3200" b="1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u="sng" dirty="0" smtClean="0"/>
              <a:t>Bidirectional</a:t>
            </a:r>
            <a:r>
              <a:rPr lang="en-US" sz="3200" u="sng" dirty="0"/>
              <a:t> </a:t>
            </a:r>
            <a:r>
              <a:rPr lang="en-US" sz="3200" u="sng" dirty="0" smtClean="0"/>
              <a:t>RNNs</a:t>
            </a:r>
            <a:r>
              <a:rPr lang="en-US" sz="3200" dirty="0" smtClean="0"/>
              <a:t>: </a:t>
            </a:r>
            <a:r>
              <a:rPr lang="en-US" sz="3200" dirty="0"/>
              <a:t>connect two hidden layers of opposite directions to the same </a:t>
            </a:r>
            <a:r>
              <a:rPr lang="en-US" sz="3200" dirty="0" smtClean="0"/>
              <a:t>output, so the output layer can get information from both past </a:t>
            </a:r>
            <a:r>
              <a:rPr lang="en-US" sz="3200" dirty="0" smtClean="0"/>
              <a:t>and future states</a:t>
            </a:r>
          </a:p>
          <a:p>
            <a:pPr marL="457200" indent="-457200">
              <a:buFont typeface="Arial" charset="0"/>
              <a:buChar char="•"/>
            </a:pPr>
            <a:endParaRPr lang="en-US" sz="32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3200" u="sng" dirty="0" smtClean="0"/>
              <a:t>Convolutional NNs</a:t>
            </a:r>
            <a:r>
              <a:rPr lang="en-US" sz="3200" dirty="0" smtClean="0"/>
              <a:t>: </a:t>
            </a:r>
            <a:r>
              <a:rPr lang="en-US" altLang="zh-CN" sz="3200" dirty="0" smtClean="0"/>
              <a:t>use layers with different numbers of hidden neurons to capture a range of time dependent features</a:t>
            </a:r>
            <a:endParaRPr lang="en-US" sz="3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158239" y="26693251"/>
            <a:ext cx="11368099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buClrTx/>
            </a:pPr>
            <a:r>
              <a:rPr lang="en-US" sz="2400" dirty="0"/>
              <a:t>['2 cups flour', '1 teaspoon baking powder', '1 teaspoon baking soda', '1 teaspoon salt', '3/4 cup butter, room temperature', '3/4 cup brown sugar </a:t>
            </a:r>
            <a:r>
              <a:rPr lang="en-US" sz="2400" dirty="0">
                <a:solidFill>
                  <a:srgbClr val="FF0000"/>
                </a:solidFill>
              </a:rPr>
              <a:t>(packed)</a:t>
            </a:r>
            <a:r>
              <a:rPr lang="en-US" sz="2400" dirty="0"/>
              <a:t>', '3/4 cup granulated sugar', '2 large eggs', u'2 teaspoons vanilla </a:t>
            </a:r>
            <a:r>
              <a:rPr lang="en-US" sz="2400" dirty="0">
                <a:solidFill>
                  <a:srgbClr val="FF0000"/>
                </a:solidFill>
              </a:rPr>
              <a:t>(or slightly more, to taste)</a:t>
            </a:r>
            <a:r>
              <a:rPr lang="en-US" sz="2400" dirty="0"/>
              <a:t>', '3 1/2 cups old-fashioned oatmeal', '2 cups raisins </a:t>
            </a:r>
            <a:r>
              <a:rPr lang="en-US" sz="2400" dirty="0">
                <a:solidFill>
                  <a:srgbClr val="FF0000"/>
                </a:solidFill>
              </a:rPr>
              <a:t>(soaked in hot water flavored with vanilla, then drained)</a:t>
            </a:r>
            <a:r>
              <a:rPr lang="en-US" sz="2400" dirty="0"/>
              <a:t>']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58239" y="29654161"/>
            <a:ext cx="1136809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>
              <a:buClrTx/>
            </a:pPr>
            <a:r>
              <a:rPr lang="en-US" sz="2400" b="1" dirty="0" smtClean="0"/>
              <a:t>[</a:t>
            </a:r>
            <a:r>
              <a:rPr lang="en-US" sz="2400" b="1" dirty="0" smtClean="0">
                <a:solidFill>
                  <a:srgbClr val="0070C0"/>
                </a:solidFill>
              </a:rPr>
              <a:t>Favorite Oatmeal Raisin Cookies</a:t>
            </a:r>
            <a:r>
              <a:rPr lang="en-US" sz="2400" b="1" dirty="0" smtClean="0"/>
              <a:t>] </a:t>
            </a:r>
            <a:r>
              <a:rPr lang="en-US" sz="2400" dirty="0" smtClean="0"/>
              <a:t>    </a:t>
            </a:r>
            <a:r>
              <a:rPr lang="en-US" sz="2400" dirty="0"/>
              <a:t>2 cups flour,1 teaspoon baking powder,1 teaspoon baking soda,1 teaspoon salt,3/4 cup butter room temperature,3/4 cup brown sugar ,3/4 cup granulated sugar,2 large eggs,2 teaspoons vanilla ,3 1/2 cups old-fashioned oatmeal,2 cups raisins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32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2567" y="8068328"/>
            <a:ext cx="6024417" cy="4141787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3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6984" y="8091346"/>
            <a:ext cx="6026727" cy="4143375"/>
          </a:xfrm>
        </p:spPr>
      </p:pic>
      <p:pic>
        <p:nvPicPr>
          <p:cNvPr id="51" name="Content Placeholder 7"/>
          <p:cNvPicPr>
            <a:picLocks noGrp="1" noChangeAspect="1"/>
          </p:cNvPicPr>
          <p:nvPr>
            <p:ph sz="quarter" idx="32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2652" y="13107141"/>
            <a:ext cx="6024417" cy="4141786"/>
          </a:xfrm>
        </p:spPr>
      </p:pic>
      <p:sp>
        <p:nvSpPr>
          <p:cNvPr id="52" name="Content Placeholder 5"/>
          <p:cNvSpPr>
            <a:spLocks noGrp="1"/>
          </p:cNvSpPr>
          <p:nvPr>
            <p:ph sz="quarter" idx="33"/>
          </p:nvPr>
        </p:nvSpPr>
        <p:spPr>
          <a:xfrm>
            <a:off x="30791620" y="6917029"/>
            <a:ext cx="12801600" cy="749582"/>
          </a:xfrm>
        </p:spPr>
        <p:txBody>
          <a:bodyPr>
            <a:normAutofit fontScale="850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Seed text generated from first 40 characters of oatmeal raisin cookie recipe.</a:t>
            </a:r>
            <a:endParaRPr lang="en-US" dirty="0"/>
          </a:p>
        </p:txBody>
      </p:sp>
      <p:sp>
        <p:nvSpPr>
          <p:cNvPr id="53" name="Content Placeholder 5"/>
          <p:cNvSpPr>
            <a:spLocks noGrp="1"/>
          </p:cNvSpPr>
          <p:nvPr>
            <p:ph sz="quarter" idx="33"/>
          </p:nvPr>
        </p:nvSpPr>
        <p:spPr>
          <a:xfrm>
            <a:off x="32003355" y="12024660"/>
            <a:ext cx="4260380" cy="774027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Heat map with diversity = 0.2</a:t>
            </a:r>
            <a:endParaRPr lang="en-US" sz="2000" dirty="0"/>
          </a:p>
        </p:txBody>
      </p:sp>
      <p:sp>
        <p:nvSpPr>
          <p:cNvPr id="54" name="Content Placeholder 5"/>
          <p:cNvSpPr>
            <a:spLocks noGrp="1"/>
          </p:cNvSpPr>
          <p:nvPr>
            <p:ph sz="quarter" idx="33"/>
          </p:nvPr>
        </p:nvSpPr>
        <p:spPr>
          <a:xfrm>
            <a:off x="38130257" y="17046784"/>
            <a:ext cx="4260380" cy="774027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Heat map with diversity = 1.2</a:t>
            </a:r>
            <a:endParaRPr lang="en-US" sz="2000" dirty="0"/>
          </a:p>
        </p:txBody>
      </p:sp>
      <p:pic>
        <p:nvPicPr>
          <p:cNvPr id="56" name="Content Placeholder 7"/>
          <p:cNvPicPr>
            <a:picLocks noGrp="1" noChangeAspect="1"/>
          </p:cNvPicPr>
          <p:nvPr>
            <p:ph sz="quarter" idx="32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6642" y="13107141"/>
            <a:ext cx="6024416" cy="4141786"/>
          </a:xfrm>
        </p:spPr>
      </p:pic>
      <p:sp>
        <p:nvSpPr>
          <p:cNvPr id="57" name="Content Placeholder 5"/>
          <p:cNvSpPr>
            <a:spLocks noGrp="1"/>
          </p:cNvSpPr>
          <p:nvPr>
            <p:ph sz="quarter" idx="33"/>
          </p:nvPr>
        </p:nvSpPr>
        <p:spPr>
          <a:xfrm>
            <a:off x="31953440" y="17046784"/>
            <a:ext cx="4260380" cy="774027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Heat map with diversity = 0.2</a:t>
            </a:r>
            <a:endParaRPr lang="en-US" sz="2000" dirty="0"/>
          </a:p>
        </p:txBody>
      </p:sp>
      <p:sp>
        <p:nvSpPr>
          <p:cNvPr id="59" name="Content Placeholder 5"/>
          <p:cNvSpPr>
            <a:spLocks noGrp="1"/>
          </p:cNvSpPr>
          <p:nvPr>
            <p:ph sz="quarter" idx="33"/>
          </p:nvPr>
        </p:nvSpPr>
        <p:spPr>
          <a:xfrm>
            <a:off x="38180172" y="12024660"/>
            <a:ext cx="4260380" cy="774027"/>
          </a:xfr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/>
              <a:t>Heat map with diversity = 1.2</a:t>
            </a:r>
            <a:endParaRPr lang="en-US" sz="2000" dirty="0"/>
          </a:p>
        </p:txBody>
      </p:sp>
      <p:sp>
        <p:nvSpPr>
          <p:cNvPr id="42" name="Content Placeholder 5"/>
          <p:cNvSpPr>
            <a:spLocks noGrp="1"/>
          </p:cNvSpPr>
          <p:nvPr>
            <p:ph sz="quarter" idx="33"/>
          </p:nvPr>
        </p:nvSpPr>
        <p:spPr>
          <a:xfrm>
            <a:off x="30776379" y="7613490"/>
            <a:ext cx="12801600" cy="1255220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 smtClean="0"/>
              <a:t>Character level embedding with CNN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33"/>
          </p:nvPr>
        </p:nvSpPr>
        <p:spPr>
          <a:xfrm>
            <a:off x="30791620" y="12560913"/>
            <a:ext cx="12801600" cy="880767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dirty="0" smtClean="0"/>
              <a:t>Character level embedding with LSTM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552907"/>
      </p:ext>
    </p:extLst>
  </p:cSld>
  <p:clrMapOvr>
    <a:masterClrMapping/>
  </p:clrMapOvr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Science project poster</Template>
  <TotalTime>0</TotalTime>
  <Words>616</Words>
  <Application>Microsoft Macintosh PowerPoint</Application>
  <PresentationFormat>Custom</PresentationFormat>
  <Paragraphs>106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黑体</vt:lpstr>
      <vt:lpstr>Arial</vt:lpstr>
      <vt:lpstr>Science Poster</vt:lpstr>
      <vt:lpstr>Convectional Neural Networks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2016-04-09T00:58:54Z</dcterms:created>
  <dcterms:modified xsi:type="dcterms:W3CDTF">2017-05-30T21:48:00Z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