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58" r:id="rId5"/>
    <p:sldId id="259" r:id="rId6"/>
    <p:sldId id="267" r:id="rId7"/>
    <p:sldId id="260" r:id="rId8"/>
    <p:sldId id="265" r:id="rId9"/>
    <p:sldId id="261" r:id="rId10"/>
    <p:sldId id="269" r:id="rId11"/>
    <p:sldId id="270" r:id="rId12"/>
    <p:sldId id="266" r:id="rId13"/>
    <p:sldId id="262" r:id="rId14"/>
    <p:sldId id="263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71"/>
            <p14:sldId id="258"/>
            <p14:sldId id="259"/>
            <p14:sldId id="267"/>
            <p14:sldId id="260"/>
            <p14:sldId id="265"/>
            <p14:sldId id="261"/>
            <p14:sldId id="269"/>
            <p14:sldId id="270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0" autoAdjust="0"/>
    <p:restoredTop sz="86344" autoAdjust="0"/>
  </p:normalViewPr>
  <p:slideViewPr>
    <p:cSldViewPr>
      <p:cViewPr varScale="1">
        <p:scale>
          <a:sx n="137" d="100"/>
          <a:sy n="137" d="100"/>
        </p:scale>
        <p:origin x="2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lstm_text_generation.py" TargetMode="External"/><Relationship Id="rId4" Type="http://schemas.openxmlformats.org/officeDocument/2006/relationships/hyperlink" Target="https://github.com/hunkim/word-rnn-tensorflow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pdfs.semanticscholar.org/93c2/0e38c85b69fc2d2eb314b3c1217913f7db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ylki/1efbaa36635956d35bc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0928"/>
            <a:ext cx="4828032" cy="3319272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057400"/>
            <a:ext cx="4828032" cy="33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3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sz="2000" b="1" u="sng" dirty="0" smtClean="0"/>
              <a:t>Example output</a:t>
            </a: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Character-level: </a:t>
            </a:r>
            <a:r>
              <a:rPr lang="en-US" sz="1800" dirty="0">
                <a:solidFill>
                  <a:schemeClr val="tx1"/>
                </a:solidFill>
              </a:rPr>
              <a:t>1/2 tsp. baking soda,1 tsp. vanilla extract,1 cup all purpose flour,1 teaspoon baking soda,1 teaspoon salt,6 tablespoons brown sugar,2 cups candy covered plus  1/4 finely diced,1/2 cup firmly packed brown sugar,1 egg  1 3/4 cups sugar,2 la 1/2 tsp. baking soda,1 tsp. vanilla extract  2 cups chocolate chips,1/2 cup agave nectar,1 teaspoon coconut extract ,1 teaspoon salt,1 cup </a:t>
            </a:r>
            <a:r>
              <a:rPr lang="en-US" sz="1800" dirty="0" err="1">
                <a:solidFill>
                  <a:schemeClr val="tx1"/>
                </a:solidFill>
              </a:rPr>
              <a:t>nutella</a:t>
            </a:r>
            <a:r>
              <a:rPr lang="en-US" sz="1800" dirty="0">
                <a:solidFill>
                  <a:schemeClr val="tx1"/>
                </a:solidFill>
              </a:rPr>
              <a:t>, 1/2 cup rainbow sprinkles of chopped nuts,1/3 cup chocolate hot cocoa powder,1 tsp vanilla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Word-level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Chocolate Biscuit syrup light cold of syrup 3 tablespoons soft oil 2 cups water 3/4 cup sugar 1/2 cup butter softened 2 tablespoons milk 1 teaspoon baking powder 1/2 teaspoon </a:t>
            </a:r>
            <a:r>
              <a:rPr lang="en-US" sz="1800" dirty="0" smtClean="0">
                <a:solidFill>
                  <a:schemeClr val="tx1"/>
                </a:solidFill>
              </a:rPr>
              <a:t>salt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Phrase-level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 1/2 cup soy or coconut vanilla flavored creamer  2 teaspoons of vanilla extract 2 teaspoons vanilla essence   1 flax egg  2 tablespoons egg or whey chocolate protein powder  2 large egg yolks at room temperature 1/3 cup dark chocolate chips 1 cup semi sweet chocolate chips  3/4 cups granulated </a:t>
            </a:r>
            <a:r>
              <a:rPr lang="en-US" sz="1800" dirty="0" smtClean="0">
                <a:solidFill>
                  <a:schemeClr val="tx1"/>
                </a:solidFill>
              </a:rPr>
              <a:t>sugar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55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Why can we trust your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By the scope of our project, the output requires human validation because it does not include directions on how to bake the recipe</a:t>
            </a:r>
          </a:p>
          <a:p>
            <a:pPr lvl="1"/>
            <a:r>
              <a:rPr lang="en-US" sz="1800" dirty="0"/>
              <a:t>The generated output does not closely mimic the seed recipe, so it is not </a:t>
            </a:r>
            <a:r>
              <a:rPr lang="en-US" sz="1800" dirty="0" smtClean="0"/>
              <a:t>overfitting</a:t>
            </a:r>
          </a:p>
          <a:p>
            <a:pPr lvl="1"/>
            <a:r>
              <a:rPr lang="en-US" sz="1800" dirty="0" err="1" smtClean="0"/>
              <a:t>Heatmaps</a:t>
            </a:r>
            <a:r>
              <a:rPr lang="en-US" sz="1800" dirty="0" smtClean="0"/>
              <a:t> provide insight into what the model is ‘thinking’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are the strengths of the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Does well predicting around numbers</a:t>
            </a:r>
          </a:p>
          <a:p>
            <a:pPr lvl="1"/>
            <a:r>
              <a:rPr lang="en-US" sz="1800" dirty="0" smtClean="0"/>
              <a:t>Once it selects the first letter, it becomes more sure</a:t>
            </a:r>
            <a:endParaRPr lang="en-US" sz="1800" dirty="0"/>
          </a:p>
          <a:p>
            <a:r>
              <a:rPr lang="en-US" sz="1800" dirty="0"/>
              <a:t>Where does the model fall short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Struggles to pick the next word (least sure on the first letter of a new word)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Brief summary of what you discovered based on results</a:t>
            </a:r>
          </a:p>
          <a:p>
            <a:pPr lvl="1">
              <a:buClrTx/>
            </a:pPr>
            <a:r>
              <a:rPr lang="en-US" sz="1800" dirty="0"/>
              <a:t>All three </a:t>
            </a:r>
            <a:r>
              <a:rPr lang="en-US" sz="1800" dirty="0" err="1"/>
              <a:t>embeddings</a:t>
            </a:r>
            <a:r>
              <a:rPr lang="en-US" sz="1800" dirty="0"/>
              <a:t> capable of producing reasonable </a:t>
            </a:r>
            <a:r>
              <a:rPr lang="en-US" sz="1800" dirty="0" smtClean="0"/>
              <a:t>recipes</a:t>
            </a:r>
          </a:p>
          <a:p>
            <a:pPr lvl="1">
              <a:buClrTx/>
            </a:pPr>
            <a:r>
              <a:rPr lang="en-US" sz="1800" dirty="0" smtClean="0"/>
              <a:t>Phrase-level embedding produced the most ”legible” recipes, but was also the least creative and vice-versa for character-level embedding</a:t>
            </a:r>
            <a:endParaRPr lang="en-US" sz="1800" dirty="0"/>
          </a:p>
          <a:p>
            <a:pPr lvl="1">
              <a:buClrTx/>
            </a:pPr>
            <a:r>
              <a:rPr lang="en-US" sz="1800" dirty="0" smtClean="0"/>
              <a:t>Difficult to determine the differences in model performance from hyper-parameter tuning because the output evaluation is subjective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Limitations of approach</a:t>
            </a:r>
          </a:p>
          <a:p>
            <a:pPr lvl="1">
              <a:buClrTx/>
            </a:pPr>
            <a:r>
              <a:rPr lang="en-US" sz="1800" dirty="0"/>
              <a:t>Dictionary limited to those words/recipes available via </a:t>
            </a:r>
            <a:r>
              <a:rPr lang="en-US" sz="1800" dirty="0" err="1"/>
              <a:t>Yummly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How to improve/future work</a:t>
            </a:r>
          </a:p>
          <a:p>
            <a:pPr lvl="1">
              <a:buClrTx/>
            </a:pPr>
            <a:r>
              <a:rPr lang="en-US" sz="1800" dirty="0"/>
              <a:t>Use prepended titles as part of training observations to give models the ability to generate recipes using created </a:t>
            </a:r>
            <a:r>
              <a:rPr lang="en-US" sz="1800" dirty="0" smtClean="0"/>
              <a:t>titles (e.g., [Oatmeal Chocolate Chip Cookie])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Generalize to include other recipe types, then generate hybrid </a:t>
            </a:r>
            <a:r>
              <a:rPr lang="en-US" sz="1800" dirty="0" smtClean="0"/>
              <a:t>recipes (e.g., [chocolate chip cookie muffin])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Do Androids Dream of Cooking? (Tom </a:t>
            </a:r>
            <a:r>
              <a:rPr lang="en-US" sz="1800" dirty="0" err="1"/>
              <a:t>Brewe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gist.github.com/nylki/1efbaa36635956d35bcc</a:t>
            </a:r>
            <a:endParaRPr lang="en-US" sz="1400" dirty="0"/>
          </a:p>
          <a:p>
            <a:pPr>
              <a:buClrTx/>
            </a:pPr>
            <a:r>
              <a:rPr lang="en-US" sz="1800" dirty="0" err="1"/>
              <a:t>Keras</a:t>
            </a:r>
            <a:r>
              <a:rPr lang="en-US" sz="1800" dirty="0"/>
              <a:t> LSTM Text Generation Example Code (Fran</a:t>
            </a:r>
            <a:r>
              <a:rPr lang="tr-TR" sz="1800" dirty="0" err="1"/>
              <a:t>çois</a:t>
            </a:r>
            <a:r>
              <a:rPr lang="tr-TR" sz="1800" dirty="0"/>
              <a:t> </a:t>
            </a:r>
            <a:r>
              <a:rPr lang="tr-TR" sz="1800" dirty="0" err="1"/>
              <a:t>Chollet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3"/>
              </a:rPr>
              <a:t>https://</a:t>
            </a:r>
            <a:r>
              <a:rPr lang="tr-TR" sz="1400" dirty="0" smtClean="0">
                <a:hlinkClick r:id="rId3"/>
              </a:rPr>
              <a:t>github.com/fchollet/keras/blob/master/examples/lstm_text_generation.py</a:t>
            </a:r>
            <a:endParaRPr lang="tr-TR" sz="1400" dirty="0"/>
          </a:p>
          <a:p>
            <a:pPr>
              <a:buClrTx/>
            </a:pPr>
            <a:r>
              <a:rPr lang="tr-TR" sz="1800" dirty="0"/>
              <a:t>Word RNN </a:t>
            </a:r>
            <a:r>
              <a:rPr lang="tr-TR" sz="1800" dirty="0" err="1"/>
              <a:t>Tensorflow</a:t>
            </a:r>
            <a:r>
              <a:rPr lang="tr-TR" sz="1800" dirty="0"/>
              <a:t> </a:t>
            </a:r>
            <a:r>
              <a:rPr lang="tr-TR" sz="1800" dirty="0" err="1"/>
              <a:t>Code</a:t>
            </a:r>
            <a:r>
              <a:rPr lang="tr-TR" sz="1800" dirty="0"/>
              <a:t> (</a:t>
            </a:r>
            <a:r>
              <a:rPr lang="tr-TR" sz="1800" dirty="0" err="1"/>
              <a:t>Sung</a:t>
            </a:r>
            <a:r>
              <a:rPr lang="tr-TR" sz="1800" dirty="0"/>
              <a:t> Kim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4"/>
              </a:rPr>
              <a:t>https://</a:t>
            </a:r>
            <a:r>
              <a:rPr lang="tr-TR" sz="1400" dirty="0" smtClean="0">
                <a:hlinkClick r:id="rId4"/>
              </a:rPr>
              <a:t>github.com/hunkim/word-rnn-tensorflow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The Unreasonable Effectiveness of Recurrent Neural Networks (Andrej </a:t>
            </a:r>
            <a:r>
              <a:rPr lang="en-US" sz="1800" dirty="0" err="1"/>
              <a:t>Karpathy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5"/>
              </a:rPr>
              <a:t>http://karpathy.github.io/2015/05/21/rnn-effectiveness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Generating Text with Recurrent Neural Networks (Ilya </a:t>
            </a:r>
            <a:r>
              <a:rPr lang="en-US" sz="1800" dirty="0" err="1"/>
              <a:t>Sutskever</a:t>
            </a:r>
            <a:r>
              <a:rPr lang="en-US" sz="1800" dirty="0"/>
              <a:t>, James Martens, Geoffrey </a:t>
            </a:r>
            <a:r>
              <a:rPr lang="en-US" sz="1800" dirty="0" smtClean="0"/>
              <a:t>Hinton)</a:t>
            </a:r>
          </a:p>
          <a:p>
            <a:pPr lvl="1">
              <a:buClrTx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pdfs.semanticscholar.org/93c2/0e38c85b69fc2d2eb314b3c1217913f7db11.pdf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Technical 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smtClean="0"/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</a:t>
            </a:r>
            <a:r>
              <a:rPr lang="en-US" sz="1600" dirty="0" smtClean="0"/>
              <a:t>experience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</a:t>
            </a:r>
            <a:r>
              <a:rPr lang="en-US" sz="1600" dirty="0" smtClean="0"/>
              <a:t>with</a:t>
            </a:r>
            <a:br>
              <a:rPr lang="en-US" sz="1600" dirty="0" smtClean="0"/>
            </a:b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</a:t>
            </a:r>
            <a:r>
              <a:rPr lang="en-US" sz="1600" dirty="0" smtClean="0"/>
              <a:t>inputs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 smtClean="0"/>
              <a:t>problematic</a:t>
            </a:r>
            <a:br>
              <a:rPr lang="en-US" sz="1600" b="1" dirty="0" smtClean="0"/>
            </a:b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Some </a:t>
            </a:r>
            <a:r>
              <a:rPr lang="en-US" sz="1600" dirty="0"/>
              <a:t>common ingredient like salt appears in recipes as varied as cakes, burgers and pizzas, confusing the </a:t>
            </a:r>
            <a:r>
              <a:rPr lang="en-US" sz="1600" dirty="0" smtClean="0"/>
              <a:t>model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</a:t>
            </a:r>
            <a:r>
              <a:rPr lang="en-US" sz="1600" dirty="0" smtClean="0"/>
              <a:t>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smtClean="0"/>
              <a:t>Scraped 80,000 </a:t>
            </a:r>
            <a:r>
              <a:rPr lang="en-US" sz="1800" dirty="0"/>
              <a:t>ingredient lists </a:t>
            </a:r>
            <a:r>
              <a:rPr lang="en-US" sz="1800" dirty="0" smtClean="0"/>
              <a:t>from </a:t>
            </a:r>
            <a:r>
              <a:rPr lang="en-US" sz="1800" err="1" smtClean="0"/>
              <a:t>Yummly</a:t>
            </a:r>
            <a:r>
              <a:rPr lang="en-US" sz="1800" smtClean="0"/>
              <a:t> </a:t>
            </a:r>
            <a:r>
              <a:rPr lang="en-US" sz="1800" smtClean="0"/>
              <a:t>using</a:t>
            </a:r>
            <a:r>
              <a:rPr lang="en-US" sz="1800" smtClean="0"/>
              <a:t> </a:t>
            </a:r>
            <a:r>
              <a:rPr lang="en-US" sz="1800" dirty="0"/>
              <a:t>the search parameter ‘cookie</a:t>
            </a:r>
            <a:r>
              <a:rPr lang="en-US" sz="1800" dirty="0" smtClean="0"/>
              <a:t>’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br>
              <a:rPr lang="en-US" sz="1400" dirty="0" smtClean="0"/>
            </a:b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</a:t>
            </a:r>
            <a:r>
              <a:rPr lang="en-US" sz="1400" dirty="0" smtClean="0"/>
              <a:t>cookies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Local machines were sufficient to process the data, but training the models (especially the character-level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) required the GPU cluster</a:t>
            </a:r>
            <a:endParaRPr lang="en-US" sz="1800" dirty="0"/>
          </a:p>
          <a:p>
            <a:r>
              <a:rPr lang="en-US" sz="1800" dirty="0" smtClean="0"/>
              <a:t>Since the recipes generated from various seeds did not repeat or closely mimic the original recipe, we believe that the models did not </a:t>
            </a:r>
            <a:r>
              <a:rPr lang="en-US" sz="1800" dirty="0" err="1" smtClean="0"/>
              <a:t>overfit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000" kern="1200" dirty="0" smtClean="0"/>
              <a:t>Step 1: Preprocess </a:t>
            </a:r>
            <a:r>
              <a:rPr lang="en-US" sz="2000" kern="1200" dirty="0"/>
              <a:t>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</a:t>
            </a:r>
            <a:r>
              <a:rPr lang="en-US" sz="1800" dirty="0" smtClean="0"/>
              <a:t>recipe</a:t>
            </a:r>
            <a:endParaRPr lang="en-US" sz="18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</a:t>
            </a:r>
            <a:r>
              <a:rPr lang="en-US" sz="1800" dirty="0" smtClean="0"/>
              <a:t>to combat order dependency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Step 2: Consider Embedding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</a:t>
            </a:r>
            <a:r>
              <a:rPr lang="en-US" sz="1700" dirty="0" err="1" smtClean="0"/>
              <a:t>embeddings</a:t>
            </a:r>
            <a:r>
              <a:rPr lang="en-US" sz="1700" dirty="0" smtClean="0"/>
              <a:t>: character-level, word-level, 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</a:t>
            </a:r>
            <a:r>
              <a:rPr lang="en-US" sz="1700" dirty="0" smtClean="0"/>
              <a:t>frame</a:t>
            </a:r>
          </a:p>
          <a:p>
            <a:pPr lvl="1">
              <a:buFont typeface="Arial" charset="0"/>
              <a:buChar char="•"/>
            </a:pPr>
            <a:r>
              <a:rPr lang="en-US" sz="1700" dirty="0" smtClean="0"/>
              <a:t>For </a:t>
            </a:r>
            <a:r>
              <a:rPr lang="en-US" sz="1700" dirty="0"/>
              <a:t>word- and phrase-level, used a sentence of length </a:t>
            </a:r>
            <a:r>
              <a:rPr lang="en-US" sz="1700" dirty="0" smtClean="0"/>
              <a:t>50</a:t>
            </a:r>
          </a:p>
          <a:p>
            <a:r>
              <a:rPr lang="en-US" sz="2000" dirty="0" smtClean="0"/>
              <a:t>Step 3: Model </a:t>
            </a:r>
            <a:r>
              <a:rPr lang="en-US" sz="2000" dirty="0"/>
              <a:t>E</a:t>
            </a:r>
            <a:r>
              <a:rPr lang="en-US" sz="2000" dirty="0" smtClean="0"/>
              <a:t>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</a:t>
            </a:r>
            <a:r>
              <a:rPr lang="en-US" sz="1600" dirty="0" smtClean="0"/>
              <a:t>at least 60 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Evaluated </a:t>
            </a:r>
            <a:r>
              <a:rPr lang="en-US" sz="1600" dirty="0"/>
              <a:t>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Step 4: Hyper-parameter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Step 5: Generate Recipes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Use keyword search to randomly select recipe, then use first 40 characters to generate recipe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Recurrent Neural Network (RNN):</a:t>
            </a:r>
            <a:r>
              <a:rPr lang="en-US" sz="2000" dirty="0"/>
              <a:t>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Long short-term memory (LSTM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Gated recurrent units’ (GRUs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performance is similar to </a:t>
            </a:r>
            <a:r>
              <a:rPr lang="en-US" sz="2000" dirty="0" smtClean="0"/>
              <a:t>LSTM, but lack </a:t>
            </a:r>
            <a:r>
              <a:rPr lang="en-US" sz="2000" dirty="0"/>
              <a:t>an output </a:t>
            </a:r>
            <a:r>
              <a:rPr lang="en-US" sz="2000" dirty="0" smtClean="0"/>
              <a:t>gate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Figure 1 Illustration of RNN                                                          Figure 2 LSTM vs 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Bidirectional </a:t>
            </a:r>
            <a:r>
              <a:rPr lang="en-US" sz="2000" u="sng" dirty="0" smtClean="0"/>
              <a:t>RNNs:</a:t>
            </a:r>
            <a:r>
              <a:rPr lang="en-US" sz="2000" dirty="0" smtClean="0"/>
              <a:t> </a:t>
            </a:r>
            <a:r>
              <a:rPr lang="en-US" sz="2000" dirty="0"/>
              <a:t>connect two hidden layers of opposite </a:t>
            </a:r>
            <a:r>
              <a:rPr lang="en-US" sz="2000" dirty="0" smtClean="0"/>
              <a:t>directions, </a:t>
            </a:r>
            <a:r>
              <a:rPr lang="en-US" sz="2000" dirty="0"/>
              <a:t>so the output layer can get information from both past </a:t>
            </a:r>
            <a:r>
              <a:rPr lang="en-US" sz="2000" dirty="0" smtClean="0"/>
              <a:t>and </a:t>
            </a:r>
            <a:r>
              <a:rPr lang="en-US" sz="2000" dirty="0"/>
              <a:t>future </a:t>
            </a:r>
            <a:r>
              <a:rPr lang="en-US" sz="2000" dirty="0" smtClean="0"/>
              <a:t>states</a:t>
            </a:r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000" u="sng" dirty="0" smtClean="0">
                <a:solidFill>
                  <a:schemeClr val="tx1"/>
                </a:solidFill>
              </a:rPr>
              <a:t>Convolutional NNs: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use layers with different numbers of hidden neurons to capture a range of time dependent features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173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31963</TotalTime>
  <Words>885</Words>
  <Application>Microsoft Macintosh PowerPoint</Application>
  <PresentationFormat>On-screen Show 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Monotype Sorts</vt:lpstr>
      <vt:lpstr>Times New Roman</vt:lpstr>
      <vt:lpstr>Univers 55</vt:lpstr>
      <vt:lpstr>等线</vt:lpstr>
      <vt:lpstr>Northwestern</vt:lpstr>
      <vt:lpstr>PowerPoint Presentation</vt:lpstr>
      <vt:lpstr>Convectional Neural Networks</vt:lpstr>
      <vt:lpstr>Agenda</vt:lpstr>
      <vt:lpstr>Problem Statement</vt:lpstr>
      <vt:lpstr>Dataset</vt:lpstr>
      <vt:lpstr>Technical Approach 1</vt:lpstr>
      <vt:lpstr>Technical Approach 2</vt:lpstr>
      <vt:lpstr>Technical Approach 3</vt:lpstr>
      <vt:lpstr>Results 1</vt:lpstr>
      <vt:lpstr>Results 2</vt:lpstr>
      <vt:lpstr>Results 3</vt:lpstr>
      <vt:lpstr>Results 4</vt:lpstr>
      <vt:lpstr>Conclusion</vt:lpstr>
      <vt:lpstr>References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Craig Ng</cp:lastModifiedBy>
  <cp:revision>628</cp:revision>
  <dcterms:created xsi:type="dcterms:W3CDTF">2005-04-16T02:16:31Z</dcterms:created>
  <dcterms:modified xsi:type="dcterms:W3CDTF">2017-05-31T03:35:19Z</dcterms:modified>
</cp:coreProperties>
</file>