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0063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2" autoAdjust="0"/>
    <p:restoredTop sz="94660"/>
  </p:normalViewPr>
  <p:slideViewPr>
    <p:cSldViewPr snapToGrid="0">
      <p:cViewPr>
        <p:scale>
          <a:sx n="83" d="100"/>
          <a:sy n="83" d="100"/>
        </p:scale>
        <p:origin x="-15240" y="-1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2445" y="0"/>
            <a:ext cx="40048755" cy="3842445"/>
          </a:xfrm>
          <a:prstGeom prst="rect">
            <a:avLst/>
          </a:prstGeom>
          <a:solidFill>
            <a:srgbClr val="52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1706" y="288910"/>
            <a:ext cx="30175200" cy="2971740"/>
          </a:xfrm>
        </p:spPr>
        <p:txBody>
          <a:bodyPr/>
          <a:lstStyle/>
          <a:p>
            <a:pPr algn="ctr"/>
            <a:r>
              <a:rPr lang="en-US" dirty="0" smtClean="0"/>
              <a:t>Convectional Neural Networks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Lydia Chang, Stephanie </a:t>
            </a:r>
            <a:r>
              <a:rPr lang="en-US" dirty="0" err="1" smtClean="0">
                <a:solidFill>
                  <a:schemeClr val="bg1"/>
                </a:solidFill>
              </a:rPr>
              <a:t>Ger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Ik</a:t>
            </a:r>
            <a:r>
              <a:rPr lang="en-US" dirty="0" smtClean="0">
                <a:solidFill>
                  <a:schemeClr val="bg1"/>
                </a:solidFill>
              </a:rPr>
              <a:t>-Hwan Kim, Craig Ng | </a:t>
            </a:r>
            <a:r>
              <a:rPr lang="en-US" dirty="0" err="1">
                <a:solidFill>
                  <a:schemeClr val="bg1"/>
                </a:solidFill>
              </a:rPr>
              <a:t>MSiA</a:t>
            </a:r>
            <a:r>
              <a:rPr lang="en-US" dirty="0">
                <a:solidFill>
                  <a:schemeClr val="bg1"/>
                </a:solidFill>
              </a:rPr>
              <a:t> 490-30 Deep Learning | Spring </a:t>
            </a:r>
            <a:r>
              <a:rPr lang="en-US" dirty="0" smtClean="0">
                <a:solidFill>
                  <a:schemeClr val="bg1"/>
                </a:solidFill>
              </a:rPr>
              <a:t>2017 </a:t>
            </a:r>
            <a:r>
              <a:rPr lang="en-US" dirty="0">
                <a:solidFill>
                  <a:schemeClr val="bg1"/>
                </a:solidFill>
              </a:rPr>
              <a:t>| Northwestern University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457202" y="5669280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457202" y="7323040"/>
            <a:ext cx="12801600" cy="12082560"/>
          </a:xfrm>
        </p:spPr>
        <p:txBody>
          <a:bodyPr anchor="t"/>
          <a:lstStyle/>
          <a:p>
            <a:r>
              <a:rPr lang="en-US" sz="3200" b="1" dirty="0" smtClean="0"/>
              <a:t>Problem: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b="1" dirty="0"/>
              <a:t>Creative </a:t>
            </a:r>
            <a:r>
              <a:rPr lang="en-US" sz="3200" b="1" dirty="0" smtClean="0"/>
              <a:t>combination </a:t>
            </a:r>
            <a:r>
              <a:rPr lang="en-US" sz="3200" dirty="0" smtClean="0"/>
              <a:t>of ingredients can be difficult </a:t>
            </a:r>
            <a:r>
              <a:rPr lang="en-US" sz="3200" dirty="0"/>
              <a:t>for most people who lack cooking </a:t>
            </a:r>
            <a:r>
              <a:rPr lang="en-US" sz="3200" dirty="0" smtClean="0"/>
              <a:t>experience.</a:t>
            </a:r>
            <a:endParaRPr lang="en-US" sz="32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With help </a:t>
            </a:r>
            <a:r>
              <a:rPr lang="en-US" sz="3200" dirty="0"/>
              <a:t>of </a:t>
            </a:r>
            <a:r>
              <a:rPr lang="en-US" sz="3200" b="1" dirty="0"/>
              <a:t>machine learning </a:t>
            </a:r>
            <a:r>
              <a:rPr lang="en-US" sz="3200" dirty="0"/>
              <a:t>(and a lot of data), a model can generate </a:t>
            </a:r>
            <a:r>
              <a:rPr lang="en-US" sz="3200" b="1" dirty="0"/>
              <a:t>new recipes </a:t>
            </a:r>
            <a:r>
              <a:rPr lang="en-US" sz="3200" dirty="0"/>
              <a:t>for them to </a:t>
            </a:r>
            <a:r>
              <a:rPr lang="en-US" sz="3200" dirty="0" smtClean="0"/>
              <a:t>experiment with. </a:t>
            </a:r>
            <a:endParaRPr lang="en-US" sz="3200" dirty="0"/>
          </a:p>
          <a:p>
            <a:r>
              <a:rPr lang="en-US" sz="3200" b="1" dirty="0" smtClean="0"/>
              <a:t>Difficulty: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Current machine learning models are effective at copying and regurgitating inputs.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b="1" dirty="0" smtClean="0"/>
              <a:t>Generating original output </a:t>
            </a:r>
            <a:r>
              <a:rPr lang="en-US" sz="3200" dirty="0" smtClean="0"/>
              <a:t>from those inputs can be bit more </a:t>
            </a:r>
            <a:r>
              <a:rPr lang="en-US" sz="3200" b="1" dirty="0" smtClean="0"/>
              <a:t>problematic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Other approaches:</a:t>
            </a:r>
            <a:r>
              <a:rPr lang="en-US" sz="3200" dirty="0" smtClean="0"/>
              <a:t>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Models have been trained on a very general set of recipes including multiple types of food (both savory and sweet recipes).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Some common ingredient like salt appears in recipes as varied as cakes, burgers and pizzas, confusing the model.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Models trained with both directions and ingredients adds to the complexity and the models focused on learning format rather than content.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Most previous models have utilized character-level generation, which is the most granular and difficult level of generation with regard to text.</a:t>
            </a:r>
            <a:endParaRPr lang="en-US" sz="32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30749964" y="5669280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13436820"/>
            <a:ext cx="12801600" cy="115389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Character level embedding with LSTM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30749964" y="19767596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30749964" y="21212348"/>
            <a:ext cx="12801600" cy="6646372"/>
          </a:xfrm>
          <a:solidFill>
            <a:srgbClr val="E8E8E8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Brief summary of what you discovered based on </a:t>
            </a:r>
            <a:r>
              <a:rPr lang="en-US" dirty="0" smtClean="0"/>
              <a:t>results</a:t>
            </a:r>
          </a:p>
          <a:p>
            <a:pPr lvl="1">
              <a:buClrTx/>
            </a:pPr>
            <a:r>
              <a:rPr lang="en-US" dirty="0" smtClean="0"/>
              <a:t>Difficult to produce legitimate recipes using character-level embedding</a:t>
            </a:r>
          </a:p>
          <a:p>
            <a:pPr lvl="1">
              <a:buClrTx/>
            </a:pPr>
            <a:r>
              <a:rPr lang="en-US" dirty="0" smtClean="0"/>
              <a:t>Word2vec provides the best balance between legibility and creativity</a:t>
            </a:r>
            <a:endParaRPr lang="en-US" dirty="0"/>
          </a:p>
          <a:p>
            <a:pPr>
              <a:buClrTx/>
            </a:pPr>
            <a:r>
              <a:rPr lang="en-US" dirty="0"/>
              <a:t>Limitations of </a:t>
            </a:r>
            <a:r>
              <a:rPr lang="en-US" dirty="0" smtClean="0"/>
              <a:t>approach</a:t>
            </a:r>
          </a:p>
          <a:p>
            <a:pPr lvl="1">
              <a:buClrTx/>
            </a:pPr>
            <a:r>
              <a:rPr lang="en-US" dirty="0" smtClean="0"/>
              <a:t>Dictionary limited to those words/recipes available via the </a:t>
            </a:r>
            <a:r>
              <a:rPr lang="en-US" dirty="0" err="1" smtClean="0"/>
              <a:t>Yummly</a:t>
            </a:r>
            <a:r>
              <a:rPr lang="en-US" dirty="0" smtClean="0"/>
              <a:t> API</a:t>
            </a:r>
            <a:endParaRPr lang="en-US" dirty="0"/>
          </a:p>
          <a:p>
            <a:pPr>
              <a:buClrTx/>
            </a:pPr>
            <a:r>
              <a:rPr lang="en-US" dirty="0"/>
              <a:t>How to improve/future </a:t>
            </a:r>
            <a:r>
              <a:rPr lang="en-US" dirty="0" smtClean="0"/>
              <a:t>work</a:t>
            </a:r>
          </a:p>
          <a:p>
            <a:pPr lvl="1">
              <a:buClrTx/>
            </a:pPr>
            <a:r>
              <a:rPr lang="en-US" dirty="0" smtClean="0"/>
              <a:t>Generalize to include other types of food (e.g., muffins, cakes), then use combination of words specific to each type to seed recipe generation</a:t>
            </a:r>
          </a:p>
          <a:p>
            <a:pPr lvl="1">
              <a:buClrTx/>
            </a:pPr>
            <a:r>
              <a:rPr lang="en-US" dirty="0" smtClean="0"/>
              <a:t>Train model to classify recipes based on ingredients</a:t>
            </a:r>
          </a:p>
          <a:p>
            <a:pPr lvl="1">
              <a:buClrTx/>
            </a:pPr>
            <a:r>
              <a:rPr lang="en-US" dirty="0" smtClean="0"/>
              <a:t>Include directions to give full recipes</a:t>
            </a:r>
          </a:p>
          <a:p>
            <a:pPr lvl="1">
              <a:buClrTx/>
            </a:pPr>
            <a:r>
              <a:rPr lang="en-US" dirty="0" smtClean="0"/>
              <a:t>Convert all fractions to decimals (e.g., ¾ to 0.75)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0749964" y="28084272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References and Related Work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30749964" y="29529024"/>
            <a:ext cx="12801600" cy="2500376"/>
          </a:xfrm>
          <a:solidFill>
            <a:srgbClr val="E8E8E8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 smtClean="0"/>
              <a:t>Do Androids Dream of Cooking? (Tom </a:t>
            </a:r>
            <a:r>
              <a:rPr lang="en-US" sz="2000" dirty="0" err="1" smtClean="0"/>
              <a:t>Brewe</a:t>
            </a:r>
            <a:r>
              <a:rPr lang="en-US" sz="2000" dirty="0" smtClean="0"/>
              <a:t>)</a:t>
            </a:r>
          </a:p>
          <a:p>
            <a:pPr>
              <a:buClrTx/>
            </a:pPr>
            <a:r>
              <a:rPr lang="en-US" sz="2000" dirty="0" err="1" smtClean="0"/>
              <a:t>Keras</a:t>
            </a:r>
            <a:r>
              <a:rPr lang="en-US" sz="2000" dirty="0" smtClean="0"/>
              <a:t> LSTM Text Generation Example Code (Fran</a:t>
            </a:r>
            <a:r>
              <a:rPr lang="tr-TR" sz="2000" dirty="0" err="1" smtClean="0"/>
              <a:t>çois</a:t>
            </a:r>
            <a:r>
              <a:rPr lang="tr-TR" sz="2000" dirty="0" smtClean="0"/>
              <a:t> </a:t>
            </a:r>
            <a:r>
              <a:rPr lang="tr-TR" sz="2000" dirty="0" err="1" smtClean="0"/>
              <a:t>Chollet</a:t>
            </a:r>
            <a:r>
              <a:rPr lang="tr-TR" sz="2000" dirty="0" smtClean="0"/>
              <a:t>)</a:t>
            </a:r>
          </a:p>
          <a:p>
            <a:pPr>
              <a:buClrTx/>
            </a:pPr>
            <a:r>
              <a:rPr lang="tr-TR" sz="2000" dirty="0" smtClean="0"/>
              <a:t>Word RNN </a:t>
            </a:r>
            <a:r>
              <a:rPr lang="tr-TR" sz="2000" dirty="0" err="1" smtClean="0"/>
              <a:t>Tensorflow</a:t>
            </a:r>
            <a:r>
              <a:rPr lang="tr-TR" sz="2000" dirty="0" smtClean="0"/>
              <a:t> </a:t>
            </a:r>
            <a:r>
              <a:rPr lang="tr-TR" sz="2000" dirty="0" err="1" smtClean="0"/>
              <a:t>Code</a:t>
            </a:r>
            <a:r>
              <a:rPr lang="tr-TR" sz="2000" dirty="0" smtClean="0"/>
              <a:t> (</a:t>
            </a:r>
            <a:r>
              <a:rPr lang="tr-TR" sz="2000" dirty="0" err="1" smtClean="0"/>
              <a:t>Sung</a:t>
            </a:r>
            <a:r>
              <a:rPr lang="tr-TR" sz="2000" smtClean="0"/>
              <a:t> Kim)</a:t>
            </a:r>
            <a:endParaRPr lang="en-US" sz="2000" dirty="0" smtClean="0"/>
          </a:p>
          <a:p>
            <a:pPr>
              <a:buClrTx/>
            </a:pPr>
            <a:r>
              <a:rPr lang="en-US" sz="2000" dirty="0" smtClean="0"/>
              <a:t>The </a:t>
            </a:r>
            <a:r>
              <a:rPr lang="en-US" sz="2000" dirty="0"/>
              <a:t>Unreasonable Effectiveness of Recurrent Neural </a:t>
            </a:r>
            <a:r>
              <a:rPr lang="en-US" sz="2000" dirty="0" smtClean="0"/>
              <a:t>Networks (Andrej </a:t>
            </a:r>
            <a:r>
              <a:rPr lang="en-US" sz="2000" dirty="0" err="1" smtClean="0"/>
              <a:t>Karpathy</a:t>
            </a:r>
            <a:r>
              <a:rPr lang="en-US" sz="2000" dirty="0" smtClean="0"/>
              <a:t>)</a:t>
            </a:r>
          </a:p>
          <a:p>
            <a:pPr>
              <a:buClrTx/>
            </a:pPr>
            <a:r>
              <a:rPr lang="en-US" sz="2000" dirty="0"/>
              <a:t>Generating Text with Recurrent Neural </a:t>
            </a:r>
            <a:r>
              <a:rPr lang="en-US" sz="2000" dirty="0" smtClean="0"/>
              <a:t>Networks (Ilya </a:t>
            </a:r>
            <a:r>
              <a:rPr lang="en-US" sz="2000" dirty="0" err="1" smtClean="0"/>
              <a:t>Sutskever</a:t>
            </a:r>
            <a:r>
              <a:rPr lang="en-US" sz="2000" dirty="0" smtClean="0"/>
              <a:t>, James Martens, Geoffrey Hinton</a:t>
            </a:r>
            <a:endParaRPr lang="en-US" sz="2000" dirty="0"/>
          </a:p>
          <a:p>
            <a:pPr>
              <a:buClrTx/>
            </a:pPr>
            <a:endParaRPr lang="en-US" sz="2000" dirty="0" smtClean="0"/>
          </a:p>
        </p:txBody>
      </p:sp>
      <p:pic>
        <p:nvPicPr>
          <p:cNvPr id="27" name="Picture 2" descr="b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9" t="56286" r="42893" b="23143"/>
          <a:stretch/>
        </p:blipFill>
        <p:spPr bwMode="auto">
          <a:xfrm>
            <a:off x="0" y="0"/>
            <a:ext cx="3842445" cy="384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Placeholder 39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9" r="2628" b="27442"/>
          <a:stretch/>
        </p:blipFill>
        <p:spPr>
          <a:xfrm>
            <a:off x="33493163" y="2"/>
            <a:ext cx="10398037" cy="3842445"/>
          </a:xfrm>
        </p:spPr>
      </p:pic>
      <p:sp>
        <p:nvSpPr>
          <p:cNvPr id="191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4228139" y="5669280"/>
            <a:ext cx="15541312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198" name="Freeform 197"/>
          <p:cNvSpPr/>
          <p:nvPr/>
        </p:nvSpPr>
        <p:spPr>
          <a:xfrm>
            <a:off x="14254555" y="8453311"/>
            <a:ext cx="4597082" cy="4174118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b="1" kern="1200" dirty="0" smtClean="0"/>
              <a:t>Preprocess the data</a:t>
            </a:r>
            <a:endParaRPr lang="en-US" sz="2400" dirty="0"/>
          </a:p>
          <a:p>
            <a:pPr marL="34290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/>
              <a:t>Prepended the title of the recipe to the beginning of the recipe (within brackets) and tab-separated it from the ingredient list, which is comma </a:t>
            </a:r>
            <a:r>
              <a:rPr lang="en-US" sz="2200" dirty="0" smtClean="0"/>
              <a:t>separated</a:t>
            </a:r>
          </a:p>
          <a:p>
            <a:pPr marL="34290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Created </a:t>
            </a:r>
            <a:r>
              <a:rPr lang="en-US" sz="2200" dirty="0"/>
              <a:t>synthetic data by shuffling the ingredient list for each recipe (while retaining the same title) to try and combat dependencies on ingredient order</a:t>
            </a: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300" kern="1200" dirty="0"/>
          </a:p>
        </p:txBody>
      </p:sp>
      <p:sp>
        <p:nvSpPr>
          <p:cNvPr id="199" name="Freeform 198"/>
          <p:cNvSpPr/>
          <p:nvPr/>
        </p:nvSpPr>
        <p:spPr>
          <a:xfrm>
            <a:off x="14254555" y="7325400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1</a:t>
            </a:r>
          </a:p>
        </p:txBody>
      </p:sp>
      <p:sp>
        <p:nvSpPr>
          <p:cNvPr id="202" name="Freeform 201"/>
          <p:cNvSpPr/>
          <p:nvPr/>
        </p:nvSpPr>
        <p:spPr>
          <a:xfrm>
            <a:off x="19726670" y="8426908"/>
            <a:ext cx="4597082" cy="4547590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r>
              <a:rPr lang="en-US" sz="2400" b="1" dirty="0" smtClean="0"/>
              <a:t>Consider embedding</a:t>
            </a:r>
            <a:endParaRPr lang="en-US" sz="2100" b="1" dirty="0"/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Use phrase2vec with different levels of embedding: </a:t>
            </a:r>
            <a:endParaRPr lang="en-US" sz="2100" dirty="0"/>
          </a:p>
          <a:p>
            <a:pPr marL="906170" lvl="1" indent="-342900">
              <a:buFont typeface="Arial" charset="0"/>
              <a:buChar char="•"/>
            </a:pPr>
            <a:r>
              <a:rPr lang="en-US" sz="2100" dirty="0" smtClean="0"/>
              <a:t>character-level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100" dirty="0" smtClean="0"/>
              <a:t>word-level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100" dirty="0" smtClean="0"/>
              <a:t>phrase-level</a:t>
            </a:r>
            <a:br>
              <a:rPr lang="en-US" sz="2100" dirty="0" smtClean="0"/>
            </a:br>
            <a:endParaRPr lang="en-US" sz="21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For character-level, used a sentence of length 40 and a moving frame. For word- and phrase-level, used a sentence of length 50.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endParaRPr lang="en-US" sz="2400" b="1" dirty="0" smtClean="0"/>
          </a:p>
        </p:txBody>
      </p:sp>
      <p:sp>
        <p:nvSpPr>
          <p:cNvPr id="203" name="Freeform 202"/>
          <p:cNvSpPr/>
          <p:nvPr/>
        </p:nvSpPr>
        <p:spPr>
          <a:xfrm>
            <a:off x="19726670" y="7325399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2</a:t>
            </a:r>
          </a:p>
        </p:txBody>
      </p:sp>
      <p:sp>
        <p:nvSpPr>
          <p:cNvPr id="206" name="Freeform 205"/>
          <p:cNvSpPr/>
          <p:nvPr/>
        </p:nvSpPr>
        <p:spPr>
          <a:xfrm>
            <a:off x="25198785" y="8453310"/>
            <a:ext cx="4597082" cy="4521187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r>
              <a:rPr lang="en-US" sz="2400" b="1" dirty="0" smtClean="0"/>
              <a:t>Model evaluation</a:t>
            </a:r>
          </a:p>
          <a:p>
            <a:endParaRPr lang="en-US" sz="2400" b="1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Ran the code with each levels of the embedding for 100 epochs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Evaluate model success by looking at the novel recipes generated by the model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207" name="Freeform 206"/>
          <p:cNvSpPr/>
          <p:nvPr/>
        </p:nvSpPr>
        <p:spPr>
          <a:xfrm>
            <a:off x="25198785" y="7325398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3</a:t>
            </a:r>
          </a:p>
        </p:txBody>
      </p:sp>
      <p:sp>
        <p:nvSpPr>
          <p:cNvPr id="212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457202" y="19670653"/>
            <a:ext cx="12801600" cy="128016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213" name="Content Placeholder 10"/>
          <p:cNvSpPr>
            <a:spLocks noGrp="1"/>
          </p:cNvSpPr>
          <p:nvPr>
            <p:ph sz="quarter" idx="38"/>
          </p:nvPr>
        </p:nvSpPr>
        <p:spPr>
          <a:xfrm>
            <a:off x="472442" y="21212348"/>
            <a:ext cx="12801600" cy="10811420"/>
          </a:xfrm>
          <a:solidFill>
            <a:srgbClr val="E8E8E8"/>
          </a:solidFill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dirty="0" err="1" smtClean="0"/>
              <a:t>Yummly’s</a:t>
            </a:r>
            <a:r>
              <a:rPr lang="en-US" dirty="0" smtClean="0"/>
              <a:t> API (a </a:t>
            </a:r>
            <a:r>
              <a:rPr lang="en-US" dirty="0"/>
              <a:t>recipe repository) </a:t>
            </a:r>
            <a:r>
              <a:rPr lang="en-US" dirty="0" smtClean="0"/>
              <a:t>provided 90,000 </a:t>
            </a:r>
            <a:r>
              <a:rPr lang="en-US" dirty="0"/>
              <a:t>ingredient </a:t>
            </a:r>
            <a:r>
              <a:rPr lang="en-US" dirty="0" smtClean="0"/>
              <a:t>lists for </a:t>
            </a:r>
            <a:r>
              <a:rPr lang="en-US" dirty="0"/>
              <a:t>the search parameter ‘cookie</a:t>
            </a:r>
            <a:r>
              <a:rPr lang="en-US" dirty="0" smtClean="0"/>
              <a:t>’.</a:t>
            </a:r>
          </a:p>
          <a:p>
            <a:pPr>
              <a:buClrTx/>
            </a:pPr>
            <a:r>
              <a:rPr lang="en-US" dirty="0" smtClean="0"/>
              <a:t>Data was cleaned for better performance:</a:t>
            </a:r>
          </a:p>
          <a:p>
            <a:pPr lvl="1">
              <a:buClrTx/>
            </a:pPr>
            <a:r>
              <a:rPr lang="en-US" dirty="0" smtClean="0"/>
              <a:t>Removed any recipes that didn’t have cookie in the title</a:t>
            </a:r>
          </a:p>
          <a:p>
            <a:pPr lvl="1">
              <a:buClrTx/>
            </a:pPr>
            <a:r>
              <a:rPr lang="en-US" dirty="0"/>
              <a:t>Removed special characters and converted from Unicode to </a:t>
            </a:r>
            <a:r>
              <a:rPr lang="en-US" dirty="0" smtClean="0"/>
              <a:t>ASCII</a:t>
            </a:r>
          </a:p>
          <a:p>
            <a:pPr lvl="1">
              <a:buClrTx/>
            </a:pPr>
            <a:r>
              <a:rPr lang="en-US" dirty="0" smtClean="0"/>
              <a:t>Created </a:t>
            </a:r>
            <a:r>
              <a:rPr lang="en-US" dirty="0"/>
              <a:t>a dictionary of </a:t>
            </a:r>
            <a:r>
              <a:rPr lang="en-US" dirty="0" smtClean="0"/>
              <a:t>words by looking at the term frequency matrix of the corpus and removing any infrequent (&lt;100) terms</a:t>
            </a:r>
          </a:p>
          <a:p>
            <a:pPr lvl="1">
              <a:buClrTx/>
            </a:pPr>
            <a:r>
              <a:rPr lang="en-US" dirty="0" smtClean="0"/>
              <a:t>Inspected the final dictionary and removed any words that were instructions or were unrelated to cookies</a:t>
            </a:r>
          </a:p>
          <a:p>
            <a:pPr lvl="1">
              <a:buClrTx/>
            </a:pPr>
            <a:r>
              <a:rPr lang="en-US" dirty="0" smtClean="0"/>
              <a:t>Removed any words not in the final dictionary from the corpus</a:t>
            </a:r>
          </a:p>
          <a:p>
            <a:pPr>
              <a:buClrTx/>
            </a:pPr>
            <a:r>
              <a:rPr lang="en-US" dirty="0" smtClean="0"/>
              <a:t>Example raw observation: 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sz="1800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Example post-processed observation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</p:txBody>
      </p:sp>
      <p:sp>
        <p:nvSpPr>
          <p:cNvPr id="231" name="Freeform 230"/>
          <p:cNvSpPr/>
          <p:nvPr/>
        </p:nvSpPr>
        <p:spPr>
          <a:xfrm>
            <a:off x="14254555" y="12750625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4</a:t>
            </a:r>
            <a:endParaRPr lang="en-US" sz="2100" kern="1200" dirty="0"/>
          </a:p>
        </p:txBody>
      </p:sp>
      <p:sp>
        <p:nvSpPr>
          <p:cNvPr id="232" name="Freeform 231"/>
          <p:cNvSpPr/>
          <p:nvPr/>
        </p:nvSpPr>
        <p:spPr>
          <a:xfrm>
            <a:off x="19726670" y="12750624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5</a:t>
            </a:r>
            <a:endParaRPr lang="en-US" sz="2100" kern="1200" dirty="0"/>
          </a:p>
        </p:txBody>
      </p:sp>
      <p:sp>
        <p:nvSpPr>
          <p:cNvPr id="233" name="Freeform 232"/>
          <p:cNvSpPr/>
          <p:nvPr/>
        </p:nvSpPr>
        <p:spPr>
          <a:xfrm>
            <a:off x="25198785" y="12750623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6</a:t>
            </a:r>
            <a:endParaRPr lang="en-US" sz="2100" kern="1200" dirty="0"/>
          </a:p>
        </p:txBody>
      </p:sp>
      <p:sp>
        <p:nvSpPr>
          <p:cNvPr id="234" name="Freeform 233"/>
          <p:cNvSpPr/>
          <p:nvPr/>
        </p:nvSpPr>
        <p:spPr>
          <a:xfrm>
            <a:off x="14254554" y="14022894"/>
            <a:ext cx="4820251" cy="4089019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/>
              <a:t>Hyper-parameter Tuning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Compared GRU and LSTM performance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Varied number of layers in the model (from 2 to 3)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Adjusted the number of hidden neurons in the layers(128,256,512)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Considered bidirectional LSTM for char-RNN model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2000" dirty="0" smtClean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/>
          </a:p>
        </p:txBody>
      </p:sp>
      <p:sp>
        <p:nvSpPr>
          <p:cNvPr id="235" name="Freeform 234"/>
          <p:cNvSpPr/>
          <p:nvPr/>
        </p:nvSpPr>
        <p:spPr>
          <a:xfrm>
            <a:off x="19726670" y="13996493"/>
            <a:ext cx="4597082" cy="4115420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/>
              <a:t>Generate Recipes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Input a recipe title or keyword and use it search the training data for a matching title. 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2100" dirty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Randomly select one recipe from the group of recipes that contain the keyword and use those words to seed recipe generation</a:t>
            </a:r>
            <a:br>
              <a:rPr lang="en-US" sz="2100" dirty="0" smtClean="0"/>
            </a:br>
            <a:endParaRPr lang="en-US" sz="21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Compare to actual recipe in training data to see how similar the recipe is</a:t>
            </a: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/>
          </a:p>
        </p:txBody>
      </p:sp>
      <p:sp>
        <p:nvSpPr>
          <p:cNvPr id="236" name="Freeform 235"/>
          <p:cNvSpPr/>
          <p:nvPr/>
        </p:nvSpPr>
        <p:spPr>
          <a:xfrm>
            <a:off x="25198785" y="14022896"/>
            <a:ext cx="4597082" cy="2665598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pPr algn="ctr"/>
            <a:r>
              <a:rPr lang="en-US" sz="3200" b="1" dirty="0" smtClean="0"/>
              <a:t>Bake cookies.</a:t>
            </a:r>
          </a:p>
          <a:p>
            <a:pPr algn="ctr"/>
            <a:r>
              <a:rPr lang="en-US" sz="3200" b="1" dirty="0" smtClean="0"/>
              <a:t>Eat cookies.</a:t>
            </a:r>
          </a:p>
          <a:p>
            <a:pPr algn="ctr"/>
            <a:r>
              <a:rPr lang="en-US" sz="3200" b="1" dirty="0" smtClean="0"/>
              <a:t>Profit.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254554" y="18757186"/>
            <a:ext cx="15541313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Current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Recurrent Neural Network (RNN): connections between units form a direct cycle so that it can exhibit dynamic temporal behavior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r>
              <a:rPr lang="en-US" sz="2400" dirty="0" smtClean="0"/>
              <a:t>                   Figure 1 Illustration of RNN                                                  Figure 2 LSTM vs GRU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Long short-term memory (LSTM) improves upon RNNs using memory cells that remember long-term values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Gated recurrent units’ (GRUs) performance is similar to LSTM but the model has fewer parameters, as they lack an output gate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554" y="20310733"/>
            <a:ext cx="7171930" cy="28777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211" y="20310734"/>
            <a:ext cx="7292740" cy="28789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488" y="26740529"/>
            <a:ext cx="1701800" cy="421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993" y="26693251"/>
            <a:ext cx="1709628" cy="4235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326" y="26693251"/>
            <a:ext cx="1310681" cy="45776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505443" y="31093976"/>
            <a:ext cx="530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3 The </a:t>
            </a:r>
            <a:r>
              <a:rPr lang="en-US" sz="2400" dirty="0"/>
              <a:t>structures of our </a:t>
            </a:r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228139" y="26603482"/>
            <a:ext cx="89363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Alternative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Bidirectional</a:t>
            </a:r>
            <a:r>
              <a:rPr lang="en-US" sz="3200" dirty="0"/>
              <a:t> </a:t>
            </a:r>
            <a:r>
              <a:rPr lang="en-US" sz="3200" dirty="0" smtClean="0"/>
              <a:t>RNN: </a:t>
            </a:r>
            <a:r>
              <a:rPr lang="en-US" sz="3200" dirty="0"/>
              <a:t>connect two hidden layers of opposite directions to the same </a:t>
            </a:r>
            <a:r>
              <a:rPr lang="en-US" sz="3200" dirty="0" smtClean="0"/>
              <a:t>output, so the output layer can get information from both past (left context) and future (right context) states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Dynamic</a:t>
            </a:r>
            <a:r>
              <a:rPr lang="zh-CN" altLang="en-US" sz="3200" dirty="0" smtClean="0"/>
              <a:t> </a:t>
            </a:r>
            <a:r>
              <a:rPr lang="en-US" sz="3200" dirty="0" smtClean="0"/>
              <a:t>Convolutional NN: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connectivity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pattern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between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its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neurons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just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like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animal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visual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cortex.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This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network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can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used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sentence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modeling.</a:t>
            </a:r>
            <a:r>
              <a:rPr lang="zh-CN" altLang="en-US" sz="3200" dirty="0" smtClean="0"/>
              <a:t> </a:t>
            </a:r>
            <a:endParaRPr lang="en-US" sz="3200" dirty="0" smtClean="0"/>
          </a:p>
        </p:txBody>
      </p:sp>
      <p:sp>
        <p:nvSpPr>
          <p:cNvPr id="42" name="Content Placeholder 5"/>
          <p:cNvSpPr>
            <a:spLocks noGrp="1"/>
          </p:cNvSpPr>
          <p:nvPr>
            <p:ph sz="quarter" idx="33"/>
          </p:nvPr>
        </p:nvSpPr>
        <p:spPr>
          <a:xfrm>
            <a:off x="30776379" y="7613490"/>
            <a:ext cx="12801600" cy="125522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Character level embedding with CNN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8240" y="27043060"/>
            <a:ext cx="1136809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dirty="0"/>
              <a:t>['2 cups flour', '1 teaspoon baking powder', '1 teaspoon baking soda', '1 teaspoon salt', '3/4 cup butter, room temperature', '3/4 cup brown sugar </a:t>
            </a:r>
            <a:r>
              <a:rPr lang="en-US" sz="2400" dirty="0">
                <a:solidFill>
                  <a:srgbClr val="FF0000"/>
                </a:solidFill>
              </a:rPr>
              <a:t>(packed)</a:t>
            </a:r>
            <a:r>
              <a:rPr lang="en-US" sz="2400" dirty="0"/>
              <a:t>', '3/4 cup granulated sugar', '2 large eggs', u'2 teaspoons vanilla </a:t>
            </a:r>
            <a:r>
              <a:rPr lang="en-US" sz="2400" dirty="0">
                <a:solidFill>
                  <a:srgbClr val="FF0000"/>
                </a:solidFill>
              </a:rPr>
              <a:t>(or slightly more, to taste)</a:t>
            </a:r>
            <a:r>
              <a:rPr lang="en-US" sz="2400" dirty="0"/>
              <a:t>', '3 1/2 cups old-fashioned oatmeal', '2 cups raisins </a:t>
            </a:r>
            <a:r>
              <a:rPr lang="en-US" sz="2400" dirty="0">
                <a:solidFill>
                  <a:srgbClr val="FF0000"/>
                </a:solidFill>
              </a:rPr>
              <a:t>(soaked in hot water flavored with vanilla, then drained)</a:t>
            </a:r>
            <a:r>
              <a:rPr lang="en-US" sz="2400" dirty="0"/>
              <a:t>']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58239" y="29819304"/>
            <a:ext cx="1136809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0070C0"/>
                </a:solidFill>
              </a:rPr>
              <a:t>Favorite Oatmeal Raisin Cookies</a:t>
            </a:r>
            <a:r>
              <a:rPr lang="en-US" sz="2400" b="1" dirty="0" smtClean="0"/>
              <a:t>] </a:t>
            </a:r>
            <a:r>
              <a:rPr lang="en-US" sz="2400" dirty="0" smtClean="0"/>
              <a:t>    </a:t>
            </a:r>
            <a:r>
              <a:rPr lang="en-US" sz="2400" dirty="0"/>
              <a:t>2 cups flour,1 teaspoon baking powder,1 teaspoon baking soda,1 teaspoon salt,3/4 cup butter room temperature,3/4 cup brown sugar ,3/4 cup granulated sugar,2 large eggs,2 teaspoons vanilla ,3 1/2 cups old-fashioned oatmeal,2 cups raisins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3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567" y="8469313"/>
            <a:ext cx="6024417" cy="4141787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3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6984" y="8492331"/>
            <a:ext cx="6026727" cy="4143375"/>
          </a:xfrm>
        </p:spPr>
      </p:pic>
      <p:pic>
        <p:nvPicPr>
          <p:cNvPr id="51" name="Content Placeholder 7"/>
          <p:cNvPicPr>
            <a:picLocks noGrp="1" noChangeAspect="1"/>
          </p:cNvPicPr>
          <p:nvPr>
            <p:ph sz="quarter" idx="3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567" y="14172270"/>
            <a:ext cx="6024417" cy="4141786"/>
          </a:xfrm>
        </p:spPr>
      </p:pic>
      <p:sp>
        <p:nvSpPr>
          <p:cNvPr id="52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6917029"/>
            <a:ext cx="12801600" cy="749582"/>
          </a:xfrm>
        </p:spPr>
        <p:txBody>
          <a:bodyPr>
            <a:normAutofit fontScale="850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Seed text generated from first 40 characters of oatmeal raisin cookie recipe.</a:t>
            </a:r>
            <a:endParaRPr lang="en-US" dirty="0"/>
          </a:p>
        </p:txBody>
      </p:sp>
      <p:sp>
        <p:nvSpPr>
          <p:cNvPr id="53" name="Content Placeholder 5"/>
          <p:cNvSpPr>
            <a:spLocks noGrp="1"/>
          </p:cNvSpPr>
          <p:nvPr>
            <p:ph sz="quarter" idx="33"/>
          </p:nvPr>
        </p:nvSpPr>
        <p:spPr>
          <a:xfrm>
            <a:off x="32003355" y="12369988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0.2</a:t>
            </a:r>
            <a:endParaRPr lang="en-US" sz="2000" dirty="0"/>
          </a:p>
        </p:txBody>
      </p:sp>
      <p:sp>
        <p:nvSpPr>
          <p:cNvPr id="54" name="Content Placeholder 5"/>
          <p:cNvSpPr>
            <a:spLocks noGrp="1"/>
          </p:cNvSpPr>
          <p:nvPr>
            <p:ph sz="quarter" idx="33"/>
          </p:nvPr>
        </p:nvSpPr>
        <p:spPr>
          <a:xfrm>
            <a:off x="38180172" y="18018901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1.2</a:t>
            </a:r>
            <a:endParaRPr lang="en-US" sz="2000" dirty="0"/>
          </a:p>
        </p:txBody>
      </p:sp>
      <p:pic>
        <p:nvPicPr>
          <p:cNvPr id="56" name="Content Placeholder 7"/>
          <p:cNvPicPr>
            <a:picLocks noGrp="1" noChangeAspect="1"/>
          </p:cNvPicPr>
          <p:nvPr>
            <p:ph sz="quarter" idx="3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294" y="14082410"/>
            <a:ext cx="6024416" cy="4141786"/>
          </a:xfrm>
        </p:spPr>
      </p:pic>
      <p:sp>
        <p:nvSpPr>
          <p:cNvPr id="57" name="Content Placeholder 5"/>
          <p:cNvSpPr>
            <a:spLocks noGrp="1"/>
          </p:cNvSpPr>
          <p:nvPr>
            <p:ph sz="quarter" idx="33"/>
          </p:nvPr>
        </p:nvSpPr>
        <p:spPr>
          <a:xfrm>
            <a:off x="32003355" y="18199271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0.2</a:t>
            </a:r>
            <a:endParaRPr lang="en-US" sz="2000" dirty="0"/>
          </a:p>
        </p:txBody>
      </p:sp>
      <p:sp>
        <p:nvSpPr>
          <p:cNvPr id="59" name="Content Placeholder 5"/>
          <p:cNvSpPr>
            <a:spLocks noGrp="1"/>
          </p:cNvSpPr>
          <p:nvPr>
            <p:ph sz="quarter" idx="33"/>
          </p:nvPr>
        </p:nvSpPr>
        <p:spPr>
          <a:xfrm>
            <a:off x="38180172" y="12522387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1.2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3552907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909</Words>
  <Application>Microsoft Macintosh PowerPoint</Application>
  <PresentationFormat>Custom</PresentationFormat>
  <Paragraphs>107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黑体</vt:lpstr>
      <vt:lpstr>Arial</vt:lpstr>
      <vt:lpstr>Science Poster</vt:lpstr>
      <vt:lpstr>Convectional Neural Networks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2016-04-09T00:58:54Z</dcterms:created>
  <dcterms:modified xsi:type="dcterms:W3CDTF">2017-05-30T20:38:22Z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