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0063"/>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43" autoAdjust="0"/>
    <p:restoredTop sz="94660"/>
  </p:normalViewPr>
  <p:slideViewPr>
    <p:cSldViewPr snapToGrid="0">
      <p:cViewPr>
        <p:scale>
          <a:sx n="50" d="100"/>
          <a:sy n="50" d="100"/>
        </p:scale>
        <p:origin x="248" y="-352"/>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5/30/17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5/30/17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5/30/17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5/30/17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2445" y="0"/>
            <a:ext cx="40048755" cy="3842445"/>
          </a:xfrm>
          <a:prstGeom prst="rect">
            <a:avLst/>
          </a:prstGeom>
          <a:solidFill>
            <a:srgbClr val="520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 name="Title 3"/>
          <p:cNvSpPr>
            <a:spLocks noGrp="1"/>
          </p:cNvSpPr>
          <p:nvPr>
            <p:ph type="title"/>
          </p:nvPr>
        </p:nvSpPr>
        <p:spPr>
          <a:xfrm>
            <a:off x="3121706" y="288910"/>
            <a:ext cx="30175200" cy="2971740"/>
          </a:xfrm>
        </p:spPr>
        <p:txBody>
          <a:bodyPr/>
          <a:lstStyle/>
          <a:p>
            <a:pPr algn="ctr"/>
            <a:r>
              <a:rPr lang="en-US" dirty="0" smtClean="0"/>
              <a:t>Convectional Neural Networks</a:t>
            </a:r>
            <a:endParaRPr lang="en-US" dirty="0"/>
          </a:p>
        </p:txBody>
      </p:sp>
      <p:sp>
        <p:nvSpPr>
          <p:cNvPr id="23" name="Text Placeholder 22"/>
          <p:cNvSpPr>
            <a:spLocks noGrp="1"/>
          </p:cNvSpPr>
          <p:nvPr>
            <p:ph type="body" sz="quarter" idx="36"/>
          </p:nvPr>
        </p:nvSpPr>
        <p:spPr/>
        <p:txBody>
          <a:bodyPr/>
          <a:lstStyle/>
          <a:p>
            <a:r>
              <a:rPr lang="en-US" dirty="0" smtClean="0">
                <a:solidFill>
                  <a:schemeClr val="bg1"/>
                </a:solidFill>
              </a:rPr>
              <a:t>Lydia Chang, Stephanie </a:t>
            </a:r>
            <a:r>
              <a:rPr lang="en-US" dirty="0" err="1" smtClean="0">
                <a:solidFill>
                  <a:schemeClr val="bg1"/>
                </a:solidFill>
              </a:rPr>
              <a:t>Ger</a:t>
            </a:r>
            <a:r>
              <a:rPr lang="en-US" dirty="0" smtClean="0">
                <a:solidFill>
                  <a:schemeClr val="bg1"/>
                </a:solidFill>
              </a:rPr>
              <a:t>, </a:t>
            </a:r>
            <a:r>
              <a:rPr lang="en-US" dirty="0" err="1" smtClean="0">
                <a:solidFill>
                  <a:schemeClr val="bg1"/>
                </a:solidFill>
              </a:rPr>
              <a:t>Ik</a:t>
            </a:r>
            <a:r>
              <a:rPr lang="en-US" dirty="0" smtClean="0">
                <a:solidFill>
                  <a:schemeClr val="bg1"/>
                </a:solidFill>
              </a:rPr>
              <a:t>-Hwan Kim, Craig Ng | </a:t>
            </a:r>
            <a:r>
              <a:rPr lang="en-US" dirty="0" err="1">
                <a:solidFill>
                  <a:schemeClr val="bg1"/>
                </a:solidFill>
              </a:rPr>
              <a:t>MSiA</a:t>
            </a:r>
            <a:r>
              <a:rPr lang="en-US" dirty="0">
                <a:solidFill>
                  <a:schemeClr val="bg1"/>
                </a:solidFill>
              </a:rPr>
              <a:t> 490-30 Deep Learning | Spring </a:t>
            </a:r>
            <a:r>
              <a:rPr lang="en-US" dirty="0" smtClean="0">
                <a:solidFill>
                  <a:schemeClr val="bg1"/>
                </a:solidFill>
              </a:rPr>
              <a:t>2017 </a:t>
            </a:r>
            <a:r>
              <a:rPr lang="en-US" dirty="0">
                <a:solidFill>
                  <a:schemeClr val="bg1"/>
                </a:solidFill>
              </a:rPr>
              <a:t>| Northwestern University</a:t>
            </a:r>
          </a:p>
        </p:txBody>
      </p:sp>
      <p:sp>
        <p:nvSpPr>
          <p:cNvPr id="67" name="Text Placeholder 66"/>
          <p:cNvSpPr>
            <a:spLocks noGrp="1"/>
          </p:cNvSpPr>
          <p:nvPr>
            <p:ph type="body" sz="quarter" idx="13"/>
          </p:nvPr>
        </p:nvSpPr>
        <p:spPr>
          <a:xfrm>
            <a:off x="457202" y="5669280"/>
            <a:ext cx="12801600" cy="1280160"/>
          </a:xfrm>
          <a:solidFill>
            <a:srgbClr val="520063"/>
          </a:solidFill>
        </p:spPr>
        <p:txBody>
          <a:bodyPr/>
          <a:lstStyle/>
          <a:p>
            <a:r>
              <a:rPr lang="en-US" dirty="0"/>
              <a:t>Problem Statement</a:t>
            </a:r>
          </a:p>
        </p:txBody>
      </p:sp>
      <p:sp>
        <p:nvSpPr>
          <p:cNvPr id="69" name="Text Placeholder 68"/>
          <p:cNvSpPr>
            <a:spLocks noGrp="1"/>
          </p:cNvSpPr>
          <p:nvPr>
            <p:ph type="body" sz="quarter" idx="39"/>
          </p:nvPr>
        </p:nvSpPr>
        <p:spPr>
          <a:xfrm>
            <a:off x="457202" y="7323040"/>
            <a:ext cx="12801600" cy="11168160"/>
          </a:xfrm>
        </p:spPr>
        <p:txBody>
          <a:bodyPr anchor="t"/>
          <a:lstStyle/>
          <a:p>
            <a:r>
              <a:rPr lang="en-US" sz="3200" b="1" dirty="0" smtClean="0"/>
              <a:t>Problem: </a:t>
            </a:r>
            <a:r>
              <a:rPr lang="en-US" sz="3200" dirty="0" smtClean="0"/>
              <a:t>Most people lack the cooking experience to be creative and experiment with different food combinations, but with the help of machine learning (and a lot of data), a model can generate new recipes for them to try. </a:t>
            </a:r>
          </a:p>
          <a:p>
            <a:r>
              <a:rPr lang="en-US" sz="3200" b="1" dirty="0" smtClean="0"/>
              <a:t>Difficulty: </a:t>
            </a:r>
            <a:r>
              <a:rPr lang="en-US" sz="3200" dirty="0" smtClean="0"/>
              <a:t>Current machine learning models are effective at copying and regurgitating inputs, but they are less effective at generating original output from those inputs.</a:t>
            </a:r>
          </a:p>
          <a:p>
            <a:r>
              <a:rPr lang="en-US" sz="3200" b="1" dirty="0" smtClean="0"/>
              <a:t>Other approaches:</a:t>
            </a:r>
            <a:r>
              <a:rPr lang="en-US" sz="3200" dirty="0" smtClean="0"/>
              <a:t> Others have tried to train models on a very general set of recipes that include multiple types of food that include both savory and sweet recipes. However, with a set that broad, the model may become confused because a common ingredient like salt appears in recipes as varied as cakes, burgers and pizzas. In addition, most have trained models including both directions and ingredients, which adds to the complexity and the models tending to learn format rather than content. Finally, most models have utilized character-level generation, which is the most granular and difficult level of generation with regard to text.</a:t>
            </a:r>
            <a:endParaRPr lang="en-US" sz="3200" dirty="0"/>
          </a:p>
        </p:txBody>
      </p:sp>
      <p:sp>
        <p:nvSpPr>
          <p:cNvPr id="18" name="Text Placeholder 17"/>
          <p:cNvSpPr>
            <a:spLocks noGrp="1"/>
          </p:cNvSpPr>
          <p:nvPr>
            <p:ph type="body" sz="quarter" idx="31"/>
          </p:nvPr>
        </p:nvSpPr>
        <p:spPr>
          <a:xfrm>
            <a:off x="30749964" y="5669280"/>
            <a:ext cx="12801600" cy="1219200"/>
          </a:xfrm>
          <a:solidFill>
            <a:srgbClr val="520063"/>
          </a:solidFill>
        </p:spPr>
        <p:txBody>
          <a:bodyPr/>
          <a:lstStyle/>
          <a:p>
            <a:r>
              <a:rPr lang="en-US" dirty="0"/>
              <a:t>Results</a:t>
            </a:r>
          </a:p>
        </p:txBody>
      </p:sp>
      <p:sp>
        <p:nvSpPr>
          <p:cNvPr id="6" name="Content Placeholder 5"/>
          <p:cNvSpPr>
            <a:spLocks noGrp="1"/>
          </p:cNvSpPr>
          <p:nvPr>
            <p:ph sz="quarter" idx="33"/>
          </p:nvPr>
        </p:nvSpPr>
        <p:spPr>
          <a:xfrm>
            <a:off x="30891544" y="15022691"/>
            <a:ext cx="12801600" cy="5738632"/>
          </a:xfrm>
        </p:spPr>
        <p:txBody>
          <a:bodyPr>
            <a:normAutofit/>
          </a:bodyPr>
          <a:lstStyle/>
          <a:p>
            <a:r>
              <a:rPr lang="en-US" dirty="0" smtClean="0"/>
              <a:t>We see that the model performs fairly well because if the generated output is not a real word, the next most likely characters would form a word.</a:t>
            </a:r>
          </a:p>
          <a:p>
            <a:r>
              <a:rPr lang="en-US" dirty="0" smtClean="0">
                <a:solidFill>
                  <a:srgbClr val="FF0000"/>
                </a:solidFill>
              </a:rPr>
              <a:t>WILL UPDATE WITH HEATMAPS FOR word-level model (may possibly include phrase-level model</a:t>
            </a:r>
            <a:endParaRPr lang="en-US" dirty="0">
              <a:solidFill>
                <a:srgbClr val="FF0000"/>
              </a:solidFill>
            </a:endParaRPr>
          </a:p>
        </p:txBody>
      </p:sp>
      <p:sp>
        <p:nvSpPr>
          <p:cNvPr id="71" name="Text Placeholder 70"/>
          <p:cNvSpPr>
            <a:spLocks noGrp="1"/>
          </p:cNvSpPr>
          <p:nvPr>
            <p:ph type="body" sz="quarter" idx="41"/>
          </p:nvPr>
        </p:nvSpPr>
        <p:spPr>
          <a:xfrm>
            <a:off x="30749964" y="19767596"/>
            <a:ext cx="12801600" cy="1219200"/>
          </a:xfrm>
          <a:solidFill>
            <a:srgbClr val="520063"/>
          </a:solidFill>
        </p:spPr>
        <p:txBody>
          <a:bodyPr/>
          <a:lstStyle/>
          <a:p>
            <a:r>
              <a:rPr lang="en-US"/>
              <a:t>Conclusion</a:t>
            </a:r>
            <a:endParaRPr lang="en-US" dirty="0"/>
          </a:p>
        </p:txBody>
      </p:sp>
      <p:sp>
        <p:nvSpPr>
          <p:cNvPr id="15" name="Content Placeholder 14"/>
          <p:cNvSpPr>
            <a:spLocks noGrp="1"/>
          </p:cNvSpPr>
          <p:nvPr>
            <p:ph sz="quarter" idx="42"/>
          </p:nvPr>
        </p:nvSpPr>
        <p:spPr>
          <a:xfrm>
            <a:off x="30749964" y="21212348"/>
            <a:ext cx="12801600" cy="6646372"/>
          </a:xfrm>
          <a:solidFill>
            <a:srgbClr val="E8E8E8"/>
          </a:solidFill>
        </p:spPr>
        <p:txBody>
          <a:bodyPr>
            <a:normAutofit/>
          </a:bodyPr>
          <a:lstStyle/>
          <a:p>
            <a:r>
              <a:rPr lang="en-US" dirty="0"/>
              <a:t>Brief summary of what you discovered based on </a:t>
            </a:r>
            <a:r>
              <a:rPr lang="en-US" dirty="0" smtClean="0"/>
              <a:t>results</a:t>
            </a:r>
          </a:p>
          <a:p>
            <a:pPr lvl="1"/>
            <a:r>
              <a:rPr lang="en-US" dirty="0" smtClean="0"/>
              <a:t>Difficult to produce </a:t>
            </a:r>
            <a:r>
              <a:rPr lang="en-US" dirty="0" smtClean="0"/>
              <a:t>legitimate recipes </a:t>
            </a:r>
            <a:r>
              <a:rPr lang="en-US" dirty="0" smtClean="0"/>
              <a:t>using </a:t>
            </a:r>
            <a:r>
              <a:rPr lang="en-US" dirty="0" smtClean="0"/>
              <a:t>character-level embedding</a:t>
            </a:r>
            <a:endParaRPr lang="en-US" dirty="0" smtClean="0"/>
          </a:p>
          <a:p>
            <a:pPr lvl="1"/>
            <a:r>
              <a:rPr lang="en-US" dirty="0" smtClean="0"/>
              <a:t>Word2vec provides the best balance between legibility and creativity</a:t>
            </a:r>
            <a:endParaRPr lang="en-US" dirty="0"/>
          </a:p>
          <a:p>
            <a:r>
              <a:rPr lang="en-US" dirty="0"/>
              <a:t>Limitations of </a:t>
            </a:r>
            <a:r>
              <a:rPr lang="en-US" dirty="0" smtClean="0"/>
              <a:t>approach</a:t>
            </a:r>
          </a:p>
          <a:p>
            <a:pPr lvl="1"/>
            <a:r>
              <a:rPr lang="en-US" dirty="0" smtClean="0"/>
              <a:t>Dictionary limited to those words/recipes available via the </a:t>
            </a:r>
            <a:r>
              <a:rPr lang="en-US" dirty="0" err="1" smtClean="0"/>
              <a:t>Yummly</a:t>
            </a:r>
            <a:r>
              <a:rPr lang="en-US" dirty="0" smtClean="0"/>
              <a:t> API</a:t>
            </a:r>
            <a:endParaRPr lang="en-US" dirty="0"/>
          </a:p>
          <a:p>
            <a:r>
              <a:rPr lang="en-US" dirty="0"/>
              <a:t>How to improve/future </a:t>
            </a:r>
            <a:r>
              <a:rPr lang="en-US" dirty="0" smtClean="0"/>
              <a:t>work</a:t>
            </a:r>
          </a:p>
          <a:p>
            <a:pPr lvl="1"/>
            <a:r>
              <a:rPr lang="en-US" dirty="0" smtClean="0"/>
              <a:t>Generalize to include other types of food (e.g., muffins, cakes), then use combination of words specific to each type to seed recipe generation</a:t>
            </a:r>
          </a:p>
          <a:p>
            <a:pPr lvl="1"/>
            <a:r>
              <a:rPr lang="en-US" dirty="0" smtClean="0"/>
              <a:t>Train model to classify recipes based on ingredients</a:t>
            </a:r>
          </a:p>
          <a:p>
            <a:pPr lvl="1"/>
            <a:r>
              <a:rPr lang="en-US" dirty="0" smtClean="0"/>
              <a:t>Include directions to give full </a:t>
            </a:r>
            <a:r>
              <a:rPr lang="en-US" dirty="0" smtClean="0"/>
              <a:t>recipes</a:t>
            </a:r>
          </a:p>
          <a:p>
            <a:pPr lvl="1"/>
            <a:r>
              <a:rPr lang="en-US" dirty="0" smtClean="0"/>
              <a:t>Convert all fractions to decimals (e.g., ¾ to 0.75)</a:t>
            </a:r>
            <a:endParaRPr lang="en-US" dirty="0"/>
          </a:p>
        </p:txBody>
      </p:sp>
      <p:sp>
        <p:nvSpPr>
          <p:cNvPr id="21" name="Text Placeholder 20"/>
          <p:cNvSpPr>
            <a:spLocks noGrp="1"/>
          </p:cNvSpPr>
          <p:nvPr>
            <p:ph type="body" sz="quarter" idx="34"/>
          </p:nvPr>
        </p:nvSpPr>
        <p:spPr>
          <a:xfrm>
            <a:off x="30749964" y="28084272"/>
            <a:ext cx="12801600" cy="1219200"/>
          </a:xfrm>
          <a:solidFill>
            <a:srgbClr val="520063"/>
          </a:solidFill>
        </p:spPr>
        <p:txBody>
          <a:bodyPr/>
          <a:lstStyle/>
          <a:p>
            <a:r>
              <a:rPr lang="en-US" dirty="0"/>
              <a:t>References and Related Work</a:t>
            </a:r>
          </a:p>
        </p:txBody>
      </p:sp>
      <p:sp>
        <p:nvSpPr>
          <p:cNvPr id="22" name="Content Placeholder 21"/>
          <p:cNvSpPr>
            <a:spLocks noGrp="1"/>
          </p:cNvSpPr>
          <p:nvPr>
            <p:ph sz="quarter" idx="35"/>
          </p:nvPr>
        </p:nvSpPr>
        <p:spPr>
          <a:xfrm>
            <a:off x="30749964" y="29529024"/>
            <a:ext cx="12801600" cy="2500376"/>
          </a:xfrm>
          <a:solidFill>
            <a:srgbClr val="E8E8E8"/>
          </a:solidFill>
        </p:spPr>
        <p:txBody>
          <a:bodyPr/>
          <a:lstStyle/>
          <a:p>
            <a:r>
              <a:rPr lang="en-US" dirty="0" err="1" smtClean="0"/>
              <a:t>Karpathy</a:t>
            </a:r>
            <a:endParaRPr lang="en-US" dirty="0" smtClean="0"/>
          </a:p>
          <a:p>
            <a:endParaRPr lang="en-US" dirty="0"/>
          </a:p>
        </p:txBody>
      </p:sp>
      <p:pic>
        <p:nvPicPr>
          <p:cNvPr id="27" name="Picture 2" descr="bg"/>
          <p:cNvPicPr>
            <a:picLocks noChangeAspect="1" noChangeArrowheads="1"/>
          </p:cNvPicPr>
          <p:nvPr/>
        </p:nvPicPr>
        <p:blipFill rotWithShape="1">
          <a:blip r:embed="rId2">
            <a:extLst>
              <a:ext uri="{28A0092B-C50C-407E-A947-70E740481C1C}">
                <a14:useLocalDpi xmlns:a14="http://schemas.microsoft.com/office/drawing/2010/main" val="0"/>
              </a:ext>
            </a:extLst>
          </a:blip>
          <a:srcRect l="41679" t="56286" r="42893" b="23143"/>
          <a:stretch/>
        </p:blipFill>
        <p:spPr bwMode="auto">
          <a:xfrm>
            <a:off x="0" y="0"/>
            <a:ext cx="3842445" cy="38424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Content Placeholder 6"/>
          <p:cNvPicPr>
            <a:picLocks noGrp="1" noChangeAspect="1"/>
          </p:cNvPicPr>
          <p:nvPr>
            <p:ph sz="quarter" idx="32"/>
          </p:nvPr>
        </p:nvPicPr>
        <p:blipFill>
          <a:blip r:embed="rId3">
            <a:extLst>
              <a:ext uri="{28A0092B-C50C-407E-A947-70E740481C1C}">
                <a14:useLocalDpi xmlns:a14="http://schemas.microsoft.com/office/drawing/2010/main" val="0"/>
              </a:ext>
            </a:extLst>
          </a:blip>
          <a:stretch>
            <a:fillRect/>
          </a:stretch>
        </p:blipFill>
        <p:spPr>
          <a:xfrm>
            <a:off x="33493164" y="7945297"/>
            <a:ext cx="7315200" cy="5029200"/>
          </a:xfrm>
        </p:spPr>
      </p:pic>
      <p:pic>
        <p:nvPicPr>
          <p:cNvPr id="40" name="Picture Placeholder 39"/>
          <p:cNvPicPr>
            <a:picLocks noGrp="1" noChangeAspect="1"/>
          </p:cNvPicPr>
          <p:nvPr>
            <p:ph type="pic" sz="quarter" idx="43"/>
          </p:nvPr>
        </p:nvPicPr>
        <p:blipFill rotWithShape="1">
          <a:blip r:embed="rId4">
            <a:extLst>
              <a:ext uri="{28A0092B-C50C-407E-A947-70E740481C1C}">
                <a14:useLocalDpi xmlns:a14="http://schemas.microsoft.com/office/drawing/2010/main" val="0"/>
              </a:ext>
            </a:extLst>
          </a:blip>
          <a:srcRect l="-1909" r="2628" b="27442"/>
          <a:stretch/>
        </p:blipFill>
        <p:spPr>
          <a:xfrm>
            <a:off x="33493163" y="2"/>
            <a:ext cx="10398037" cy="3842445"/>
          </a:xfrm>
        </p:spPr>
      </p:pic>
      <p:sp>
        <p:nvSpPr>
          <p:cNvPr id="191" name="Text Placeholder 8"/>
          <p:cNvSpPr>
            <a:spLocks noGrp="1"/>
          </p:cNvSpPr>
          <p:nvPr>
            <p:ph type="body" sz="quarter" idx="21"/>
          </p:nvPr>
        </p:nvSpPr>
        <p:spPr>
          <a:xfrm>
            <a:off x="14254555" y="5728703"/>
            <a:ext cx="15541312" cy="1219200"/>
          </a:xfrm>
          <a:solidFill>
            <a:srgbClr val="520063"/>
          </a:solidFill>
        </p:spPr>
        <p:txBody>
          <a:bodyPr/>
          <a:lstStyle/>
          <a:p>
            <a:r>
              <a:rPr lang="en-US" dirty="0"/>
              <a:t>Technical Approach</a:t>
            </a:r>
          </a:p>
        </p:txBody>
      </p:sp>
      <p:sp>
        <p:nvSpPr>
          <p:cNvPr id="198" name="Freeform 197"/>
          <p:cNvSpPr/>
          <p:nvPr/>
        </p:nvSpPr>
        <p:spPr>
          <a:xfrm>
            <a:off x="14254555" y="8453311"/>
            <a:ext cx="4597082" cy="4174118"/>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300" b="1" kern="1200" dirty="0" smtClean="0"/>
              <a:t>Preprocess the data</a:t>
            </a:r>
          </a:p>
          <a:p>
            <a:pPr lvl="0" defTabSz="1022350">
              <a:lnSpc>
                <a:spcPct val="90000"/>
              </a:lnSpc>
              <a:spcBef>
                <a:spcPct val="0"/>
              </a:spcBef>
            </a:pPr>
            <a:endParaRPr lang="en-US" sz="2400" dirty="0"/>
          </a:p>
          <a:p>
            <a:pPr marL="342900" indent="-342900" defTabSz="1022350">
              <a:lnSpc>
                <a:spcPct val="90000"/>
              </a:lnSpc>
              <a:spcBef>
                <a:spcPct val="0"/>
              </a:spcBef>
              <a:spcAft>
                <a:spcPct val="35000"/>
              </a:spcAft>
              <a:buFont typeface="Arial" charset="0"/>
              <a:buChar char="•"/>
            </a:pPr>
            <a:r>
              <a:rPr lang="en-US" sz="2000" dirty="0"/>
              <a:t>Prepended the title of the recipe to the beginning of the recipe (within brackets) and tab-separated it from the ingredient list, which is comma </a:t>
            </a:r>
            <a:r>
              <a:rPr lang="en-US" sz="2000" dirty="0" smtClean="0"/>
              <a:t>separated</a:t>
            </a:r>
          </a:p>
          <a:p>
            <a:pPr marL="342900" indent="-342900" defTabSz="1022350">
              <a:lnSpc>
                <a:spcPct val="90000"/>
              </a:lnSpc>
              <a:spcBef>
                <a:spcPct val="0"/>
              </a:spcBef>
              <a:spcAft>
                <a:spcPct val="35000"/>
              </a:spcAft>
              <a:buFont typeface="Arial" charset="0"/>
              <a:buChar char="•"/>
            </a:pPr>
            <a:r>
              <a:rPr lang="en-US" sz="2000" dirty="0" smtClean="0"/>
              <a:t>Created </a:t>
            </a:r>
            <a:r>
              <a:rPr lang="en-US" sz="2000" dirty="0"/>
              <a:t>synthetic data by shuffling the ingredient list for each recipe (while retaining the same title) to try and combat dependencies on ingredient order</a:t>
            </a:r>
          </a:p>
          <a:p>
            <a:pPr lvl="0" defTabSz="1022350">
              <a:lnSpc>
                <a:spcPct val="90000"/>
              </a:lnSpc>
              <a:spcBef>
                <a:spcPct val="0"/>
              </a:spcBef>
              <a:spcAft>
                <a:spcPct val="35000"/>
              </a:spcAft>
            </a:pPr>
            <a:endParaRPr lang="en-US" sz="2300" kern="1200" dirty="0"/>
          </a:p>
        </p:txBody>
      </p:sp>
      <p:sp>
        <p:nvSpPr>
          <p:cNvPr id="199" name="Freeform 198"/>
          <p:cNvSpPr/>
          <p:nvPr/>
        </p:nvSpPr>
        <p:spPr>
          <a:xfrm>
            <a:off x="14254555" y="7325400"/>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1</a:t>
            </a:r>
          </a:p>
        </p:txBody>
      </p:sp>
      <p:sp>
        <p:nvSpPr>
          <p:cNvPr id="202" name="Freeform 201"/>
          <p:cNvSpPr/>
          <p:nvPr/>
        </p:nvSpPr>
        <p:spPr>
          <a:xfrm>
            <a:off x="19726670" y="8426908"/>
            <a:ext cx="4597082" cy="4547590"/>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r>
              <a:rPr lang="en-US" sz="2400" b="1" dirty="0" smtClean="0"/>
              <a:t>Consider </a:t>
            </a:r>
            <a:r>
              <a:rPr lang="en-US" sz="2400" b="1" dirty="0" err="1" smtClean="0"/>
              <a:t>embeddings</a:t>
            </a:r>
            <a:endParaRPr lang="en-US" sz="2400" b="1" dirty="0" smtClean="0"/>
          </a:p>
          <a:p>
            <a:endParaRPr lang="en-US" sz="2400" b="1" dirty="0"/>
          </a:p>
          <a:p>
            <a:pPr marL="342900" indent="-342900">
              <a:buFont typeface="Arial" charset="0"/>
              <a:buChar char="•"/>
            </a:pPr>
            <a:r>
              <a:rPr lang="en-US" sz="2000" dirty="0" smtClean="0"/>
              <a:t>Use phrase2vec with different levels of </a:t>
            </a:r>
            <a:r>
              <a:rPr lang="en-US" sz="2000" dirty="0" err="1" smtClean="0"/>
              <a:t>embeddings</a:t>
            </a:r>
            <a:r>
              <a:rPr lang="en-US" sz="2000" dirty="0" smtClean="0"/>
              <a:t>:</a:t>
            </a:r>
            <a:r>
              <a:rPr lang="en-US" sz="2000" dirty="0" smtClean="0"/>
              <a:t> </a:t>
            </a:r>
            <a:endParaRPr lang="en-US" sz="2000" dirty="0"/>
          </a:p>
          <a:p>
            <a:pPr marL="906170" lvl="1" indent="-342900">
              <a:buFont typeface="Arial" charset="0"/>
              <a:buChar char="•"/>
            </a:pPr>
            <a:r>
              <a:rPr lang="en-US" sz="2000" dirty="0" smtClean="0"/>
              <a:t>c</a:t>
            </a:r>
            <a:r>
              <a:rPr lang="en-US" sz="2000" dirty="0" smtClean="0"/>
              <a:t>haracter-level</a:t>
            </a:r>
          </a:p>
          <a:p>
            <a:pPr marL="906170" lvl="1" indent="-342900">
              <a:buFont typeface="Arial" charset="0"/>
              <a:buChar char="•"/>
            </a:pPr>
            <a:r>
              <a:rPr lang="en-US" sz="2000" dirty="0" smtClean="0"/>
              <a:t>word-level</a:t>
            </a:r>
          </a:p>
          <a:p>
            <a:pPr marL="906170" lvl="1" indent="-342900">
              <a:buFont typeface="Arial" charset="0"/>
              <a:buChar char="•"/>
            </a:pPr>
            <a:r>
              <a:rPr lang="en-US" sz="2000" dirty="0" smtClean="0"/>
              <a:t>phrase-level</a:t>
            </a:r>
            <a:r>
              <a:rPr lang="en-US" sz="2000" dirty="0" smtClean="0"/>
              <a:t/>
            </a:r>
            <a:br>
              <a:rPr lang="en-US" sz="2000" dirty="0" smtClean="0"/>
            </a:br>
            <a:endParaRPr lang="en-US" sz="2000" dirty="0" smtClean="0"/>
          </a:p>
          <a:p>
            <a:pPr marL="342900" indent="-342900">
              <a:buFont typeface="Arial" charset="0"/>
              <a:buChar char="•"/>
            </a:pPr>
            <a:r>
              <a:rPr lang="en-US" sz="2000" dirty="0" smtClean="0"/>
              <a:t>For </a:t>
            </a:r>
            <a:r>
              <a:rPr lang="en-US" sz="2000" dirty="0" smtClean="0"/>
              <a:t>character-level</a:t>
            </a:r>
            <a:r>
              <a:rPr lang="en-US" sz="2000" dirty="0" smtClean="0"/>
              <a:t>, </a:t>
            </a:r>
            <a:r>
              <a:rPr lang="en-US" sz="2000" dirty="0" smtClean="0"/>
              <a:t>used a sentence of length 40 and a moving frame. For </a:t>
            </a:r>
            <a:r>
              <a:rPr lang="en-US" sz="2000" dirty="0" smtClean="0"/>
              <a:t>word- and phrase-level, </a:t>
            </a:r>
            <a:r>
              <a:rPr lang="en-US" sz="2000" dirty="0" smtClean="0"/>
              <a:t>used a sentence of length 50. </a:t>
            </a:r>
            <a:br>
              <a:rPr lang="en-US" sz="2000" dirty="0" smtClean="0"/>
            </a:br>
            <a:endParaRPr lang="en-US" sz="2000" dirty="0" smtClean="0"/>
          </a:p>
          <a:p>
            <a:pPr marL="342900" indent="-342900">
              <a:buFont typeface="Arial" charset="0"/>
              <a:buChar char="•"/>
            </a:pPr>
            <a:endParaRPr lang="en-US" sz="2400" dirty="0" smtClean="0"/>
          </a:p>
          <a:p>
            <a:endParaRPr lang="en-US" sz="2400" b="1" dirty="0" smtClean="0"/>
          </a:p>
        </p:txBody>
      </p:sp>
      <p:sp>
        <p:nvSpPr>
          <p:cNvPr id="203" name="Freeform 202"/>
          <p:cNvSpPr/>
          <p:nvPr/>
        </p:nvSpPr>
        <p:spPr>
          <a:xfrm>
            <a:off x="19726670" y="7325399"/>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2</a:t>
            </a:r>
          </a:p>
        </p:txBody>
      </p:sp>
      <p:sp>
        <p:nvSpPr>
          <p:cNvPr id="206" name="Freeform 205"/>
          <p:cNvSpPr/>
          <p:nvPr/>
        </p:nvSpPr>
        <p:spPr>
          <a:xfrm>
            <a:off x="25198785" y="8453310"/>
            <a:ext cx="4597082" cy="4521187"/>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r>
              <a:rPr lang="en-US" sz="2400" b="1" dirty="0" smtClean="0"/>
              <a:t>Model evaluation</a:t>
            </a:r>
          </a:p>
          <a:p>
            <a:endParaRPr lang="en-US" sz="2400" b="1" dirty="0"/>
          </a:p>
          <a:p>
            <a:pPr marL="342900" indent="-342900">
              <a:buFont typeface="Arial" charset="0"/>
              <a:buChar char="•"/>
            </a:pPr>
            <a:r>
              <a:rPr lang="en-US" sz="2000" dirty="0" smtClean="0"/>
              <a:t>Ran the code with each of the </a:t>
            </a:r>
            <a:r>
              <a:rPr lang="en-US" sz="2000" dirty="0" err="1" smtClean="0"/>
              <a:t>embeddings</a:t>
            </a:r>
            <a:r>
              <a:rPr lang="en-US" sz="2000" dirty="0" smtClean="0"/>
              <a:t> for 100 epochs</a:t>
            </a:r>
            <a:br>
              <a:rPr lang="en-US" sz="2000" dirty="0" smtClean="0"/>
            </a:br>
            <a:endParaRPr lang="en-US" sz="2000" dirty="0" smtClean="0"/>
          </a:p>
          <a:p>
            <a:pPr marL="342900" indent="-342900">
              <a:buFont typeface="Arial" charset="0"/>
              <a:buChar char="•"/>
            </a:pPr>
            <a:r>
              <a:rPr lang="en-US" sz="2000" dirty="0" smtClean="0"/>
              <a:t>Evaluate model success by looking at the novel recipes generated by the model</a:t>
            </a:r>
          </a:p>
          <a:p>
            <a:pPr marL="342900" indent="-342900">
              <a:buFont typeface="Arial" charset="0"/>
              <a:buChar char="•"/>
            </a:pPr>
            <a:endParaRPr lang="en-US" sz="2000" dirty="0"/>
          </a:p>
        </p:txBody>
      </p:sp>
      <p:sp>
        <p:nvSpPr>
          <p:cNvPr id="207" name="Freeform 206"/>
          <p:cNvSpPr/>
          <p:nvPr/>
        </p:nvSpPr>
        <p:spPr>
          <a:xfrm>
            <a:off x="25198785" y="7325398"/>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3</a:t>
            </a:r>
          </a:p>
        </p:txBody>
      </p:sp>
      <p:sp>
        <p:nvSpPr>
          <p:cNvPr id="212" name="Text Placeholder 67"/>
          <p:cNvSpPr>
            <a:spLocks noGrp="1"/>
          </p:cNvSpPr>
          <p:nvPr>
            <p:ph type="body" sz="quarter" idx="37"/>
          </p:nvPr>
        </p:nvSpPr>
        <p:spPr>
          <a:xfrm>
            <a:off x="457202" y="18959929"/>
            <a:ext cx="12801600" cy="1280160"/>
          </a:xfrm>
          <a:solidFill>
            <a:srgbClr val="520063"/>
          </a:solidFill>
        </p:spPr>
        <p:txBody>
          <a:bodyPr/>
          <a:lstStyle/>
          <a:p>
            <a:r>
              <a:rPr lang="en-US" dirty="0"/>
              <a:t>Dataset</a:t>
            </a:r>
          </a:p>
        </p:txBody>
      </p:sp>
      <p:sp>
        <p:nvSpPr>
          <p:cNvPr id="213" name="Content Placeholder 10"/>
          <p:cNvSpPr>
            <a:spLocks noGrp="1"/>
          </p:cNvSpPr>
          <p:nvPr>
            <p:ph sz="quarter" idx="38"/>
          </p:nvPr>
        </p:nvSpPr>
        <p:spPr>
          <a:xfrm>
            <a:off x="472442" y="20497800"/>
            <a:ext cx="12801600" cy="11525968"/>
          </a:xfrm>
          <a:solidFill>
            <a:srgbClr val="E8E8E8"/>
          </a:solidFill>
        </p:spPr>
        <p:txBody>
          <a:bodyPr>
            <a:normAutofit/>
          </a:bodyPr>
          <a:lstStyle/>
          <a:p>
            <a:r>
              <a:rPr lang="en-US" dirty="0" smtClean="0"/>
              <a:t>Pulled 90,000 ingredient lists from </a:t>
            </a:r>
            <a:r>
              <a:rPr lang="en-US" dirty="0" err="1" smtClean="0"/>
              <a:t>Yummly</a:t>
            </a:r>
            <a:r>
              <a:rPr lang="en-US" dirty="0" smtClean="0"/>
              <a:t> (a recipe repository) using their API and specified ‘cookie’ as the search parameter</a:t>
            </a:r>
          </a:p>
          <a:p>
            <a:r>
              <a:rPr lang="en-US" dirty="0" smtClean="0"/>
              <a:t>Removed any recipes that didn’t have cookie in the title</a:t>
            </a:r>
          </a:p>
          <a:p>
            <a:r>
              <a:rPr lang="en-US" dirty="0"/>
              <a:t>Removed special characters and converted from Unicode to </a:t>
            </a:r>
            <a:r>
              <a:rPr lang="en-US" dirty="0" smtClean="0"/>
              <a:t>ASCII</a:t>
            </a:r>
          </a:p>
          <a:p>
            <a:r>
              <a:rPr lang="en-US" dirty="0" smtClean="0"/>
              <a:t>Created </a:t>
            </a:r>
            <a:r>
              <a:rPr lang="en-US" dirty="0"/>
              <a:t>a dictionary of </a:t>
            </a:r>
            <a:r>
              <a:rPr lang="en-US" dirty="0" smtClean="0"/>
              <a:t>words by looking at the term frequency matrix of the corpus and removing any infrequent (&lt;100) terms</a:t>
            </a:r>
          </a:p>
          <a:p>
            <a:r>
              <a:rPr lang="en-US" dirty="0" smtClean="0"/>
              <a:t>Inspected the final dictionary and removed any words that were instructions or were unrelated to cookies</a:t>
            </a:r>
          </a:p>
          <a:p>
            <a:r>
              <a:rPr lang="en-US" dirty="0" smtClean="0"/>
              <a:t>Removed any words not in the final dictionary from the corpus</a:t>
            </a:r>
          </a:p>
          <a:p>
            <a:r>
              <a:rPr lang="en-US" dirty="0" smtClean="0"/>
              <a:t>Example raw observation: </a:t>
            </a:r>
          </a:p>
          <a:p>
            <a:pPr lvl="1"/>
            <a:r>
              <a:rPr lang="en-US" dirty="0" smtClean="0"/>
              <a:t>['2 </a:t>
            </a:r>
            <a:r>
              <a:rPr lang="en-US" dirty="0"/>
              <a:t>cups flour', </a:t>
            </a:r>
            <a:r>
              <a:rPr lang="en-US" dirty="0" smtClean="0"/>
              <a:t>'1 </a:t>
            </a:r>
            <a:r>
              <a:rPr lang="en-US" dirty="0"/>
              <a:t>teaspoon baking powder', </a:t>
            </a:r>
            <a:r>
              <a:rPr lang="en-US" dirty="0" smtClean="0"/>
              <a:t>'1 </a:t>
            </a:r>
            <a:r>
              <a:rPr lang="en-US" dirty="0"/>
              <a:t>teaspoon baking soda', </a:t>
            </a:r>
            <a:r>
              <a:rPr lang="en-US" dirty="0" smtClean="0"/>
              <a:t>'1 </a:t>
            </a:r>
            <a:r>
              <a:rPr lang="en-US" dirty="0"/>
              <a:t>teaspoon salt', </a:t>
            </a:r>
            <a:r>
              <a:rPr lang="en-US" dirty="0" smtClean="0"/>
              <a:t>'3/4 </a:t>
            </a:r>
            <a:r>
              <a:rPr lang="en-US" dirty="0"/>
              <a:t>cup butter, room temperature', </a:t>
            </a:r>
            <a:r>
              <a:rPr lang="en-US" dirty="0" smtClean="0"/>
              <a:t>'3/4 </a:t>
            </a:r>
            <a:r>
              <a:rPr lang="en-US" dirty="0"/>
              <a:t>cup brown sugar (packed)', </a:t>
            </a:r>
            <a:r>
              <a:rPr lang="en-US" dirty="0" smtClean="0"/>
              <a:t>'3/4 </a:t>
            </a:r>
            <a:r>
              <a:rPr lang="en-US" dirty="0"/>
              <a:t>cup granulated sugar', </a:t>
            </a:r>
            <a:r>
              <a:rPr lang="en-US" dirty="0" smtClean="0"/>
              <a:t>'2 </a:t>
            </a:r>
            <a:r>
              <a:rPr lang="en-US" dirty="0"/>
              <a:t>large eggs', u'2 teaspoons vanilla (or slightly more, to taste)', </a:t>
            </a:r>
            <a:r>
              <a:rPr lang="en-US" dirty="0" smtClean="0"/>
              <a:t>'3 </a:t>
            </a:r>
            <a:r>
              <a:rPr lang="en-US" dirty="0"/>
              <a:t>1/2 cups old-fashioned oatmeal', </a:t>
            </a:r>
            <a:r>
              <a:rPr lang="en-US" dirty="0" smtClean="0"/>
              <a:t>'2 </a:t>
            </a:r>
            <a:r>
              <a:rPr lang="en-US" dirty="0"/>
              <a:t>cups raisins (soaked in hot water flavored with vanilla, then drained)']</a:t>
            </a:r>
            <a:endParaRPr lang="en-US" dirty="0" smtClean="0"/>
          </a:p>
          <a:p>
            <a:r>
              <a:rPr lang="en-US" dirty="0" smtClean="0"/>
              <a:t>Example post-processed observation</a:t>
            </a:r>
            <a:r>
              <a:rPr lang="en-US" dirty="0"/>
              <a:t>: </a:t>
            </a:r>
            <a:endParaRPr lang="en-US" dirty="0" smtClean="0"/>
          </a:p>
          <a:p>
            <a:pPr lvl="1"/>
            <a:r>
              <a:rPr lang="en-US" dirty="0" smtClean="0"/>
              <a:t>[</a:t>
            </a:r>
            <a:r>
              <a:rPr lang="en-US" dirty="0"/>
              <a:t>Favorite Oatmeal Raisin Cookies] </a:t>
            </a:r>
            <a:r>
              <a:rPr lang="en-US" dirty="0" smtClean="0"/>
              <a:t>    </a:t>
            </a:r>
            <a:r>
              <a:rPr lang="en-US" dirty="0"/>
              <a:t>2 cups flour,1 teaspoon baking powder,1 teaspoon baking soda,1 teaspoon salt,3/4 cup butter room temperature,3/4 cup brown sugar ,3/4 cup granulated sugar,2 large eggs,2 teaspoons vanilla ,3 1/2 cups old-fashioned oatmeal,2 cups raisins </a:t>
            </a:r>
            <a:endParaRPr lang="en-US" dirty="0" smtClean="0"/>
          </a:p>
        </p:txBody>
      </p:sp>
      <p:sp>
        <p:nvSpPr>
          <p:cNvPr id="231" name="Freeform 230"/>
          <p:cNvSpPr/>
          <p:nvPr/>
        </p:nvSpPr>
        <p:spPr>
          <a:xfrm>
            <a:off x="14254555" y="12750625"/>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4</a:t>
            </a:r>
            <a:endParaRPr lang="en-US" sz="2100" kern="1200" dirty="0"/>
          </a:p>
        </p:txBody>
      </p:sp>
      <p:sp>
        <p:nvSpPr>
          <p:cNvPr id="232" name="Freeform 231"/>
          <p:cNvSpPr/>
          <p:nvPr/>
        </p:nvSpPr>
        <p:spPr>
          <a:xfrm>
            <a:off x="19726670" y="12750624"/>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5</a:t>
            </a:r>
            <a:endParaRPr lang="en-US" sz="2100" kern="1200" dirty="0"/>
          </a:p>
        </p:txBody>
      </p:sp>
      <p:sp>
        <p:nvSpPr>
          <p:cNvPr id="233" name="Freeform 232"/>
          <p:cNvSpPr/>
          <p:nvPr/>
        </p:nvSpPr>
        <p:spPr>
          <a:xfrm>
            <a:off x="25198785" y="12750623"/>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6</a:t>
            </a:r>
            <a:endParaRPr lang="en-US" sz="2100" kern="1200" dirty="0"/>
          </a:p>
        </p:txBody>
      </p:sp>
      <p:sp>
        <p:nvSpPr>
          <p:cNvPr id="234" name="Freeform 233"/>
          <p:cNvSpPr/>
          <p:nvPr/>
        </p:nvSpPr>
        <p:spPr>
          <a:xfrm>
            <a:off x="14254554" y="14022894"/>
            <a:ext cx="4820251" cy="4089019"/>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400" b="1" dirty="0" err="1" smtClean="0"/>
              <a:t>Hyperparameter</a:t>
            </a:r>
            <a:r>
              <a:rPr lang="en-US" sz="2400" b="1" dirty="0" smtClean="0"/>
              <a:t> Tuning</a:t>
            </a:r>
            <a:br>
              <a:rPr lang="en-US" sz="2400" b="1" dirty="0" smtClean="0"/>
            </a:br>
            <a:endParaRPr lang="en-US" sz="2400" b="1" dirty="0" smtClean="0"/>
          </a:p>
          <a:p>
            <a:pPr marL="342900" lvl="0" indent="-342900" defTabSz="1022350">
              <a:lnSpc>
                <a:spcPct val="90000"/>
              </a:lnSpc>
              <a:spcBef>
                <a:spcPct val="0"/>
              </a:spcBef>
              <a:spcAft>
                <a:spcPct val="35000"/>
              </a:spcAft>
              <a:buFont typeface="Arial" charset="0"/>
              <a:buChar char="•"/>
            </a:pPr>
            <a:r>
              <a:rPr lang="en-US" sz="2000" dirty="0" smtClean="0"/>
              <a:t>Compared GRU and LSTM performance</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Varied number of layers in the model (from 2 to 3)</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Adjusted the number of hidden neurons in the layers(128,256,512)</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Considered bidirectional LSTM for char-RNN model</a:t>
            </a:r>
          </a:p>
          <a:p>
            <a:pPr marL="342900" lvl="0" indent="-342900" defTabSz="1022350">
              <a:lnSpc>
                <a:spcPct val="90000"/>
              </a:lnSpc>
              <a:spcBef>
                <a:spcPct val="0"/>
              </a:spcBef>
              <a:spcAft>
                <a:spcPct val="35000"/>
              </a:spcAft>
              <a:buFont typeface="Arial" charset="0"/>
              <a:buChar char="•"/>
            </a:pPr>
            <a:endParaRPr lang="en-US" sz="2000" dirty="0" smtClean="0"/>
          </a:p>
          <a:p>
            <a:pPr lvl="0" defTabSz="1022350">
              <a:lnSpc>
                <a:spcPct val="90000"/>
              </a:lnSpc>
              <a:spcBef>
                <a:spcPct val="0"/>
              </a:spcBef>
              <a:spcAft>
                <a:spcPct val="35000"/>
              </a:spcAft>
            </a:pPr>
            <a:endParaRPr lang="en-US" sz="2000" b="1" dirty="0"/>
          </a:p>
          <a:p>
            <a:pPr lvl="0" defTabSz="1022350">
              <a:lnSpc>
                <a:spcPct val="90000"/>
              </a:lnSpc>
              <a:spcBef>
                <a:spcPct val="0"/>
              </a:spcBef>
              <a:spcAft>
                <a:spcPct val="35000"/>
              </a:spcAft>
            </a:pPr>
            <a:endParaRPr lang="en-US" sz="2400" b="1" dirty="0"/>
          </a:p>
        </p:txBody>
      </p:sp>
      <p:sp>
        <p:nvSpPr>
          <p:cNvPr id="235" name="Freeform 234"/>
          <p:cNvSpPr/>
          <p:nvPr/>
        </p:nvSpPr>
        <p:spPr>
          <a:xfrm>
            <a:off x="19726670" y="13996493"/>
            <a:ext cx="4597082" cy="4115420"/>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400" b="1" dirty="0" smtClean="0"/>
              <a:t>Generate Recipes</a:t>
            </a:r>
          </a:p>
          <a:p>
            <a:pPr lvl="0" defTabSz="1022350">
              <a:lnSpc>
                <a:spcPct val="90000"/>
              </a:lnSpc>
              <a:spcBef>
                <a:spcPct val="0"/>
              </a:spcBef>
            </a:pPr>
            <a:endParaRPr lang="en-US" sz="2400" b="1" dirty="0" smtClean="0"/>
          </a:p>
          <a:p>
            <a:pPr marL="342900" lvl="0" indent="-342900" defTabSz="1022350">
              <a:lnSpc>
                <a:spcPct val="90000"/>
              </a:lnSpc>
              <a:spcBef>
                <a:spcPct val="0"/>
              </a:spcBef>
              <a:spcAft>
                <a:spcPct val="35000"/>
              </a:spcAft>
              <a:buFont typeface="Arial" charset="0"/>
              <a:buChar char="•"/>
            </a:pPr>
            <a:r>
              <a:rPr lang="en-US" sz="2000" dirty="0" smtClean="0"/>
              <a:t>Input a recipe title or keyword and use it search the training data for a matching title. </a:t>
            </a:r>
          </a:p>
          <a:p>
            <a:pPr marL="342900" lvl="0" indent="-342900" defTabSz="1022350">
              <a:lnSpc>
                <a:spcPct val="90000"/>
              </a:lnSpc>
              <a:spcBef>
                <a:spcPct val="0"/>
              </a:spcBef>
              <a:spcAft>
                <a:spcPct val="35000"/>
              </a:spcAft>
              <a:buFont typeface="Arial" charset="0"/>
              <a:buChar char="•"/>
            </a:pPr>
            <a:endParaRPr lang="en-US" sz="2000" dirty="0"/>
          </a:p>
          <a:p>
            <a:pPr marL="342900" lvl="0" indent="-342900" defTabSz="1022350">
              <a:lnSpc>
                <a:spcPct val="90000"/>
              </a:lnSpc>
              <a:spcBef>
                <a:spcPct val="0"/>
              </a:spcBef>
              <a:spcAft>
                <a:spcPct val="35000"/>
              </a:spcAft>
              <a:buFont typeface="Arial" charset="0"/>
              <a:buChar char="•"/>
            </a:pPr>
            <a:r>
              <a:rPr lang="en-US" sz="2000" dirty="0" smtClean="0"/>
              <a:t>Randomly select one recipe from the group of recipes that contain the keyword and use those words to seed recipe generation</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Compare to actual recipe in training data to see how similar the recipe is</a:t>
            </a:r>
          </a:p>
          <a:p>
            <a:pPr lvl="0" defTabSz="1022350">
              <a:lnSpc>
                <a:spcPct val="90000"/>
              </a:lnSpc>
              <a:spcBef>
                <a:spcPct val="0"/>
              </a:spcBef>
              <a:spcAft>
                <a:spcPct val="35000"/>
              </a:spcAft>
            </a:pPr>
            <a:endParaRPr lang="en-US" sz="2000" b="1" dirty="0" smtClean="0"/>
          </a:p>
        </p:txBody>
      </p:sp>
      <p:sp>
        <p:nvSpPr>
          <p:cNvPr id="236" name="Freeform 235"/>
          <p:cNvSpPr/>
          <p:nvPr/>
        </p:nvSpPr>
        <p:spPr>
          <a:xfrm>
            <a:off x="25198785" y="14022896"/>
            <a:ext cx="4597082" cy="2665598"/>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endParaRPr lang="en-US" sz="2400" dirty="0" smtClean="0"/>
          </a:p>
          <a:p>
            <a:endParaRPr lang="en-US" sz="2400" dirty="0"/>
          </a:p>
          <a:p>
            <a:pPr algn="ctr"/>
            <a:r>
              <a:rPr lang="en-US" sz="2400" b="1" dirty="0" smtClean="0"/>
              <a:t>Bake cookies.</a:t>
            </a:r>
          </a:p>
          <a:p>
            <a:pPr algn="ctr"/>
            <a:r>
              <a:rPr lang="en-US" sz="2400" b="1" dirty="0" smtClean="0"/>
              <a:t>Eat cookies.</a:t>
            </a:r>
          </a:p>
          <a:p>
            <a:pPr algn="ctr"/>
            <a:r>
              <a:rPr lang="en-US" sz="2400" b="1" dirty="0" smtClean="0"/>
              <a:t>Profit.</a:t>
            </a:r>
          </a:p>
        </p:txBody>
      </p:sp>
      <p:sp>
        <p:nvSpPr>
          <p:cNvPr id="50" name="TextBox 49"/>
          <p:cNvSpPr txBox="1"/>
          <p:nvPr/>
        </p:nvSpPr>
        <p:spPr>
          <a:xfrm>
            <a:off x="14254554" y="18757186"/>
            <a:ext cx="15541313" cy="7355860"/>
          </a:xfrm>
          <a:prstGeom prst="rect">
            <a:avLst/>
          </a:prstGeom>
          <a:noFill/>
        </p:spPr>
        <p:txBody>
          <a:bodyPr wrap="square" rtlCol="0">
            <a:spAutoFit/>
          </a:bodyPr>
          <a:lstStyle/>
          <a:p>
            <a:r>
              <a:rPr lang="en-US" sz="3200" b="1" dirty="0" smtClean="0"/>
              <a:t>Current Approach</a:t>
            </a:r>
          </a:p>
          <a:p>
            <a:pPr marL="457200" indent="-457200">
              <a:buFont typeface="Arial" charset="0"/>
              <a:buChar char="•"/>
            </a:pPr>
            <a:r>
              <a:rPr lang="en-US" sz="3200" dirty="0" smtClean="0"/>
              <a:t>Recurrent Neural Network (RNN): connections between units form a direct cycle so that it can exhibit dynamic temporal behavior</a:t>
            </a:r>
          </a:p>
          <a:p>
            <a:pPr marL="457200" indent="-457200">
              <a:buFont typeface="Arial" charset="0"/>
              <a:buChar char="•"/>
            </a:pPr>
            <a:endParaRPr lang="en-US" sz="3200" dirty="0"/>
          </a:p>
          <a:p>
            <a:pPr marL="457200" indent="-457200">
              <a:buFont typeface="Arial" charset="0"/>
              <a:buChar char="•"/>
            </a:pPr>
            <a:endParaRPr lang="en-US" sz="3200" dirty="0" smtClean="0"/>
          </a:p>
          <a:p>
            <a:pPr marL="457200" indent="-457200">
              <a:buFont typeface="Arial" charset="0"/>
              <a:buChar char="•"/>
            </a:pPr>
            <a:endParaRPr lang="en-US" sz="3200" dirty="0"/>
          </a:p>
          <a:p>
            <a:pPr marL="457200" indent="-457200">
              <a:buFont typeface="Arial" charset="0"/>
              <a:buChar char="•"/>
            </a:pPr>
            <a:endParaRPr lang="en-US" sz="3200" dirty="0" smtClean="0"/>
          </a:p>
          <a:p>
            <a:pPr marL="457200" indent="-457200">
              <a:buFont typeface="Arial" charset="0"/>
              <a:buChar char="•"/>
            </a:pPr>
            <a:endParaRPr lang="en-US" sz="3200" dirty="0"/>
          </a:p>
          <a:p>
            <a:pPr marL="457200" indent="-457200">
              <a:buFont typeface="Arial" charset="0"/>
              <a:buChar char="•"/>
            </a:pPr>
            <a:endParaRPr lang="en-US" sz="3200" dirty="0" smtClean="0"/>
          </a:p>
          <a:p>
            <a:r>
              <a:rPr lang="en-US" sz="2400" dirty="0" smtClean="0"/>
              <a:t>                   Figure 1 Illustration of RNN                                                  Figure 2 LSTM vs GRU</a:t>
            </a:r>
          </a:p>
          <a:p>
            <a:pPr marL="457200" indent="-457200">
              <a:buFont typeface="Arial" charset="0"/>
              <a:buChar char="•"/>
            </a:pPr>
            <a:endParaRPr lang="en-US" sz="3200" dirty="0" smtClean="0"/>
          </a:p>
          <a:p>
            <a:pPr marL="457200" indent="-457200">
              <a:buFont typeface="Arial" charset="0"/>
              <a:buChar char="•"/>
            </a:pPr>
            <a:r>
              <a:rPr lang="en-US" sz="3200" dirty="0" smtClean="0"/>
              <a:t>Long short-term memory (LSTM) improves upon RNNs using memory cells that remember long-term values</a:t>
            </a:r>
          </a:p>
          <a:p>
            <a:pPr marL="457200" indent="-457200">
              <a:buFont typeface="Arial" charset="0"/>
              <a:buChar char="•"/>
            </a:pPr>
            <a:r>
              <a:rPr lang="en-US" sz="3200" dirty="0" smtClean="0"/>
              <a:t>Gated recurrent units’ (GRUs) performance is similar to LSTM but the model has fewer parameters, as they lack an output gate</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54554" y="20310733"/>
            <a:ext cx="7171930" cy="2877793"/>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25211" y="20310734"/>
            <a:ext cx="7292740" cy="2878914"/>
          </a:xfrm>
          <a:prstGeom prst="rect">
            <a:avLst/>
          </a:prstGeom>
        </p:spPr>
      </p:pic>
      <p:pic>
        <p:nvPicPr>
          <p:cNvPr id="36" name="Pictur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64488" y="26740529"/>
            <a:ext cx="1701800" cy="421640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326993" y="26693251"/>
            <a:ext cx="1709628" cy="4235794"/>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497326" y="26693251"/>
            <a:ext cx="1310681" cy="4577602"/>
          </a:xfrm>
          <a:prstGeom prst="rect">
            <a:avLst/>
          </a:prstGeom>
        </p:spPr>
      </p:pic>
      <p:sp>
        <p:nvSpPr>
          <p:cNvPr id="11" name="TextBox 10"/>
          <p:cNvSpPr txBox="1"/>
          <p:nvPr/>
        </p:nvSpPr>
        <p:spPr>
          <a:xfrm>
            <a:off x="23505443" y="31093976"/>
            <a:ext cx="5302564" cy="461665"/>
          </a:xfrm>
          <a:prstGeom prst="rect">
            <a:avLst/>
          </a:prstGeom>
          <a:noFill/>
        </p:spPr>
        <p:txBody>
          <a:bodyPr wrap="square" rtlCol="0">
            <a:spAutoFit/>
          </a:bodyPr>
          <a:lstStyle/>
          <a:p>
            <a:r>
              <a:rPr lang="en-US" sz="2400" dirty="0" smtClean="0"/>
              <a:t>Figure 3 The </a:t>
            </a:r>
            <a:r>
              <a:rPr lang="en-US" sz="2400" dirty="0"/>
              <a:t>structures of our </a:t>
            </a:r>
            <a:r>
              <a:rPr lang="en-US" sz="2400" dirty="0" smtClean="0"/>
              <a:t>models</a:t>
            </a:r>
            <a:endParaRPr lang="en-US" sz="2400" dirty="0"/>
          </a:p>
        </p:txBody>
      </p:sp>
      <p:sp>
        <p:nvSpPr>
          <p:cNvPr id="13" name="TextBox 12"/>
          <p:cNvSpPr txBox="1"/>
          <p:nvPr/>
        </p:nvSpPr>
        <p:spPr>
          <a:xfrm>
            <a:off x="14228139" y="26239418"/>
            <a:ext cx="8936349" cy="3539430"/>
          </a:xfrm>
          <a:prstGeom prst="rect">
            <a:avLst/>
          </a:prstGeom>
          <a:noFill/>
        </p:spPr>
        <p:txBody>
          <a:bodyPr wrap="square" rtlCol="0">
            <a:spAutoFit/>
          </a:bodyPr>
          <a:lstStyle/>
          <a:p>
            <a:r>
              <a:rPr lang="en-US" sz="3200" b="1" dirty="0" smtClean="0"/>
              <a:t>Alternative Approach</a:t>
            </a:r>
          </a:p>
          <a:p>
            <a:pPr marL="457200" indent="-457200">
              <a:buFont typeface="Arial" charset="0"/>
              <a:buChar char="•"/>
            </a:pPr>
            <a:r>
              <a:rPr lang="en-US" sz="3200" dirty="0" smtClean="0"/>
              <a:t>Bidirectional</a:t>
            </a:r>
            <a:r>
              <a:rPr lang="en-US" sz="3200" dirty="0"/>
              <a:t> </a:t>
            </a:r>
            <a:r>
              <a:rPr lang="en-US" sz="3200" dirty="0" smtClean="0"/>
              <a:t>RNN: </a:t>
            </a:r>
            <a:r>
              <a:rPr lang="en-US" sz="3200" dirty="0"/>
              <a:t>connect two hidden layers of opposite directions to the same </a:t>
            </a:r>
            <a:r>
              <a:rPr lang="en-US" sz="3200" dirty="0" smtClean="0"/>
              <a:t>output, so the output layer can get information from both past (left context) and future (right context) </a:t>
            </a:r>
            <a:r>
              <a:rPr lang="en-US" sz="3200" dirty="0" smtClean="0"/>
              <a:t>states</a:t>
            </a:r>
          </a:p>
          <a:p>
            <a:pPr marL="457200" indent="-457200">
              <a:buFont typeface="Arial" charset="0"/>
              <a:buChar char="•"/>
            </a:pPr>
            <a:r>
              <a:rPr lang="en-US" sz="3200" dirty="0" smtClean="0"/>
              <a:t>Convolutional NN: </a:t>
            </a:r>
            <a:endParaRPr lang="en-US" sz="3200" dirty="0" smtClean="0"/>
          </a:p>
        </p:txBody>
      </p:sp>
      <p:sp>
        <p:nvSpPr>
          <p:cNvPr id="41" name="Content Placeholder 5"/>
          <p:cNvSpPr>
            <a:spLocks noGrp="1"/>
          </p:cNvSpPr>
          <p:nvPr>
            <p:ph sz="quarter" idx="33"/>
          </p:nvPr>
        </p:nvSpPr>
        <p:spPr>
          <a:xfrm>
            <a:off x="30791620" y="13023096"/>
            <a:ext cx="12801600" cy="1999595"/>
          </a:xfrm>
        </p:spPr>
        <p:txBody>
          <a:bodyPr>
            <a:normAutofit/>
          </a:bodyPr>
          <a:lstStyle/>
          <a:p>
            <a:pPr marL="0" lvl="0" indent="0" defTabSz="914400">
              <a:spcBef>
                <a:spcPts val="0"/>
              </a:spcBef>
              <a:buClrTx/>
              <a:buNone/>
            </a:pPr>
            <a:r>
              <a:rPr lang="en-US" sz="2000" dirty="0"/>
              <a:t>spoon baking soda,1 cup flaked coconut,2 teaspoons butter softened,1 teaspoon vanilla extract,1/2 cup softened butter,1/2 cup sugar,3/4 cup brown sugar packed,1 teaspoon vanilla extract,1/2 teaspoon ground nutmeg,3 large eggs,1/2 teaspoon grated filling,1 cup shortening,2 1/4 cups all purpose flour,1 teaspoon vanilla extract,1/2 teaspoon salt,1/4 teaspoon kosher salt,1 cup butter room temperature,1 1/2 tsp. ground cinnamon,2 cups </a:t>
            </a:r>
            <a:r>
              <a:rPr lang="en-US" sz="2000" dirty="0" smtClean="0"/>
              <a:t>white</a:t>
            </a:r>
          </a:p>
          <a:p>
            <a:pPr marL="0" lvl="0" indent="0" defTabSz="914400">
              <a:spcBef>
                <a:spcPts val="0"/>
              </a:spcBef>
              <a:buClrTx/>
              <a:buNone/>
            </a:pPr>
            <a:endParaRPr lang="en-US" sz="2000" dirty="0"/>
          </a:p>
          <a:p>
            <a:pPr marL="0" lvl="0" indent="0" defTabSz="914400">
              <a:spcBef>
                <a:spcPts val="0"/>
              </a:spcBef>
              <a:buClrTx/>
              <a:buNone/>
            </a:pPr>
            <a:endParaRPr lang="en-US" sz="2400" dirty="0"/>
          </a:p>
        </p:txBody>
      </p:sp>
      <p:sp>
        <p:nvSpPr>
          <p:cNvPr id="42" name="Content Placeholder 5"/>
          <p:cNvSpPr>
            <a:spLocks noGrp="1"/>
          </p:cNvSpPr>
          <p:nvPr>
            <p:ph sz="quarter" idx="33"/>
          </p:nvPr>
        </p:nvSpPr>
        <p:spPr>
          <a:xfrm>
            <a:off x="30791620" y="7171688"/>
            <a:ext cx="12801600" cy="5738632"/>
          </a:xfrm>
        </p:spPr>
        <p:txBody>
          <a:bodyPr>
            <a:normAutofit/>
          </a:bodyPr>
          <a:lstStyle/>
          <a:p>
            <a:r>
              <a:rPr lang="en-US" dirty="0" smtClean="0"/>
              <a:t>Ran the character level CNN and got the following output with the associated heat map. </a:t>
            </a:r>
          </a:p>
          <a:p>
            <a:endParaRPr lang="en-US" dirty="0"/>
          </a:p>
        </p:txBody>
      </p:sp>
    </p:spTree>
    <p:extLst>
      <p:ext uri="{BB962C8B-B14F-4D97-AF65-F5344CB8AC3E}">
        <p14:creationId xmlns:p14="http://schemas.microsoft.com/office/powerpoint/2010/main" val="1113552907"/>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917</Words>
  <Application>Microsoft Macintosh PowerPoint</Application>
  <PresentationFormat>Custom</PresentationFormat>
  <Paragraphs>90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Science Poster</vt:lpstr>
      <vt:lpstr>Convectional Neural Networks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2016-04-09T00:58:54Z</dcterms:created>
  <dcterms:modified xsi:type="dcterms:W3CDTF">2017-05-30T19:22:05Z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