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5" autoAdjust="0"/>
    <p:restoredTop sz="94660"/>
  </p:normalViewPr>
  <p:slideViewPr>
    <p:cSldViewPr snapToGrid="0">
      <p:cViewPr>
        <p:scale>
          <a:sx n="40" d="100"/>
          <a:sy n="40" d="100"/>
        </p:scale>
        <p:origin x="-2216" y="-1136"/>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077-4625-A1C9-E16367155E98}"/>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4077-4625-A1C9-E16367155E98}"/>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4077-4625-A1C9-E16367155E98}"/>
            </c:ext>
          </c:extLst>
        </c:ser>
        <c:dLbls>
          <c:showLegendKey val="0"/>
          <c:showVal val="0"/>
          <c:showCatName val="0"/>
          <c:showSerName val="0"/>
          <c:showPercent val="0"/>
          <c:showBubbleSize val="0"/>
        </c:dLbls>
        <c:gapWidth val="80"/>
        <c:overlap val="25"/>
        <c:axId val="2088886000"/>
        <c:axId val="2093636240"/>
      </c:barChart>
      <c:catAx>
        <c:axId val="208888600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093636240"/>
        <c:crosses val="autoZero"/>
        <c:auto val="1"/>
        <c:lblAlgn val="ctr"/>
        <c:lblOffset val="100"/>
        <c:noMultiLvlLbl val="0"/>
      </c:catAx>
      <c:valAx>
        <c:axId val="209363624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088886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5/27/17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hart" Target="../charts/chart1.xml"/><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5" Type="http://schemas.openxmlformats.org/officeDocument/2006/relationships/image" Target="../media/image18.jp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264538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a:t>Deep Learning Project</a:t>
            </a:r>
          </a:p>
        </p:txBody>
      </p:sp>
      <p:sp>
        <p:nvSpPr>
          <p:cNvPr id="23" name="Text Placeholder 22"/>
          <p:cNvSpPr>
            <a:spLocks noGrp="1"/>
          </p:cNvSpPr>
          <p:nvPr>
            <p:ph type="body" sz="quarter" idx="36"/>
          </p:nvPr>
        </p:nvSpPr>
        <p:spPr/>
        <p:txBody>
          <a:bodyPr/>
          <a:lstStyle/>
          <a:p>
            <a:r>
              <a:rPr lang="en-US" dirty="0">
                <a:solidFill>
                  <a:schemeClr val="bg1"/>
                </a:solidFill>
              </a:rPr>
              <a:t>Your names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1143000" y="7114032"/>
            <a:ext cx="12801600" cy="12653564"/>
          </a:xfrm>
        </p:spPr>
        <p:txBody>
          <a:bodyPr anchor="t"/>
          <a:lstStyle/>
          <a:p>
            <a:r>
              <a:rPr lang="en-US" dirty="0"/>
              <a:t>Statement of the problem, why it matters and to whom</a:t>
            </a:r>
          </a:p>
          <a:p>
            <a:endParaRPr lang="en-US" dirty="0"/>
          </a:p>
          <a:p>
            <a:r>
              <a:rPr lang="en-US" dirty="0"/>
              <a:t>Explain why the problem is hard to solve, and why others haven’t adequately tackled this problem. Describe briefly the approaches already taken to solve </a:t>
            </a:r>
            <a:r>
              <a:rPr lang="en-US"/>
              <a:t>the problem.</a:t>
            </a:r>
            <a:endParaRPr lang="en-US" dirty="0"/>
          </a:p>
        </p:txBody>
      </p:sp>
      <p:sp>
        <p:nvSpPr>
          <p:cNvPr id="68" name="Text Placeholder 67"/>
          <p:cNvSpPr>
            <a:spLocks noGrp="1"/>
          </p:cNvSpPr>
          <p:nvPr>
            <p:ph type="body" sz="quarter" idx="37"/>
          </p:nvPr>
        </p:nvSpPr>
        <p:spPr>
          <a:xfrm>
            <a:off x="1143000" y="20323674"/>
            <a:ext cx="12801600" cy="1280160"/>
          </a:xfrm>
          <a:solidFill>
            <a:srgbClr val="520063"/>
          </a:solidFill>
        </p:spPr>
        <p:txBody>
          <a:bodyPr/>
          <a:lstStyle/>
          <a:p>
            <a:r>
              <a:rPr lang="en-US" dirty="0"/>
              <a:t>Dataset</a:t>
            </a:r>
          </a:p>
        </p:txBody>
      </p:sp>
      <p:sp>
        <p:nvSpPr>
          <p:cNvPr id="11" name="Content Placeholder 10"/>
          <p:cNvSpPr>
            <a:spLocks noGrp="1"/>
          </p:cNvSpPr>
          <p:nvPr>
            <p:ph sz="quarter" idx="38"/>
          </p:nvPr>
        </p:nvSpPr>
        <p:spPr>
          <a:xfrm>
            <a:off x="1143000" y="21695274"/>
            <a:ext cx="12801600" cy="9933822"/>
          </a:xfrm>
          <a:solidFill>
            <a:srgbClr val="E8E8E8"/>
          </a:solidFill>
        </p:spPr>
        <p:txBody>
          <a:bodyPr>
            <a:normAutofit/>
          </a:bodyPr>
          <a:lstStyle/>
          <a:p>
            <a:r>
              <a:rPr lang="en-US" dirty="0"/>
              <a:t>Describe your dataset</a:t>
            </a:r>
          </a:p>
          <a:p>
            <a:r>
              <a:rPr lang="en-US" dirty="0"/>
              <a:t>Show some example data points</a:t>
            </a:r>
          </a:p>
          <a:p>
            <a:endParaRPr lang="en-US" dirty="0"/>
          </a:p>
          <a:p>
            <a:r>
              <a:rPr lang="en-US" dirty="0"/>
              <a:t>Explain how you cleaned the data</a:t>
            </a:r>
          </a:p>
          <a:p>
            <a:r>
              <a:rPr lang="en-US" dirty="0"/>
              <a:t>Note challenges in working with the data</a:t>
            </a:r>
          </a:p>
          <a:p>
            <a:endParaRPr lang="en-US" dirty="0"/>
          </a:p>
          <a:p>
            <a:r>
              <a:rPr lang="en-US" dirty="0"/>
              <a:t>Explain how much computation power was required to process the data</a:t>
            </a:r>
          </a:p>
          <a:p>
            <a:endParaRPr lang="en-US" dirty="0"/>
          </a:p>
          <a:p>
            <a:r>
              <a:rPr lang="en-US" dirty="0"/>
              <a:t>If applicable, explain how you augmented the data, e.g. shifting data, flipping, changing colors, </a:t>
            </a:r>
            <a:r>
              <a:rPr lang="en-US" dirty="0" err="1"/>
              <a:t>etc</a:t>
            </a:r>
            <a:endParaRPr lang="en-US" dirty="0"/>
          </a:p>
          <a:p>
            <a:endParaRPr lang="en-US" dirty="0"/>
          </a:p>
          <a:p>
            <a:r>
              <a:rPr lang="en-US" dirty="0"/>
              <a:t>Was the dataset big enough, do you think overfitting is likely?</a:t>
            </a:r>
          </a:p>
          <a:p>
            <a:r>
              <a:rPr lang="en-US" dirty="0"/>
              <a:t>Show loss curve during training to see how well the network has learned</a:t>
            </a:r>
          </a:p>
        </p:txBody>
      </p:sp>
      <p:sp>
        <p:nvSpPr>
          <p:cNvPr id="9" name="Text Placeholder 8"/>
          <p:cNvSpPr>
            <a:spLocks noGrp="1"/>
          </p:cNvSpPr>
          <p:nvPr>
            <p:ph type="body" sz="quarter" idx="21"/>
          </p:nvPr>
        </p:nvSpPr>
        <p:spPr>
          <a:solidFill>
            <a:srgbClr val="520063"/>
          </a:solidFill>
        </p:spPr>
        <p:txBody>
          <a:bodyPr/>
          <a:lstStyle/>
          <a:p>
            <a:r>
              <a:rPr lang="en-US" dirty="0"/>
              <a:t>Technical Approach</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974826273"/>
              </p:ext>
            </p:extLst>
          </p:nvPr>
        </p:nvGraphicFramePr>
        <p:xfrm>
          <a:off x="15544800" y="9870511"/>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15499080" y="17338340"/>
            <a:ext cx="12801600" cy="7296912"/>
          </a:xfrm>
        </p:spPr>
        <p:txBody>
          <a:bodyPr/>
          <a:lstStyle/>
          <a:p>
            <a:r>
              <a:rPr lang="en-US" dirty="0"/>
              <a:t>Justify why your approach is reasonable compared to alternate approaches</a:t>
            </a:r>
          </a:p>
          <a:p>
            <a:endParaRPr lang="en-US" dirty="0"/>
          </a:p>
        </p:txBody>
      </p:sp>
      <p:sp>
        <p:nvSpPr>
          <p:cNvPr id="18" name="Text Placeholder 17"/>
          <p:cNvSpPr>
            <a:spLocks noGrp="1"/>
          </p:cNvSpPr>
          <p:nvPr>
            <p:ph type="body" sz="quarter" idx="31"/>
          </p:nvPr>
        </p:nvSpPr>
        <p:spPr>
          <a:solidFill>
            <a:srgbClr val="520063"/>
          </a:solidFill>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6" name="Content Placeholder 5"/>
          <p:cNvSpPr>
            <a:spLocks noGrp="1"/>
          </p:cNvSpPr>
          <p:nvPr>
            <p:ph sz="quarter" idx="33"/>
          </p:nvPr>
        </p:nvSpPr>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a:t>
            </a:r>
            <a:r>
              <a:rPr lang="en-US"/>
              <a:t>Why?</a:t>
            </a:r>
          </a:p>
          <a:p>
            <a:endParaRPr lang="en-US" dirty="0"/>
          </a:p>
        </p:txBody>
      </p:sp>
      <p:sp>
        <p:nvSpPr>
          <p:cNvPr id="71" name="Text Placeholder 70"/>
          <p:cNvSpPr>
            <a:spLocks noGrp="1"/>
          </p:cNvSpPr>
          <p:nvPr>
            <p:ph type="body" sz="quarter" idx="41"/>
          </p:nvPr>
        </p:nvSpPr>
        <p:spPr>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solidFill>
            <a:srgbClr val="E8E8E8"/>
          </a:solidFill>
        </p:spPr>
        <p:txBody>
          <a:bodyPr/>
          <a:lstStyle/>
          <a:p>
            <a:r>
              <a:rPr lang="en-US" dirty="0"/>
              <a:t>Brief summary of what you discovered based on results</a:t>
            </a:r>
          </a:p>
          <a:p>
            <a:r>
              <a:rPr lang="en-US" dirty="0"/>
              <a:t>Limitations of approach</a:t>
            </a:r>
          </a:p>
          <a:p>
            <a:r>
              <a:rPr lang="en-US" dirty="0"/>
              <a:t>How to improve/future work</a:t>
            </a:r>
          </a:p>
        </p:txBody>
      </p:sp>
      <p:sp>
        <p:nvSpPr>
          <p:cNvPr id="21" name="Text Placeholder 20"/>
          <p:cNvSpPr>
            <a:spLocks noGrp="1"/>
          </p:cNvSpPr>
          <p:nvPr>
            <p:ph type="body" sz="quarter" idx="34"/>
          </p:nvPr>
        </p:nvSpPr>
        <p:spPr>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solidFill>
            <a:srgbClr val="E8E8E8"/>
          </a:solidFill>
        </p:spPr>
        <p:txBody>
          <a:bodyPr/>
          <a:lstStyle/>
          <a:p>
            <a:r>
              <a:rPr lang="en-US" dirty="0"/>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8" cstate="print">
            <a:extLst>
              <a:ext uri="{28A0092B-C50C-407E-A947-70E740481C1C}">
                <a14:useLocalDpi xmlns:a14="http://schemas.microsoft.com/office/drawing/2010/main" val="0"/>
              </a:ext>
            </a:extLst>
          </a:blip>
          <a:srcRect/>
          <a:stretch/>
        </p:blipFill>
        <p:spPr/>
      </p:pic>
      <p:pic>
        <p:nvPicPr>
          <p:cNvPr id="2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296300" y="48822"/>
            <a:ext cx="6001212" cy="3793623"/>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2" descr="bg"/>
          <p:cNvPicPr>
            <a:picLocks noChangeAspect="1" noChangeArrowheads="1"/>
          </p:cNvPicPr>
          <p:nvPr/>
        </p:nvPicPr>
        <p:blipFill rotWithShape="1">
          <a:blip r:embed="rId10">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Content Placeholder 13"/>
          <p:cNvSpPr>
            <a:spLocks noGrp="1"/>
          </p:cNvSpPr>
          <p:nvPr>
            <p:ph sz="quarter" idx="27"/>
          </p:nvPr>
        </p:nvSpPr>
        <p:spPr/>
        <p:txBody>
          <a:bodyPr/>
          <a:lstStyle/>
          <a:p>
            <a:r>
              <a:rPr lang="en-US" dirty="0"/>
              <a:t>Describe the technical approach to your problem</a:t>
            </a:r>
          </a:p>
          <a:p>
            <a:r>
              <a:rPr lang="en-US" dirty="0"/>
              <a:t>Use diagrams to illustrate workflow</a:t>
            </a:r>
          </a:p>
        </p:txBody>
      </p:sp>
      <p:pic>
        <p:nvPicPr>
          <p:cNvPr id="24" name="Picture 4" descr="http://karpathy.github.io/assets/cifar_preview.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842445" y="13217755"/>
            <a:ext cx="7732151" cy="59777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12"/>
          <a:stretch>
            <a:fillRect/>
          </a:stretch>
        </p:blipFill>
        <p:spPr>
          <a:xfrm>
            <a:off x="10889709" y="22184225"/>
            <a:ext cx="1843682" cy="1829165"/>
          </a:xfrm>
          <a:prstGeom prst="rect">
            <a:avLst/>
          </a:prstGeom>
        </p:spPr>
      </p:pic>
      <p:grpSp>
        <p:nvGrpSpPr>
          <p:cNvPr id="98" name="Group 97"/>
          <p:cNvGrpSpPr/>
          <p:nvPr/>
        </p:nvGrpSpPr>
        <p:grpSpPr>
          <a:xfrm>
            <a:off x="15765296" y="19626016"/>
            <a:ext cx="12924375" cy="8774747"/>
            <a:chOff x="3276600" y="1600200"/>
            <a:chExt cx="2895600" cy="1965910"/>
          </a:xfrm>
        </p:grpSpPr>
        <p:sp>
          <p:nvSpPr>
            <p:cNvPr id="99" name="Oval 98"/>
            <p:cNvSpPr/>
            <p:nvPr/>
          </p:nvSpPr>
          <p:spPr bwMode="auto">
            <a:xfrm>
              <a:off x="3430927" y="1918267"/>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0" name="Oval 99"/>
            <p:cNvSpPr/>
            <p:nvPr/>
          </p:nvSpPr>
          <p:spPr bwMode="auto">
            <a:xfrm>
              <a:off x="3430927" y="2849459"/>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1" name="Oval 100"/>
            <p:cNvSpPr/>
            <p:nvPr/>
          </p:nvSpPr>
          <p:spPr bwMode="auto">
            <a:xfrm>
              <a:off x="3430927" y="2384766"/>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2" name="Oval 101"/>
            <p:cNvSpPr/>
            <p:nvPr/>
          </p:nvSpPr>
          <p:spPr bwMode="auto">
            <a:xfrm>
              <a:off x="4195190" y="166471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3" name="Oval 102"/>
            <p:cNvSpPr/>
            <p:nvPr/>
          </p:nvSpPr>
          <p:spPr bwMode="auto">
            <a:xfrm>
              <a:off x="4195190" y="2595908"/>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4" name="Oval 103"/>
            <p:cNvSpPr/>
            <p:nvPr/>
          </p:nvSpPr>
          <p:spPr bwMode="auto">
            <a:xfrm>
              <a:off x="4195190" y="2131214"/>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6" name="Oval 105"/>
            <p:cNvSpPr/>
            <p:nvPr/>
          </p:nvSpPr>
          <p:spPr bwMode="auto">
            <a:xfrm>
              <a:off x="4194288" y="3060601"/>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7" name="Oval 106"/>
            <p:cNvSpPr/>
            <p:nvPr/>
          </p:nvSpPr>
          <p:spPr bwMode="auto">
            <a:xfrm>
              <a:off x="5017202" y="1663813"/>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8" name="Oval 107"/>
            <p:cNvSpPr/>
            <p:nvPr/>
          </p:nvSpPr>
          <p:spPr bwMode="auto">
            <a:xfrm>
              <a:off x="5017202" y="259500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9" name="Oval 108"/>
            <p:cNvSpPr/>
            <p:nvPr/>
          </p:nvSpPr>
          <p:spPr bwMode="auto">
            <a:xfrm>
              <a:off x="5017202" y="2130312"/>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0" name="Oval 109"/>
            <p:cNvSpPr/>
            <p:nvPr/>
          </p:nvSpPr>
          <p:spPr bwMode="auto">
            <a:xfrm>
              <a:off x="5016300" y="3059699"/>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1" name="Oval 110"/>
            <p:cNvSpPr/>
            <p:nvPr/>
          </p:nvSpPr>
          <p:spPr bwMode="auto">
            <a:xfrm>
              <a:off x="5763419" y="19478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112" name="Straight Connector 111"/>
            <p:cNvCxnSpPr>
              <a:stCxn id="99" idx="6"/>
              <a:endCxn id="102" idx="2"/>
            </p:cNvCxnSpPr>
            <p:nvPr/>
          </p:nvCxnSpPr>
          <p:spPr bwMode="auto">
            <a:xfrm flipV="1">
              <a:off x="3685381" y="1791942"/>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3" name="Straight Connector 112"/>
            <p:cNvCxnSpPr>
              <a:stCxn id="99" idx="6"/>
              <a:endCxn id="104" idx="2"/>
            </p:cNvCxnSpPr>
            <p:nvPr/>
          </p:nvCxnSpPr>
          <p:spPr bwMode="auto">
            <a:xfrm>
              <a:off x="3685381" y="2045494"/>
              <a:ext cx="509810" cy="21294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4" name="Straight Connector 113"/>
            <p:cNvCxnSpPr>
              <a:stCxn id="99" idx="6"/>
              <a:endCxn id="103" idx="2"/>
            </p:cNvCxnSpPr>
            <p:nvPr/>
          </p:nvCxnSpPr>
          <p:spPr bwMode="auto">
            <a:xfrm>
              <a:off x="3685381" y="2045494"/>
              <a:ext cx="509810" cy="67764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5" name="Straight Connector 114"/>
            <p:cNvCxnSpPr>
              <a:stCxn id="99" idx="6"/>
              <a:endCxn id="106" idx="2"/>
            </p:cNvCxnSpPr>
            <p:nvPr/>
          </p:nvCxnSpPr>
          <p:spPr bwMode="auto">
            <a:xfrm>
              <a:off x="3685381" y="2045494"/>
              <a:ext cx="508907" cy="11423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6" name="Straight Connector 115"/>
            <p:cNvCxnSpPr>
              <a:stCxn id="101" idx="6"/>
              <a:endCxn id="102" idx="2"/>
            </p:cNvCxnSpPr>
            <p:nvPr/>
          </p:nvCxnSpPr>
          <p:spPr bwMode="auto">
            <a:xfrm flipV="1">
              <a:off x="3685381" y="1791942"/>
              <a:ext cx="509810" cy="7200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7" name="Straight Connector 116"/>
            <p:cNvCxnSpPr>
              <a:stCxn id="101" idx="6"/>
              <a:endCxn id="104" idx="2"/>
            </p:cNvCxnSpPr>
            <p:nvPr/>
          </p:nvCxnSpPr>
          <p:spPr bwMode="auto">
            <a:xfrm flipV="1">
              <a:off x="3685381" y="2258441"/>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8" name="Straight Connector 117"/>
            <p:cNvCxnSpPr>
              <a:stCxn id="101" idx="6"/>
              <a:endCxn id="103" idx="2"/>
            </p:cNvCxnSpPr>
            <p:nvPr/>
          </p:nvCxnSpPr>
          <p:spPr bwMode="auto">
            <a:xfrm>
              <a:off x="3685381" y="2511993"/>
              <a:ext cx="509810"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9" name="Straight Connector 118"/>
            <p:cNvCxnSpPr>
              <a:stCxn id="100" idx="6"/>
              <a:endCxn id="102" idx="2"/>
            </p:cNvCxnSpPr>
            <p:nvPr/>
          </p:nvCxnSpPr>
          <p:spPr bwMode="auto">
            <a:xfrm flipV="1">
              <a:off x="3685381" y="1791942"/>
              <a:ext cx="509810" cy="118474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0" name="Straight Connector 119"/>
            <p:cNvCxnSpPr>
              <a:stCxn id="100" idx="6"/>
              <a:endCxn id="104" idx="2"/>
            </p:cNvCxnSpPr>
            <p:nvPr/>
          </p:nvCxnSpPr>
          <p:spPr bwMode="auto">
            <a:xfrm flipV="1">
              <a:off x="3685381" y="2258441"/>
              <a:ext cx="509810" cy="71824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1" name="Straight Connector 120"/>
            <p:cNvCxnSpPr>
              <a:stCxn id="100" idx="6"/>
              <a:endCxn id="103" idx="2"/>
            </p:cNvCxnSpPr>
            <p:nvPr/>
          </p:nvCxnSpPr>
          <p:spPr bwMode="auto">
            <a:xfrm flipV="1">
              <a:off x="3685381" y="2723135"/>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2" name="Straight Connector 121"/>
            <p:cNvCxnSpPr>
              <a:stCxn id="100" idx="6"/>
              <a:endCxn id="106" idx="2"/>
            </p:cNvCxnSpPr>
            <p:nvPr/>
          </p:nvCxnSpPr>
          <p:spPr bwMode="auto">
            <a:xfrm>
              <a:off x="3685381" y="2976686"/>
              <a:ext cx="508907"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3" name="Straight Connector 122"/>
            <p:cNvCxnSpPr>
              <a:stCxn id="107" idx="2"/>
              <a:endCxn id="102" idx="6"/>
            </p:cNvCxnSpPr>
            <p:nvPr/>
          </p:nvCxnSpPr>
          <p:spPr bwMode="auto">
            <a:xfrm flipH="1">
              <a:off x="4449644" y="1791040"/>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4" name="Straight Connector 123"/>
            <p:cNvCxnSpPr>
              <a:stCxn id="109" idx="2"/>
              <a:endCxn id="102" idx="6"/>
            </p:cNvCxnSpPr>
            <p:nvPr/>
          </p:nvCxnSpPr>
          <p:spPr bwMode="auto">
            <a:xfrm flipH="1" flipV="1">
              <a:off x="4449644" y="1791942"/>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5" name="Straight Connector 124"/>
            <p:cNvCxnSpPr>
              <a:stCxn id="108" idx="2"/>
              <a:endCxn id="102" idx="6"/>
            </p:cNvCxnSpPr>
            <p:nvPr/>
          </p:nvCxnSpPr>
          <p:spPr bwMode="auto">
            <a:xfrm flipH="1" flipV="1">
              <a:off x="4449644" y="1791942"/>
              <a:ext cx="567558" cy="9302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6" name="Straight Connector 125"/>
            <p:cNvCxnSpPr>
              <a:stCxn id="110" idx="2"/>
              <a:endCxn id="102" idx="6"/>
            </p:cNvCxnSpPr>
            <p:nvPr/>
          </p:nvCxnSpPr>
          <p:spPr bwMode="auto">
            <a:xfrm flipH="1" flipV="1">
              <a:off x="4449644" y="1791942"/>
              <a:ext cx="566656" cy="13949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Straight Connector 126"/>
            <p:cNvCxnSpPr>
              <a:stCxn id="107" idx="2"/>
              <a:endCxn id="104" idx="6"/>
            </p:cNvCxnSpPr>
            <p:nvPr/>
          </p:nvCxnSpPr>
          <p:spPr bwMode="auto">
            <a:xfrm flipH="1">
              <a:off x="4449644" y="1791040"/>
              <a:ext cx="567558" cy="46740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8" name="Straight Connector 127"/>
            <p:cNvCxnSpPr>
              <a:stCxn id="109" idx="2"/>
              <a:endCxn id="104" idx="6"/>
            </p:cNvCxnSpPr>
            <p:nvPr/>
          </p:nvCxnSpPr>
          <p:spPr bwMode="auto">
            <a:xfrm flipH="1">
              <a:off x="4449644" y="2257539"/>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Straight Connector 128"/>
            <p:cNvCxnSpPr>
              <a:stCxn id="108" idx="2"/>
              <a:endCxn id="104" idx="6"/>
            </p:cNvCxnSpPr>
            <p:nvPr/>
          </p:nvCxnSpPr>
          <p:spPr bwMode="auto">
            <a:xfrm flipH="1" flipV="1">
              <a:off x="4449644" y="2258441"/>
              <a:ext cx="567558"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0" name="Straight Connector 129"/>
            <p:cNvCxnSpPr>
              <a:stCxn id="110" idx="2"/>
              <a:endCxn id="104" idx="6"/>
            </p:cNvCxnSpPr>
            <p:nvPr/>
          </p:nvCxnSpPr>
          <p:spPr bwMode="auto">
            <a:xfrm flipH="1" flipV="1">
              <a:off x="4449644" y="2258441"/>
              <a:ext cx="566656" cy="92848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1" name="Straight Connector 130"/>
            <p:cNvCxnSpPr>
              <a:stCxn id="107" idx="2"/>
              <a:endCxn id="103" idx="6"/>
            </p:cNvCxnSpPr>
            <p:nvPr/>
          </p:nvCxnSpPr>
          <p:spPr bwMode="auto">
            <a:xfrm flipH="1">
              <a:off x="4449644" y="1791040"/>
              <a:ext cx="567558" cy="93209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2" name="Straight Connector 131"/>
            <p:cNvCxnSpPr>
              <a:stCxn id="109" idx="2"/>
              <a:endCxn id="103" idx="6"/>
            </p:cNvCxnSpPr>
            <p:nvPr/>
          </p:nvCxnSpPr>
          <p:spPr bwMode="auto">
            <a:xfrm flipH="1">
              <a:off x="4449644" y="2257539"/>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3" name="Straight Connector 132"/>
            <p:cNvCxnSpPr>
              <a:stCxn id="108" idx="2"/>
              <a:endCxn id="103" idx="6"/>
            </p:cNvCxnSpPr>
            <p:nvPr/>
          </p:nvCxnSpPr>
          <p:spPr bwMode="auto">
            <a:xfrm flipH="1">
              <a:off x="4449644" y="2722233"/>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4" name="Straight Connector 133"/>
            <p:cNvCxnSpPr>
              <a:stCxn id="110" idx="2"/>
              <a:endCxn id="103" idx="6"/>
            </p:cNvCxnSpPr>
            <p:nvPr/>
          </p:nvCxnSpPr>
          <p:spPr bwMode="auto">
            <a:xfrm flipH="1" flipV="1">
              <a:off x="4449644" y="2723135"/>
              <a:ext cx="566656"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5" name="Straight Connector 134"/>
            <p:cNvCxnSpPr>
              <a:stCxn id="107" idx="2"/>
              <a:endCxn id="106" idx="6"/>
            </p:cNvCxnSpPr>
            <p:nvPr/>
          </p:nvCxnSpPr>
          <p:spPr bwMode="auto">
            <a:xfrm flipH="1">
              <a:off x="4448742" y="1791040"/>
              <a:ext cx="568460" cy="139678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6" name="Straight Connector 135"/>
            <p:cNvCxnSpPr>
              <a:stCxn id="109" idx="2"/>
              <a:endCxn id="106" idx="6"/>
            </p:cNvCxnSpPr>
            <p:nvPr/>
          </p:nvCxnSpPr>
          <p:spPr bwMode="auto">
            <a:xfrm flipH="1">
              <a:off x="4448742" y="2257539"/>
              <a:ext cx="568460" cy="93028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7" name="Straight Connector 136"/>
            <p:cNvCxnSpPr>
              <a:stCxn id="108" idx="2"/>
              <a:endCxn id="106" idx="6"/>
            </p:cNvCxnSpPr>
            <p:nvPr/>
          </p:nvCxnSpPr>
          <p:spPr bwMode="auto">
            <a:xfrm flipH="1">
              <a:off x="4448742" y="2722233"/>
              <a:ext cx="568460"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8" name="Straight Connector 137"/>
            <p:cNvCxnSpPr>
              <a:stCxn id="110" idx="2"/>
              <a:endCxn id="106" idx="6"/>
            </p:cNvCxnSpPr>
            <p:nvPr/>
          </p:nvCxnSpPr>
          <p:spPr bwMode="auto">
            <a:xfrm flipH="1">
              <a:off x="4448742" y="3186926"/>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9" name="Straight Connector 138"/>
            <p:cNvCxnSpPr>
              <a:stCxn id="107" idx="6"/>
              <a:endCxn id="111" idx="2"/>
            </p:cNvCxnSpPr>
            <p:nvPr/>
          </p:nvCxnSpPr>
          <p:spPr bwMode="auto">
            <a:xfrm>
              <a:off x="5271656" y="1791040"/>
              <a:ext cx="491763" cy="2840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0" name="Straight Connector 139"/>
            <p:cNvCxnSpPr>
              <a:stCxn id="109" idx="6"/>
              <a:endCxn id="111" idx="2"/>
            </p:cNvCxnSpPr>
            <p:nvPr/>
          </p:nvCxnSpPr>
          <p:spPr bwMode="auto">
            <a:xfrm flipV="1">
              <a:off x="5271656" y="2075123"/>
              <a:ext cx="491763" cy="18241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1" name="Straight Connector 140"/>
            <p:cNvCxnSpPr>
              <a:stCxn id="108" idx="6"/>
              <a:endCxn id="111" idx="2"/>
            </p:cNvCxnSpPr>
            <p:nvPr/>
          </p:nvCxnSpPr>
          <p:spPr bwMode="auto">
            <a:xfrm flipV="1">
              <a:off x="5271656" y="2075123"/>
              <a:ext cx="491763" cy="64711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2" name="Straight Connector 141"/>
            <p:cNvCxnSpPr>
              <a:stCxn id="110" idx="6"/>
              <a:endCxn id="111" idx="2"/>
            </p:cNvCxnSpPr>
            <p:nvPr/>
          </p:nvCxnSpPr>
          <p:spPr bwMode="auto">
            <a:xfrm flipV="1">
              <a:off x="5270754" y="2075123"/>
              <a:ext cx="492665" cy="11118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 name="Rounded Rectangle 142"/>
            <p:cNvSpPr/>
            <p:nvPr/>
          </p:nvSpPr>
          <p:spPr bwMode="auto">
            <a:xfrm>
              <a:off x="3276600" y="1748631"/>
              <a:ext cx="563107" cy="1526723"/>
            </a:xfrm>
            <a:prstGeom prst="roundRect">
              <a:avLst/>
            </a:prstGeom>
            <a:noFill/>
            <a:ln w="28575"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4" name="Rounded Rectangle 143"/>
            <p:cNvSpPr/>
            <p:nvPr/>
          </p:nvSpPr>
          <p:spPr bwMode="auto">
            <a:xfrm>
              <a:off x="4039510"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5" name="Rounded Rectangle 144"/>
            <p:cNvSpPr/>
            <p:nvPr/>
          </p:nvSpPr>
          <p:spPr bwMode="auto">
            <a:xfrm>
              <a:off x="4861973"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6" name="Rounded Rectangle 145"/>
            <p:cNvSpPr/>
            <p:nvPr/>
          </p:nvSpPr>
          <p:spPr bwMode="auto">
            <a:xfrm>
              <a:off x="5609093" y="18001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7" name="TextBox 146"/>
            <p:cNvSpPr txBox="1"/>
            <p:nvPr/>
          </p:nvSpPr>
          <p:spPr>
            <a:xfrm>
              <a:off x="3396139" y="3098720"/>
              <a:ext cx="356188" cy="184666"/>
            </a:xfrm>
            <a:prstGeom prst="rect">
              <a:avLst/>
            </a:prstGeom>
            <a:noFill/>
          </p:spPr>
          <p:txBody>
            <a:bodyPr wrap="none" rtlCol="0">
              <a:spAutoFit/>
            </a:bodyPr>
            <a:lstStyle/>
            <a:p>
              <a:r>
                <a:rPr lang="en-US" sz="600" dirty="0">
                  <a:solidFill>
                    <a:srgbClr val="00B050"/>
                  </a:solidFill>
                </a:rPr>
                <a:t>Input</a:t>
              </a:r>
            </a:p>
          </p:txBody>
        </p:sp>
        <p:sp>
          <p:nvSpPr>
            <p:cNvPr id="148" name="TextBox 147"/>
            <p:cNvSpPr txBox="1"/>
            <p:nvPr/>
          </p:nvSpPr>
          <p:spPr>
            <a:xfrm>
              <a:off x="4034149" y="3321253"/>
              <a:ext cx="538930" cy="184666"/>
            </a:xfrm>
            <a:prstGeom prst="rect">
              <a:avLst/>
            </a:prstGeom>
            <a:noFill/>
          </p:spPr>
          <p:txBody>
            <a:bodyPr wrap="none" rtlCol="0">
              <a:spAutoFit/>
            </a:bodyPr>
            <a:lstStyle/>
            <a:p>
              <a:r>
                <a:rPr lang="en-US" sz="600" dirty="0">
                  <a:solidFill>
                    <a:schemeClr val="accent1"/>
                  </a:solidFill>
                </a:rPr>
                <a:t>Hidden L1</a:t>
              </a:r>
            </a:p>
          </p:txBody>
        </p:sp>
        <p:sp>
          <p:nvSpPr>
            <p:cNvPr id="149" name="TextBox 148"/>
            <p:cNvSpPr txBox="1"/>
            <p:nvPr/>
          </p:nvSpPr>
          <p:spPr>
            <a:xfrm>
              <a:off x="4861973" y="3325732"/>
              <a:ext cx="538930" cy="184666"/>
            </a:xfrm>
            <a:prstGeom prst="rect">
              <a:avLst/>
            </a:prstGeom>
            <a:noFill/>
          </p:spPr>
          <p:txBody>
            <a:bodyPr wrap="none" rtlCol="0">
              <a:spAutoFit/>
            </a:bodyPr>
            <a:lstStyle/>
            <a:p>
              <a:r>
                <a:rPr lang="en-US" sz="600" dirty="0">
                  <a:solidFill>
                    <a:schemeClr val="accent1"/>
                  </a:solidFill>
                </a:rPr>
                <a:t>Hidden L2</a:t>
              </a:r>
            </a:p>
          </p:txBody>
        </p:sp>
        <p:sp>
          <p:nvSpPr>
            <p:cNvPr id="150" name="TextBox 149"/>
            <p:cNvSpPr txBox="1"/>
            <p:nvPr/>
          </p:nvSpPr>
          <p:spPr>
            <a:xfrm>
              <a:off x="5689824" y="2177534"/>
              <a:ext cx="415498" cy="184666"/>
            </a:xfrm>
            <a:prstGeom prst="rect">
              <a:avLst/>
            </a:prstGeom>
            <a:noFill/>
          </p:spPr>
          <p:txBody>
            <a:bodyPr wrap="none" rtlCol="0">
              <a:spAutoFit/>
            </a:bodyPr>
            <a:lstStyle/>
            <a:p>
              <a:r>
                <a:rPr lang="en-US" sz="600" dirty="0">
                  <a:solidFill>
                    <a:srgbClr val="FF0000"/>
                  </a:solidFill>
                </a:rPr>
                <a:t>Output</a:t>
              </a:r>
            </a:p>
          </p:txBody>
        </p:sp>
        <p:cxnSp>
          <p:nvCxnSpPr>
            <p:cNvPr id="151" name="Straight Connector 150"/>
            <p:cNvCxnSpPr/>
            <p:nvPr/>
          </p:nvCxnSpPr>
          <p:spPr bwMode="auto">
            <a:xfrm>
              <a:off x="3685381" y="2511993"/>
              <a:ext cx="508907" cy="67583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2" name="Rectangle 151"/>
                <p:cNvSpPr/>
                <p:nvPr/>
              </p:nvSpPr>
              <p:spPr>
                <a:xfrm>
                  <a:off x="5390794" y="3289111"/>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2" name="Rectangle 151"/>
                <p:cNvSpPr>
                  <a:spLocks noRot="1" noChangeAspect="1" noMove="1" noResize="1" noEditPoints="1" noAdjustHandles="1" noChangeArrowheads="1" noChangeShapeType="1" noTextEdit="1"/>
                </p:cNvSpPr>
                <p:nvPr/>
              </p:nvSpPr>
              <p:spPr>
                <a:xfrm>
                  <a:off x="5390794" y="3289111"/>
                  <a:ext cx="421910" cy="276999"/>
                </a:xfrm>
                <a:prstGeom prst="rect">
                  <a:avLst/>
                </a:prstGeom>
                <a:blipFill>
                  <a:blip r:embed="rId13"/>
                  <a:stretch>
                    <a:fillRect/>
                  </a:stretch>
                </a:blipFill>
              </p:spPr>
              <p:txBody>
                <a:bodyPr/>
                <a:lstStyle/>
                <a:p>
                  <a:r>
                    <a:rPr lang="en-US">
                      <a:noFill/>
                    </a:rPr>
                    <a:t> </a:t>
                  </a:r>
                </a:p>
              </p:txBody>
            </p:sp>
          </mc:Fallback>
        </mc:AlternateContent>
        <p:sp>
          <p:nvSpPr>
            <p:cNvPr id="153" name="Oval 152"/>
            <p:cNvSpPr/>
            <p:nvPr/>
          </p:nvSpPr>
          <p:spPr bwMode="auto">
            <a:xfrm>
              <a:off x="5761768" y="29384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4" name="Rounded Rectangle 153"/>
            <p:cNvSpPr/>
            <p:nvPr/>
          </p:nvSpPr>
          <p:spPr bwMode="auto">
            <a:xfrm>
              <a:off x="5607442" y="27907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5" name="TextBox 154"/>
            <p:cNvSpPr txBox="1"/>
            <p:nvPr/>
          </p:nvSpPr>
          <p:spPr>
            <a:xfrm>
              <a:off x="5688173" y="3168134"/>
              <a:ext cx="415498" cy="184666"/>
            </a:xfrm>
            <a:prstGeom prst="rect">
              <a:avLst/>
            </a:prstGeom>
            <a:noFill/>
          </p:spPr>
          <p:txBody>
            <a:bodyPr wrap="none" rtlCol="0">
              <a:spAutoFit/>
            </a:bodyPr>
            <a:lstStyle/>
            <a:p>
              <a:r>
                <a:rPr lang="en-US" sz="600" dirty="0">
                  <a:solidFill>
                    <a:srgbClr val="FF0000"/>
                  </a:solidFill>
                </a:rPr>
                <a:t>Output</a:t>
              </a:r>
            </a:p>
          </p:txBody>
        </p:sp>
        <p:sp>
          <p:nvSpPr>
            <p:cNvPr id="156" name="TextBox 155"/>
            <p:cNvSpPr txBox="1"/>
            <p:nvPr/>
          </p:nvSpPr>
          <p:spPr>
            <a:xfrm>
              <a:off x="5614818" y="2341172"/>
              <a:ext cx="494578" cy="461665"/>
            </a:xfrm>
            <a:prstGeom prst="rect">
              <a:avLst/>
            </a:prstGeom>
            <a:noFill/>
          </p:spPr>
          <p:txBody>
            <a:bodyPr wrap="square" rtlCol="0">
              <a:spAutoFit/>
            </a:bodyPr>
            <a:lstStyle/>
            <a:p>
              <a:r>
                <a:rPr lang="en-US" dirty="0"/>
                <a:t>…</a:t>
              </a:r>
            </a:p>
          </p:txBody>
        </p:sp>
        <p:cxnSp>
          <p:nvCxnSpPr>
            <p:cNvPr id="157" name="Straight Connector 156"/>
            <p:cNvCxnSpPr>
              <a:stCxn id="107" idx="6"/>
              <a:endCxn id="153" idx="2"/>
            </p:cNvCxnSpPr>
            <p:nvPr/>
          </p:nvCxnSpPr>
          <p:spPr bwMode="auto">
            <a:xfrm>
              <a:off x="5271656" y="1791040"/>
              <a:ext cx="490112" cy="12746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 name="Straight Connector 157"/>
            <p:cNvCxnSpPr>
              <a:stCxn id="109" idx="6"/>
              <a:endCxn id="153" idx="2"/>
            </p:cNvCxnSpPr>
            <p:nvPr/>
          </p:nvCxnSpPr>
          <p:spPr bwMode="auto">
            <a:xfrm>
              <a:off x="5271656" y="2257539"/>
              <a:ext cx="490112" cy="8081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 name="Straight Connector 158"/>
            <p:cNvCxnSpPr>
              <a:stCxn id="108" idx="6"/>
              <a:endCxn id="153" idx="2"/>
            </p:cNvCxnSpPr>
            <p:nvPr/>
          </p:nvCxnSpPr>
          <p:spPr bwMode="auto">
            <a:xfrm>
              <a:off x="5271656" y="2722233"/>
              <a:ext cx="490112" cy="3434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0" name="Straight Connector 159"/>
            <p:cNvCxnSpPr>
              <a:stCxn id="110" idx="6"/>
              <a:endCxn id="153" idx="2"/>
            </p:cNvCxnSpPr>
            <p:nvPr/>
          </p:nvCxnSpPr>
          <p:spPr bwMode="auto">
            <a:xfrm flipV="1">
              <a:off x="5270754" y="3065723"/>
              <a:ext cx="491014" cy="1212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1" name="Rectangle 160"/>
                <p:cNvSpPr/>
                <p:nvPr/>
              </p:nvSpPr>
              <p:spPr>
                <a:xfrm>
                  <a:off x="4962913" y="3025948"/>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1" name="Rectangle 160"/>
                <p:cNvSpPr>
                  <a:spLocks noRot="1" noChangeAspect="1" noMove="1" noResize="1" noEditPoints="1" noAdjustHandles="1" noChangeArrowheads="1" noChangeShapeType="1" noTextEdit="1"/>
                </p:cNvSpPr>
                <p:nvPr/>
              </p:nvSpPr>
              <p:spPr>
                <a:xfrm>
                  <a:off x="4962913" y="3025948"/>
                  <a:ext cx="378244"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5688173" y="2923412"/>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charset="0"/>
                              </a:rPr>
                            </m:ctrlPr>
                          </m:sSubPr>
                          <m:e>
                            <m:r>
                              <a:rPr lang="en-US" sz="1200" b="0" i="1" smtClean="0">
                                <a:solidFill>
                                  <a:schemeClr val="tx1"/>
                                </a:solidFill>
                                <a:latin typeface="Cambria Math" panose="02040503050406030204" pitchFamily="18" charset="0"/>
                              </a:rPr>
                              <m:t>𝐿</m:t>
                            </m:r>
                          </m:e>
                          <m:sub>
                            <m:r>
                              <a:rPr lang="en-US" sz="1200" b="0" i="1" smtClean="0">
                                <a:solidFill>
                                  <a:schemeClr val="tx1"/>
                                </a:solidFill>
                                <a:latin typeface="Cambria Math" panose="02040503050406030204" pitchFamily="18" charset="0"/>
                              </a:rPr>
                              <m:t>3</m:t>
                            </m:r>
                          </m:sub>
                        </m:sSub>
                      </m:oMath>
                    </m:oMathPara>
                  </a14:m>
                  <a:endParaRPr lang="en-US" sz="1200" dirty="0">
                    <a:solidFill>
                      <a:schemeClr val="tx1"/>
                    </a:solidFill>
                  </a:endParaRPr>
                </a:p>
              </p:txBody>
            </p:sp>
          </mc:Choice>
          <mc:Fallback xmlns="">
            <p:sp>
              <p:nvSpPr>
                <p:cNvPr id="162" name="Rectangle 161"/>
                <p:cNvSpPr>
                  <a:spLocks noRot="1" noChangeAspect="1" noMove="1" noResize="1" noEditPoints="1" noAdjustHandles="1" noChangeArrowheads="1" noChangeShapeType="1" noTextEdit="1"/>
                </p:cNvSpPr>
                <p:nvPr/>
              </p:nvSpPr>
              <p:spPr>
                <a:xfrm>
                  <a:off x="5688173" y="2923412"/>
                  <a:ext cx="378244"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4540597" y="3235929"/>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3" name="Rectangle 162"/>
                <p:cNvSpPr>
                  <a:spLocks noRot="1" noChangeAspect="1" noMove="1" noResize="1" noEditPoints="1" noAdjustHandles="1" noChangeArrowheads="1" noChangeShapeType="1" noTextEdit="1"/>
                </p:cNvSpPr>
                <p:nvPr/>
              </p:nvSpPr>
              <p:spPr>
                <a:xfrm>
                  <a:off x="4540597" y="3235929"/>
                  <a:ext cx="421910"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4132796" y="3048000"/>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4132796" y="3048000"/>
                  <a:ext cx="378244" cy="2769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3718589" y="3198675"/>
                  <a:ext cx="4219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5" name="Rectangle 164"/>
                <p:cNvSpPr>
                  <a:spLocks noRot="1" noChangeAspect="1" noMove="1" noResize="1" noEditPoints="1" noAdjustHandles="1" noChangeArrowheads="1" noChangeShapeType="1" noTextEdit="1"/>
                </p:cNvSpPr>
                <p:nvPr/>
              </p:nvSpPr>
              <p:spPr>
                <a:xfrm>
                  <a:off x="3718589" y="3198675"/>
                  <a:ext cx="421910" cy="276999"/>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400487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8898601"/>
          </a:xfrm>
        </p:spPr>
        <p:txBody>
          <a:bodyPr anchor="t"/>
          <a:lstStyle/>
          <a:p>
            <a:r>
              <a:rPr lang="en-US" sz="3200" b="1" dirty="0" smtClean="0"/>
              <a:t>Problem: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 </a:t>
            </a:r>
            <a:r>
              <a:rPr lang="en-US" sz="3200" dirty="0" smtClean="0"/>
              <a:t>Current machine learning models are effective at copying and regurgitating inputs, but they are less effective at generating original output from those inputs.</a:t>
            </a:r>
          </a:p>
          <a:p>
            <a:r>
              <a:rPr lang="en-US" sz="3200" b="1" dirty="0" smtClean="0"/>
              <a:t>Other approaches:</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891544" y="15022691"/>
            <a:ext cx="12801600" cy="5738632"/>
          </a:xfrm>
        </p:spPr>
        <p:txBody>
          <a:bodyPr>
            <a:normAutofit/>
          </a:bodyPr>
          <a:lstStyle/>
          <a:p>
            <a:r>
              <a:rPr lang="en-US" dirty="0" smtClean="0"/>
              <a:t>We see that the model performs fairly well because if the generated output is not a real word, the next most likel</a:t>
            </a:r>
            <a:r>
              <a:rPr lang="en-US" dirty="0" smtClean="0"/>
              <a:t>y characters would form a word. </a:t>
            </a:r>
            <a:endParaRPr lang="en-US" dirty="0" smtClean="0"/>
          </a:p>
          <a:p>
            <a:r>
              <a:rPr lang="en-US" dirty="0" smtClean="0"/>
              <a:t>Where did the model perform well, where did it struggle?</a:t>
            </a:r>
            <a:endParaRPr lang="en-US" dirty="0" smtClean="0"/>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Why?</a:t>
            </a:r>
          </a:p>
          <a:p>
            <a:endParaRPr lang="en-US" dirty="0"/>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6646372"/>
          </a:xfrm>
          <a:solidFill>
            <a:srgbClr val="E8E8E8"/>
          </a:solidFill>
        </p:spPr>
        <p:txBody>
          <a:bodyPr>
            <a:normAutofit/>
          </a:bodyPr>
          <a:lstStyle/>
          <a:p>
            <a:r>
              <a:rPr lang="en-US" dirty="0"/>
              <a:t>Brief summary of what you discovered based on </a:t>
            </a:r>
            <a:r>
              <a:rPr lang="en-US" dirty="0" smtClean="0"/>
              <a:t>results</a:t>
            </a:r>
          </a:p>
          <a:p>
            <a:pPr lvl="1"/>
            <a:r>
              <a:rPr lang="en-US" dirty="0" smtClean="0"/>
              <a:t>Difficult to understandable, legitimate recipes using char2vec</a:t>
            </a:r>
          </a:p>
          <a:p>
            <a:pPr lvl="1"/>
            <a:r>
              <a:rPr lang="en-US" dirty="0" smtClean="0"/>
              <a:t>Word2vec provides the best balance between legibility and creativity</a:t>
            </a:r>
            <a:endParaRPr lang="en-US" dirty="0"/>
          </a:p>
          <a:p>
            <a:r>
              <a:rPr lang="en-US" dirty="0"/>
              <a:t>Limitations of </a:t>
            </a:r>
            <a:r>
              <a:rPr lang="en-US" dirty="0" smtClean="0"/>
              <a:t>approach</a:t>
            </a:r>
          </a:p>
          <a:p>
            <a:pPr lvl="1"/>
            <a:r>
              <a:rPr lang="en-US" dirty="0" smtClean="0"/>
              <a:t>Dictionary limited to those words/recipes available via the </a:t>
            </a:r>
            <a:r>
              <a:rPr lang="en-US" dirty="0" err="1" smtClean="0"/>
              <a:t>Yummly</a:t>
            </a:r>
            <a:r>
              <a:rPr lang="en-US" dirty="0" smtClean="0"/>
              <a:t> API</a:t>
            </a:r>
            <a:endParaRPr lang="en-US" dirty="0"/>
          </a:p>
          <a:p>
            <a:r>
              <a:rPr lang="en-US" dirty="0"/>
              <a:t>How to improve/future </a:t>
            </a:r>
            <a:r>
              <a:rPr lang="en-US" dirty="0" smtClean="0"/>
              <a:t>work</a:t>
            </a:r>
          </a:p>
          <a:p>
            <a:pPr lvl="1"/>
            <a:r>
              <a:rPr lang="en-US" dirty="0" smtClean="0"/>
              <a:t>Generalize to include other types of food (e.g., muffins, cakes), then use combination of words specific to each type to seed recipe generation</a:t>
            </a:r>
          </a:p>
          <a:p>
            <a:pPr lvl="1"/>
            <a:r>
              <a:rPr lang="en-US" dirty="0" smtClean="0"/>
              <a:t>Train model to classify recipes based on ingredients</a:t>
            </a:r>
          </a:p>
          <a:p>
            <a:pPr lvl="1"/>
            <a:r>
              <a:rPr lang="en-US" dirty="0" smtClean="0"/>
              <a:t>Include directions to give full recipes</a:t>
            </a:r>
            <a:endParaRPr lang="en-US" dirty="0"/>
          </a:p>
        </p:txBody>
      </p:sp>
      <p:sp>
        <p:nvSpPr>
          <p:cNvPr id="21" name="Text Placeholder 20"/>
          <p:cNvSpPr>
            <a:spLocks noGrp="1"/>
          </p:cNvSpPr>
          <p:nvPr>
            <p:ph type="body" sz="quarter" idx="34"/>
          </p:nvPr>
        </p:nvSpPr>
        <p:spPr>
          <a:xfrm>
            <a:off x="30749964" y="280842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9529024"/>
            <a:ext cx="12801600" cy="2500376"/>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Content Placeholder 6"/>
          <p:cNvPicPr>
            <a:picLocks noGrp="1" noChangeAspect="1"/>
          </p:cNvPicPr>
          <p:nvPr>
            <p:ph sz="quarter" idx="32"/>
          </p:nvPr>
        </p:nvPicPr>
        <p:blipFill>
          <a:blip r:embed="rId3">
            <a:extLst>
              <a:ext uri="{28A0092B-C50C-407E-A947-70E740481C1C}">
                <a14:useLocalDpi xmlns:a14="http://schemas.microsoft.com/office/drawing/2010/main" val="0"/>
              </a:ext>
            </a:extLst>
          </a:blip>
          <a:stretch>
            <a:fillRect/>
          </a:stretch>
        </p:blipFill>
        <p:spPr>
          <a:xfrm>
            <a:off x="33493164" y="7945297"/>
            <a:ext cx="7315200" cy="5029200"/>
          </a:xfrm>
        </p:spPr>
      </p:pic>
      <p:pic>
        <p:nvPicPr>
          <p:cNvPr id="40" name="Picture Placeholder 39"/>
          <p:cNvPicPr>
            <a:picLocks noGrp="1" noChangeAspect="1"/>
          </p:cNvPicPr>
          <p:nvPr>
            <p:ph type="pic" sz="quarter" idx="43"/>
          </p:nvPr>
        </p:nvPicPr>
        <p:blipFill rotWithShape="1">
          <a:blip r:embed="rId4">
            <a:extLst>
              <a:ext uri="{28A0092B-C50C-407E-A947-70E740481C1C}">
                <a14:useLocalDpi xmlns:a14="http://schemas.microsoft.com/office/drawing/2010/main" val="0"/>
              </a:ext>
            </a:extLst>
          </a:blip>
          <a:srcRect l="-13691" r="2629" b="27442"/>
          <a:stretch/>
        </p:blipFill>
        <p:spPr>
          <a:xfrm>
            <a:off x="32259181" y="0"/>
            <a:ext cx="11632020"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453311"/>
            <a:ext cx="4597082" cy="417411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b="1" kern="1200" dirty="0" smtClean="0"/>
              <a:t>Preprocess the data</a:t>
            </a:r>
          </a:p>
          <a:p>
            <a:pPr lvl="0" defTabSz="1022350">
              <a:lnSpc>
                <a:spcPct val="90000"/>
              </a:lnSpc>
              <a:spcBef>
                <a:spcPct val="0"/>
              </a:spcBef>
              <a:spcAft>
                <a:spcPct val="35000"/>
              </a:spcAft>
            </a:pPr>
            <a:endParaRPr lang="en-US" sz="2300" dirty="0"/>
          </a:p>
          <a:p>
            <a:pPr marL="342900" indent="-342900" defTabSz="1022350">
              <a:lnSpc>
                <a:spcPct val="90000"/>
              </a:lnSpc>
              <a:spcBef>
                <a:spcPct val="0"/>
              </a:spcBef>
              <a:spcAft>
                <a:spcPct val="35000"/>
              </a:spcAft>
              <a:buFont typeface="Arial" charset="0"/>
              <a:buChar char="•"/>
            </a:pPr>
            <a:r>
              <a:rPr lang="en-US" sz="2000" dirty="0"/>
              <a:t>Prepended the title of the recipe to the beginning of the recipe (within brackets) and tab-separated it from the ingredient list, which is comma </a:t>
            </a:r>
            <a:r>
              <a:rPr lang="en-US" sz="2000" dirty="0" smtClean="0"/>
              <a:t>separated</a:t>
            </a:r>
          </a:p>
          <a:p>
            <a:pPr marL="342900" indent="-342900" defTabSz="1022350">
              <a:lnSpc>
                <a:spcPct val="90000"/>
              </a:lnSpc>
              <a:spcBef>
                <a:spcPct val="0"/>
              </a:spcBef>
              <a:spcAft>
                <a:spcPct val="35000"/>
              </a:spcAft>
              <a:buFont typeface="Arial" charset="0"/>
              <a:buChar char="•"/>
            </a:pPr>
            <a:r>
              <a:rPr lang="en-US" sz="2000" dirty="0" smtClean="0"/>
              <a:t>Created </a:t>
            </a:r>
            <a:r>
              <a:rPr lang="en-US" sz="2000" dirty="0"/>
              <a:t>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426908"/>
            <a:ext cx="4597082" cy="454759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Consider </a:t>
            </a:r>
            <a:r>
              <a:rPr lang="en-US" sz="2400" b="1" dirty="0" err="1" smtClean="0"/>
              <a:t>embeddings</a:t>
            </a:r>
            <a:endParaRPr lang="en-US" sz="2400" b="1" dirty="0" smtClean="0"/>
          </a:p>
          <a:p>
            <a:endParaRPr lang="en-US" sz="2400" b="1" dirty="0"/>
          </a:p>
          <a:p>
            <a:pPr marL="342900" indent="-342900">
              <a:buFont typeface="Arial" charset="0"/>
              <a:buChar char="•"/>
            </a:pPr>
            <a:r>
              <a:rPr lang="en-US" sz="2000" dirty="0" smtClean="0"/>
              <a:t>Used character, word and phrase level embedding.</a:t>
            </a:r>
            <a:br>
              <a:rPr lang="en-US" sz="2000" dirty="0" smtClean="0"/>
            </a:br>
            <a:endParaRPr lang="en-US" sz="2000" dirty="0" smtClean="0"/>
          </a:p>
          <a:p>
            <a:pPr marL="342900" indent="-342900">
              <a:buFont typeface="Arial" charset="0"/>
              <a:buChar char="•"/>
            </a:pPr>
            <a:r>
              <a:rPr lang="en-US" sz="2000" dirty="0" smtClean="0"/>
              <a:t>Used char2vec, word2vec and phrase2vec by encoding each ”sentence” as a sparse vector. </a:t>
            </a:r>
            <a:br>
              <a:rPr lang="en-US" sz="2000" dirty="0" smtClean="0"/>
            </a:br>
            <a:endParaRPr lang="en-US" sz="2000" dirty="0" smtClean="0"/>
          </a:p>
          <a:p>
            <a:pPr marL="342900" indent="-342900">
              <a:buFont typeface="Arial" charset="0"/>
              <a:buChar char="•"/>
            </a:pPr>
            <a:r>
              <a:rPr lang="en-US" sz="2000" dirty="0" smtClean="0"/>
              <a:t>For char2vec, used a sentence of length 40 and a moving frame. For word2vec and phrase2vec, used a sentence of length 50. </a:t>
            </a:r>
            <a:br>
              <a:rPr lang="en-US" sz="2000" dirty="0" smtClean="0"/>
            </a:br>
            <a:endParaRPr lang="en-US" sz="2000" dirty="0" smtClean="0"/>
          </a:p>
          <a:p>
            <a:pPr marL="342900" indent="-342900">
              <a:buFont typeface="Arial" charset="0"/>
              <a:buChar char="•"/>
            </a:pPr>
            <a:endParaRPr lang="en-US" sz="2400" dirty="0" smtClean="0"/>
          </a:p>
          <a:p>
            <a:endParaRPr lang="en-US" sz="2400" b="1" dirty="0" smtClean="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453310"/>
            <a:ext cx="4597082" cy="4521187"/>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Model evaluation</a:t>
            </a:r>
          </a:p>
          <a:p>
            <a:endParaRPr lang="en-US" sz="2400" b="1" dirty="0"/>
          </a:p>
          <a:p>
            <a:pPr marL="342900" indent="-342900">
              <a:buFont typeface="Arial" charset="0"/>
              <a:buChar char="•"/>
            </a:pPr>
            <a:r>
              <a:rPr lang="en-US" sz="2000" dirty="0" smtClean="0"/>
              <a:t>Ran the code with each of the </a:t>
            </a:r>
            <a:r>
              <a:rPr lang="en-US" sz="2000" dirty="0" err="1" smtClean="0"/>
              <a:t>embeddings</a:t>
            </a:r>
            <a:r>
              <a:rPr lang="en-US" sz="2000" dirty="0" smtClean="0"/>
              <a:t> for 100 epochs</a:t>
            </a:r>
            <a:br>
              <a:rPr lang="en-US" sz="2000" dirty="0" smtClean="0"/>
            </a:br>
            <a:endParaRPr lang="en-US" sz="2000" dirty="0" smtClean="0"/>
          </a:p>
          <a:p>
            <a:pPr marL="342900" indent="-342900">
              <a:buFont typeface="Arial" charset="0"/>
              <a:buChar char="•"/>
            </a:pPr>
            <a:r>
              <a:rPr lang="en-US" sz="2000" dirty="0" smtClean="0"/>
              <a:t>Evaluate model success by looking at the novel recipes generated by the model</a:t>
            </a:r>
          </a:p>
          <a:p>
            <a:pPr marL="342900" indent="-342900">
              <a:buFont typeface="Arial" charset="0"/>
              <a:buChar char="•"/>
            </a:pPr>
            <a:endParaRPr lang="en-US" sz="20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72442" y="1665898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18233329"/>
            <a:ext cx="12801600" cy="8898601"/>
          </a:xfrm>
          <a:solidFill>
            <a:srgbClr val="E8E8E8"/>
          </a:solidFill>
        </p:spPr>
        <p:txBody>
          <a:bodyPr>
            <a:normAutofit lnSpcReduction="10000"/>
          </a:bodyPr>
          <a:lstStyle/>
          <a:p>
            <a:r>
              <a:rPr lang="en-US" dirty="0" smtClean="0"/>
              <a:t>Pulled 90,000 ingredient lists from </a:t>
            </a:r>
            <a:r>
              <a:rPr lang="en-US" dirty="0" err="1" smtClean="0"/>
              <a:t>Yummly</a:t>
            </a:r>
            <a:r>
              <a:rPr lang="en-US" dirty="0" smtClean="0"/>
              <a:t> (a recipe repository) using their API and specified ‘cookie’ as the search parameter</a:t>
            </a:r>
          </a:p>
          <a:p>
            <a:r>
              <a:rPr lang="en-US" dirty="0" smtClean="0"/>
              <a:t>Removed any recipes that didn’t have cookie in the title</a:t>
            </a:r>
          </a:p>
          <a:p>
            <a:r>
              <a:rPr lang="en-US" dirty="0"/>
              <a:t>Removed special characters and converted from Unicode to </a:t>
            </a:r>
            <a:r>
              <a:rPr lang="en-US" dirty="0" smtClean="0"/>
              <a:t>ASCII</a:t>
            </a:r>
          </a:p>
          <a:p>
            <a:r>
              <a:rPr lang="en-US" dirty="0" smtClean="0"/>
              <a:t>Created </a:t>
            </a:r>
            <a:r>
              <a:rPr lang="en-US" dirty="0"/>
              <a:t>a dictionary of </a:t>
            </a:r>
            <a:r>
              <a:rPr lang="en-US" dirty="0" smtClean="0"/>
              <a:t>words by looking at the term frequency matrix of the corpus and removing any infrequent (&lt;100) terms</a:t>
            </a:r>
          </a:p>
          <a:p>
            <a:r>
              <a:rPr lang="en-US" dirty="0" smtClean="0"/>
              <a:t>Inspected the final dictionary and removed any words that were instructions or were unrelated to cookies</a:t>
            </a:r>
          </a:p>
          <a:p>
            <a:r>
              <a:rPr lang="en-US" dirty="0" smtClean="0"/>
              <a:t>Removed any words not in the final dictionary from the corpus</a:t>
            </a:r>
          </a:p>
          <a:p>
            <a:r>
              <a:rPr lang="en-US" dirty="0" smtClean="0"/>
              <a:t>Example raw observation: </a:t>
            </a:r>
          </a:p>
          <a:p>
            <a:pPr lvl="1"/>
            <a:r>
              <a:rPr lang="en-US" sz="2200" dirty="0" smtClean="0"/>
              <a:t>['2 </a:t>
            </a:r>
            <a:r>
              <a:rPr lang="en-US" sz="2200" dirty="0"/>
              <a:t>cups flour', </a:t>
            </a:r>
            <a:r>
              <a:rPr lang="en-US" sz="2200" dirty="0" smtClean="0"/>
              <a:t>'1 </a:t>
            </a:r>
            <a:r>
              <a:rPr lang="en-US" sz="2200" dirty="0"/>
              <a:t>teaspoon baking powder', </a:t>
            </a:r>
            <a:r>
              <a:rPr lang="en-US" sz="2200" dirty="0" smtClean="0"/>
              <a:t>'1 </a:t>
            </a:r>
            <a:r>
              <a:rPr lang="en-US" sz="2200" dirty="0"/>
              <a:t>teaspoon baking soda', </a:t>
            </a:r>
            <a:r>
              <a:rPr lang="en-US" sz="2200" dirty="0" smtClean="0"/>
              <a:t>'1 </a:t>
            </a:r>
            <a:r>
              <a:rPr lang="en-US" sz="2200" dirty="0"/>
              <a:t>teaspoon salt', </a:t>
            </a:r>
            <a:r>
              <a:rPr lang="en-US" sz="2200" dirty="0" smtClean="0"/>
              <a:t>'3/4 </a:t>
            </a:r>
            <a:r>
              <a:rPr lang="en-US" sz="2200" dirty="0"/>
              <a:t>cup butter, room temperature', </a:t>
            </a:r>
            <a:r>
              <a:rPr lang="en-US" sz="2200" dirty="0" smtClean="0"/>
              <a:t>'3/4 </a:t>
            </a:r>
            <a:r>
              <a:rPr lang="en-US" sz="2200" dirty="0"/>
              <a:t>cup brown sugar (packed)', </a:t>
            </a:r>
            <a:r>
              <a:rPr lang="en-US" sz="2200" dirty="0" smtClean="0"/>
              <a:t>'3/4 </a:t>
            </a:r>
            <a:r>
              <a:rPr lang="en-US" sz="2200" dirty="0"/>
              <a:t>cup granulated sugar', </a:t>
            </a:r>
            <a:r>
              <a:rPr lang="en-US" sz="2200" dirty="0" smtClean="0"/>
              <a:t>'2 </a:t>
            </a:r>
            <a:r>
              <a:rPr lang="en-US" sz="2200" dirty="0"/>
              <a:t>large eggs', u'2 teaspoons vanilla (or slightly more, to taste)', </a:t>
            </a:r>
            <a:r>
              <a:rPr lang="en-US" sz="2200" dirty="0" smtClean="0"/>
              <a:t>'3 </a:t>
            </a:r>
            <a:r>
              <a:rPr lang="en-US" sz="2200" dirty="0"/>
              <a:t>1/2 cups old-fashioned oatmeal', </a:t>
            </a:r>
            <a:r>
              <a:rPr lang="en-US" sz="2200" dirty="0" smtClean="0"/>
              <a:t>'2 </a:t>
            </a:r>
            <a:r>
              <a:rPr lang="en-US" sz="2200" dirty="0"/>
              <a:t>cups raisins (soaked in hot water flavored with vanilla, then drained)']</a:t>
            </a:r>
            <a:endParaRPr lang="en-US" sz="2200" dirty="0" smtClean="0"/>
          </a:p>
          <a:p>
            <a:r>
              <a:rPr lang="en-US" dirty="0" smtClean="0"/>
              <a:t>Example post-processed observation</a:t>
            </a:r>
            <a:r>
              <a:rPr lang="en-US" dirty="0"/>
              <a:t>: </a:t>
            </a:r>
            <a:endParaRPr lang="en-US" dirty="0" smtClean="0"/>
          </a:p>
          <a:p>
            <a:pPr lvl="1"/>
            <a:r>
              <a:rPr lang="en-US" sz="2200" dirty="0" smtClean="0"/>
              <a:t>[</a:t>
            </a:r>
            <a:r>
              <a:rPr lang="en-US" sz="2200" dirty="0"/>
              <a:t>Favorite Oatmeal Raisin Cookies] </a:t>
            </a:r>
            <a:r>
              <a:rPr lang="en-US" sz="2200" dirty="0" smtClean="0"/>
              <a:t>    </a:t>
            </a:r>
            <a:r>
              <a:rPr lang="en-US" sz="2200" dirty="0"/>
              <a:t>2 cups flour,1 teaspoon baking powder,1 teaspoon baking soda,1 teaspoon salt,3/4 cup butter room temperature,3/4 cup brown sugar ,3/4 cup granulated sugar,2 large eggs,2 teaspoons vanilla ,3 1/2 cups old-fashioned oatmeal,2 cups raisins </a:t>
            </a:r>
            <a:endParaRPr lang="en-US" sz="2200" dirty="0" smtClean="0"/>
          </a:p>
        </p:txBody>
      </p:sp>
      <p:sp>
        <p:nvSpPr>
          <p:cNvPr id="231" name="Freeform 230"/>
          <p:cNvSpPr/>
          <p:nvPr/>
        </p:nvSpPr>
        <p:spPr>
          <a:xfrm>
            <a:off x="14254555" y="1275062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2750624"/>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2750623"/>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4" y="14022894"/>
            <a:ext cx="4820251" cy="4089019"/>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err="1" smtClean="0"/>
              <a:t>Hyperparameter</a:t>
            </a:r>
            <a:r>
              <a:rPr lang="en-US" sz="2400" b="1" dirty="0" smtClean="0"/>
              <a:t> Tuning</a:t>
            </a:r>
            <a:br>
              <a:rPr lang="en-US" sz="2400" b="1" dirty="0" smtClean="0"/>
            </a:b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Compared GRU and LSTM performance</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Varied number of layers in the model (from 2 to 3)</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Adjusted the number of hidden neurons in the layers(128,256,512)</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Considered bidirectional LSTM for char-RNN model</a:t>
            </a:r>
          </a:p>
          <a:p>
            <a:pPr marL="342900" lvl="0" indent="-342900" defTabSz="1022350">
              <a:lnSpc>
                <a:spcPct val="90000"/>
              </a:lnSpc>
              <a:spcBef>
                <a:spcPct val="0"/>
              </a:spcBef>
              <a:spcAft>
                <a:spcPct val="35000"/>
              </a:spcAft>
              <a:buFont typeface="Arial" charset="0"/>
              <a:buChar char="•"/>
            </a:pPr>
            <a:endParaRPr lang="en-US" sz="2000" dirty="0" smtClean="0"/>
          </a:p>
          <a:p>
            <a:pPr lvl="0" defTabSz="1022350">
              <a:lnSpc>
                <a:spcPct val="90000"/>
              </a:lnSpc>
              <a:spcBef>
                <a:spcPct val="0"/>
              </a:spcBef>
              <a:spcAft>
                <a:spcPct val="35000"/>
              </a:spcAft>
            </a:pPr>
            <a:endParaRPr lang="en-US" sz="2000" b="1" dirty="0"/>
          </a:p>
          <a:p>
            <a:pPr lvl="0" defTabSz="1022350">
              <a:lnSpc>
                <a:spcPct val="90000"/>
              </a:lnSpc>
              <a:spcBef>
                <a:spcPct val="0"/>
              </a:spcBef>
              <a:spcAft>
                <a:spcPct val="35000"/>
              </a:spcAft>
            </a:pPr>
            <a:endParaRPr lang="en-US" sz="2400" b="1" dirty="0"/>
          </a:p>
        </p:txBody>
      </p:sp>
      <p:sp>
        <p:nvSpPr>
          <p:cNvPr id="235" name="Freeform 234"/>
          <p:cNvSpPr/>
          <p:nvPr/>
        </p:nvSpPr>
        <p:spPr>
          <a:xfrm>
            <a:off x="19726670" y="13996493"/>
            <a:ext cx="4597082" cy="411542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smtClean="0"/>
              <a:t>Generate Recipes</a:t>
            </a:r>
          </a:p>
          <a:p>
            <a:pPr lvl="0" defTabSz="1022350">
              <a:lnSpc>
                <a:spcPct val="90000"/>
              </a:lnSpc>
              <a:spcBef>
                <a:spcPct val="0"/>
              </a:spcBef>
              <a:spcAft>
                <a:spcPct val="35000"/>
              </a:spcAft>
            </a:pP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Input a recipe title or keyword and use it search the training data for a matching title. </a:t>
            </a:r>
          </a:p>
          <a:p>
            <a:pPr marL="342900" lvl="0" indent="-342900" defTabSz="1022350">
              <a:lnSpc>
                <a:spcPct val="90000"/>
              </a:lnSpc>
              <a:spcBef>
                <a:spcPct val="0"/>
              </a:spcBef>
              <a:spcAft>
                <a:spcPct val="35000"/>
              </a:spcAft>
              <a:buFont typeface="Arial" charset="0"/>
              <a:buChar char="•"/>
            </a:pPr>
            <a:endParaRPr lang="en-US" sz="2000" dirty="0"/>
          </a:p>
          <a:p>
            <a:pPr marL="342900" lvl="0" indent="-342900" defTabSz="1022350">
              <a:lnSpc>
                <a:spcPct val="90000"/>
              </a:lnSpc>
              <a:spcBef>
                <a:spcPct val="0"/>
              </a:spcBef>
              <a:spcAft>
                <a:spcPct val="35000"/>
              </a:spcAft>
              <a:buFont typeface="Arial" charset="0"/>
              <a:buChar char="•"/>
            </a:pPr>
            <a:r>
              <a:rPr lang="en-US" sz="2000" dirty="0" smtClean="0"/>
              <a:t>Randomly select one recipe from the group of recipes that contain the keyword and use those words to seed recipe generation</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Compare to actual recipe in training data to see how similar the recipe is</a:t>
            </a:r>
          </a:p>
          <a:p>
            <a:pPr lvl="0" defTabSz="1022350">
              <a:lnSpc>
                <a:spcPct val="90000"/>
              </a:lnSpc>
              <a:spcBef>
                <a:spcPct val="0"/>
              </a:spcBef>
              <a:spcAft>
                <a:spcPct val="35000"/>
              </a:spcAft>
            </a:pPr>
            <a:endParaRPr lang="en-US" sz="2000" b="1" dirty="0" smtClean="0"/>
          </a:p>
        </p:txBody>
      </p:sp>
      <p:sp>
        <p:nvSpPr>
          <p:cNvPr id="236" name="Freeform 235"/>
          <p:cNvSpPr/>
          <p:nvPr/>
        </p:nvSpPr>
        <p:spPr>
          <a:xfrm>
            <a:off x="25198785" y="14022896"/>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pPr algn="ctr"/>
            <a:r>
              <a:rPr lang="en-US" sz="2400" b="1" dirty="0" smtClean="0"/>
              <a:t>Bake cookies.</a:t>
            </a:r>
          </a:p>
          <a:p>
            <a:pPr algn="ctr"/>
            <a:r>
              <a:rPr lang="en-US" sz="2400" b="1" dirty="0" smtClean="0"/>
              <a:t>Eat cookies.</a:t>
            </a:r>
          </a:p>
          <a:p>
            <a:pPr algn="ctr"/>
            <a:r>
              <a:rPr lang="en-US" sz="2400" b="1" dirty="0" smtClean="0"/>
              <a:t>Profit.</a:t>
            </a:r>
          </a:p>
        </p:txBody>
      </p:sp>
      <p:sp>
        <p:nvSpPr>
          <p:cNvPr id="50" name="TextBox 49"/>
          <p:cNvSpPr txBox="1"/>
          <p:nvPr/>
        </p:nvSpPr>
        <p:spPr>
          <a:xfrm>
            <a:off x="14254554" y="18757186"/>
            <a:ext cx="15541313" cy="7355860"/>
          </a:xfrm>
          <a:prstGeom prst="rect">
            <a:avLst/>
          </a:prstGeom>
          <a:noFill/>
        </p:spPr>
        <p:txBody>
          <a:bodyPr wrap="square" rtlCol="0">
            <a:spAutoFit/>
          </a:bodyPr>
          <a:lstStyle/>
          <a:p>
            <a:r>
              <a:rPr lang="en-US" sz="3200" b="1" dirty="0" smtClean="0"/>
              <a:t>Current Approach</a:t>
            </a:r>
          </a:p>
          <a:p>
            <a:pPr marL="457200" indent="-457200">
              <a:buFont typeface="Arial" charset="0"/>
              <a:buChar char="•"/>
            </a:pPr>
            <a:r>
              <a:rPr lang="en-US" sz="3200" dirty="0" smtClean="0"/>
              <a:t>Recurrent Neural Network (RNN): connections between units form a direct cycle so that it can exhibit dynamic temporal behavior</a:t>
            </a:r>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r>
              <a:rPr lang="en-US" sz="2400" dirty="0" smtClean="0"/>
              <a:t>                   Figure 1 Illustration of RNN                                                  Figure 2 LSTM vs GRU</a:t>
            </a:r>
          </a:p>
          <a:p>
            <a:pPr marL="457200" indent="-457200">
              <a:buFont typeface="Arial" charset="0"/>
              <a:buChar char="•"/>
            </a:pPr>
            <a:endParaRPr lang="en-US" sz="3200" dirty="0" smtClean="0"/>
          </a:p>
          <a:p>
            <a:pPr marL="457200" indent="-457200">
              <a:buFont typeface="Arial" charset="0"/>
              <a:buChar char="•"/>
            </a:pPr>
            <a:r>
              <a:rPr lang="en-US" sz="3200" dirty="0" smtClean="0"/>
              <a:t>Long short-term memory (LSTM) improves upon RNNs using memory cells that remember long-term values</a:t>
            </a:r>
          </a:p>
          <a:p>
            <a:pPr marL="457200" indent="-457200">
              <a:buFont typeface="Arial" charset="0"/>
              <a:buChar char="•"/>
            </a:pPr>
            <a:r>
              <a:rPr lang="en-US" sz="3200" dirty="0" smtClean="0"/>
              <a:t>Gated recurrent units’ (GRUs) performance is similar to LSTM but the model has fewer parameters, as they lack an output gate</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54554" y="20310733"/>
            <a:ext cx="7171930" cy="2877793"/>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5211" y="20310734"/>
            <a:ext cx="7292740" cy="2878914"/>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64488" y="26740529"/>
            <a:ext cx="1701800" cy="42164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26993" y="26693251"/>
            <a:ext cx="1709628" cy="4235794"/>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97326" y="26693251"/>
            <a:ext cx="1310681" cy="4577602"/>
          </a:xfrm>
          <a:prstGeom prst="rect">
            <a:avLst/>
          </a:prstGeom>
        </p:spPr>
      </p:pic>
      <p:sp>
        <p:nvSpPr>
          <p:cNvPr id="11" name="TextBox 10"/>
          <p:cNvSpPr txBox="1"/>
          <p:nvPr/>
        </p:nvSpPr>
        <p:spPr>
          <a:xfrm>
            <a:off x="23505443" y="31093976"/>
            <a:ext cx="5302564" cy="461665"/>
          </a:xfrm>
          <a:prstGeom prst="rect">
            <a:avLst/>
          </a:prstGeom>
          <a:noFill/>
        </p:spPr>
        <p:txBody>
          <a:bodyPr wrap="square" rtlCol="0">
            <a:spAutoFit/>
          </a:bodyPr>
          <a:lstStyle/>
          <a:p>
            <a:r>
              <a:rPr lang="en-US" sz="2400" dirty="0" smtClean="0"/>
              <a:t>Figure 3 The </a:t>
            </a:r>
            <a:r>
              <a:rPr lang="en-US" sz="2400" dirty="0"/>
              <a:t>structures of our </a:t>
            </a:r>
            <a:r>
              <a:rPr lang="en-US" sz="2400" dirty="0" smtClean="0"/>
              <a:t>models</a:t>
            </a:r>
            <a:endParaRPr lang="en-US" sz="2400" dirty="0"/>
          </a:p>
        </p:txBody>
      </p:sp>
      <p:sp>
        <p:nvSpPr>
          <p:cNvPr id="13" name="TextBox 12"/>
          <p:cNvSpPr txBox="1"/>
          <p:nvPr/>
        </p:nvSpPr>
        <p:spPr>
          <a:xfrm>
            <a:off x="14228139" y="26239418"/>
            <a:ext cx="8936349" cy="3046988"/>
          </a:xfrm>
          <a:prstGeom prst="rect">
            <a:avLst/>
          </a:prstGeom>
          <a:noFill/>
        </p:spPr>
        <p:txBody>
          <a:bodyPr wrap="square" rtlCol="0">
            <a:spAutoFit/>
          </a:bodyPr>
          <a:lstStyle/>
          <a:p>
            <a:r>
              <a:rPr lang="en-US" sz="3200" b="1" dirty="0" smtClean="0"/>
              <a:t>Alternative Approach</a:t>
            </a:r>
          </a:p>
          <a:p>
            <a:pPr marL="457200" indent="-457200">
              <a:buFont typeface="Arial" charset="0"/>
              <a:buChar char="•"/>
            </a:pPr>
            <a:r>
              <a:rPr lang="en-US" sz="3200" dirty="0" smtClean="0"/>
              <a:t>Bidirectional</a:t>
            </a:r>
            <a:r>
              <a:rPr lang="en-US" sz="3200" dirty="0"/>
              <a:t> </a:t>
            </a:r>
            <a:r>
              <a:rPr lang="en-US" sz="3200" dirty="0" smtClean="0"/>
              <a:t>RNN: </a:t>
            </a:r>
            <a:r>
              <a:rPr lang="en-US" sz="3200" dirty="0"/>
              <a:t>connect two hidden layers of opposite directions to the same </a:t>
            </a:r>
            <a:r>
              <a:rPr lang="en-US" sz="3200" dirty="0" smtClean="0"/>
              <a:t>output, so the output layer can get information from both past (left context) and future (right context) states</a:t>
            </a:r>
          </a:p>
        </p:txBody>
      </p:sp>
      <p:sp>
        <p:nvSpPr>
          <p:cNvPr id="41" name="Content Placeholder 5"/>
          <p:cNvSpPr>
            <a:spLocks noGrp="1"/>
          </p:cNvSpPr>
          <p:nvPr>
            <p:ph sz="quarter" idx="33"/>
          </p:nvPr>
        </p:nvSpPr>
        <p:spPr>
          <a:xfrm>
            <a:off x="30791620" y="13023096"/>
            <a:ext cx="12801600" cy="1999595"/>
          </a:xfrm>
        </p:spPr>
        <p:txBody>
          <a:bodyPr>
            <a:normAutofit/>
          </a:bodyPr>
          <a:lstStyle/>
          <a:p>
            <a:pPr marL="0" lvl="0" indent="0" defTabSz="914400">
              <a:spcBef>
                <a:spcPts val="0"/>
              </a:spcBef>
              <a:buClrTx/>
              <a:buNone/>
            </a:pPr>
            <a:r>
              <a:rPr lang="en-US" sz="2000" dirty="0"/>
              <a:t>spoon baking soda,1 cup flaked coconut,2 teaspoons butter softened,1 teaspoon vanilla extract,1/2 cup softened butter,1/2 cup sugar,3/4 cup brown sugar packed,1 teaspoon vanilla extract,1/2 teaspoon ground nutmeg,3 large eggs,1/2 teaspoon grated filling,1 cup shortening,2 1/4 cups all purpose flour,1 teaspoon vanilla extract,1/2 teaspoon salt,1/4 teaspoon kosher salt,1 cup butter room temperature,1 1/2 tsp. ground cinnamon,2 cups </a:t>
            </a:r>
            <a:r>
              <a:rPr lang="en-US" sz="2000" dirty="0" smtClean="0"/>
              <a:t>white</a:t>
            </a:r>
          </a:p>
          <a:p>
            <a:pPr marL="0" lvl="0" indent="0" defTabSz="914400">
              <a:spcBef>
                <a:spcPts val="0"/>
              </a:spcBef>
              <a:buClrTx/>
              <a:buNone/>
            </a:pPr>
            <a:endParaRPr lang="en-US" sz="2000" dirty="0"/>
          </a:p>
          <a:p>
            <a:pPr marL="0" lvl="0" indent="0" defTabSz="914400">
              <a:spcBef>
                <a:spcPts val="0"/>
              </a:spcBef>
              <a:buClrTx/>
              <a:buNone/>
            </a:pPr>
            <a:endParaRPr lang="en-US" sz="2400" dirty="0"/>
          </a:p>
        </p:txBody>
      </p:sp>
      <p:sp>
        <p:nvSpPr>
          <p:cNvPr id="42" name="Content Placeholder 5"/>
          <p:cNvSpPr>
            <a:spLocks noGrp="1"/>
          </p:cNvSpPr>
          <p:nvPr>
            <p:ph sz="quarter" idx="33"/>
          </p:nvPr>
        </p:nvSpPr>
        <p:spPr>
          <a:xfrm>
            <a:off x="30791620" y="7171688"/>
            <a:ext cx="12801600" cy="5738632"/>
          </a:xfrm>
        </p:spPr>
        <p:txBody>
          <a:bodyPr>
            <a:normAutofit/>
          </a:bodyPr>
          <a:lstStyle/>
          <a:p>
            <a:r>
              <a:rPr lang="en-US" dirty="0" smtClean="0"/>
              <a:t>Ran the character level CNN and got the following output with the associated heat map. </a:t>
            </a:r>
            <a:endParaRPr lang="en-US" dirty="0" smtClean="0"/>
          </a:p>
          <a:p>
            <a:endParaRPr lang="en-US" dirty="0"/>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1223</Words>
  <Application>Microsoft Macintosh PowerPoint</Application>
  <PresentationFormat>Custom</PresentationFormat>
  <Paragraphs>143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Cambria Math</vt:lpstr>
      <vt:lpstr>Arial</vt:lpstr>
      <vt:lpstr>Science Poster</vt:lpstr>
      <vt:lpstr>Deep Learning Project</vt:lpstr>
      <vt:lpstr>Convectional Neural Networks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2017-05-28T00:03:25Z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