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0063"/>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9" autoAdjust="0"/>
    <p:restoredTop sz="94660"/>
  </p:normalViewPr>
  <p:slideViewPr>
    <p:cSldViewPr snapToGrid="0">
      <p:cViewPr>
        <p:scale>
          <a:sx n="48" d="100"/>
          <a:sy n="48" d="100"/>
        </p:scale>
        <p:origin x="-2152" y="-248"/>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4077-4625-A1C9-E16367155E98}"/>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4077-4625-A1C9-E16367155E98}"/>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4077-4625-A1C9-E16367155E98}"/>
            </c:ext>
          </c:extLst>
        </c:ser>
        <c:dLbls>
          <c:showLegendKey val="0"/>
          <c:showVal val="0"/>
          <c:showCatName val="0"/>
          <c:showSerName val="0"/>
          <c:showPercent val="0"/>
          <c:showBubbleSize val="0"/>
        </c:dLbls>
        <c:gapWidth val="80"/>
        <c:overlap val="25"/>
        <c:axId val="-1684773792"/>
        <c:axId val="-1781934064"/>
      </c:barChart>
      <c:catAx>
        <c:axId val="-168477379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781934064"/>
        <c:crosses val="autoZero"/>
        <c:auto val="1"/>
        <c:lblAlgn val="ctr"/>
        <c:lblOffset val="100"/>
        <c:noMultiLvlLbl val="0"/>
      </c:catAx>
      <c:valAx>
        <c:axId val="-1781934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684773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5/26/17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chart" Target="../charts/chart1.xml"/><Relationship Id="rId8" Type="http://schemas.openxmlformats.org/officeDocument/2006/relationships/image" Target="../media/image5.png"/><Relationship Id="rId9" Type="http://schemas.openxmlformats.org/officeDocument/2006/relationships/image" Target="../media/image6.jpeg"/><Relationship Id="rId10"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264538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a:t>Deep Learning Project</a:t>
            </a:r>
          </a:p>
        </p:txBody>
      </p:sp>
      <p:sp>
        <p:nvSpPr>
          <p:cNvPr id="23" name="Text Placeholder 22"/>
          <p:cNvSpPr>
            <a:spLocks noGrp="1"/>
          </p:cNvSpPr>
          <p:nvPr>
            <p:ph type="body" sz="quarter" idx="36"/>
          </p:nvPr>
        </p:nvSpPr>
        <p:spPr/>
        <p:txBody>
          <a:bodyPr/>
          <a:lstStyle/>
          <a:p>
            <a:r>
              <a:rPr lang="en-US" dirty="0">
                <a:solidFill>
                  <a:schemeClr val="bg1"/>
                </a:solidFill>
              </a:rPr>
              <a:t>Your names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1143000" y="7114032"/>
            <a:ext cx="12801600" cy="12653564"/>
          </a:xfrm>
        </p:spPr>
        <p:txBody>
          <a:bodyPr anchor="t"/>
          <a:lstStyle/>
          <a:p>
            <a:r>
              <a:rPr lang="en-US" dirty="0"/>
              <a:t>Statement of the problem, why it matters and to whom</a:t>
            </a:r>
          </a:p>
          <a:p>
            <a:endParaRPr lang="en-US" dirty="0"/>
          </a:p>
          <a:p>
            <a:r>
              <a:rPr lang="en-US" dirty="0"/>
              <a:t>Explain why the problem is hard to solve, and why others haven’t adequately tackled this problem. Describe briefly the approaches already taken to solve </a:t>
            </a:r>
            <a:r>
              <a:rPr lang="en-US"/>
              <a:t>the problem.</a:t>
            </a:r>
            <a:endParaRPr lang="en-US" dirty="0"/>
          </a:p>
        </p:txBody>
      </p:sp>
      <p:sp>
        <p:nvSpPr>
          <p:cNvPr id="68" name="Text Placeholder 67"/>
          <p:cNvSpPr>
            <a:spLocks noGrp="1"/>
          </p:cNvSpPr>
          <p:nvPr>
            <p:ph type="body" sz="quarter" idx="37"/>
          </p:nvPr>
        </p:nvSpPr>
        <p:spPr>
          <a:xfrm>
            <a:off x="1143000" y="20323674"/>
            <a:ext cx="12801600" cy="1280160"/>
          </a:xfrm>
          <a:solidFill>
            <a:srgbClr val="520063"/>
          </a:solidFill>
        </p:spPr>
        <p:txBody>
          <a:bodyPr/>
          <a:lstStyle/>
          <a:p>
            <a:r>
              <a:rPr lang="en-US" dirty="0"/>
              <a:t>Dataset</a:t>
            </a:r>
          </a:p>
        </p:txBody>
      </p:sp>
      <p:sp>
        <p:nvSpPr>
          <p:cNvPr id="11" name="Content Placeholder 10"/>
          <p:cNvSpPr>
            <a:spLocks noGrp="1"/>
          </p:cNvSpPr>
          <p:nvPr>
            <p:ph sz="quarter" idx="38"/>
          </p:nvPr>
        </p:nvSpPr>
        <p:spPr>
          <a:xfrm>
            <a:off x="1143000" y="21695274"/>
            <a:ext cx="12801600" cy="9933822"/>
          </a:xfrm>
          <a:solidFill>
            <a:srgbClr val="E8E8E8"/>
          </a:solidFill>
        </p:spPr>
        <p:txBody>
          <a:bodyPr>
            <a:normAutofit/>
          </a:bodyPr>
          <a:lstStyle/>
          <a:p>
            <a:r>
              <a:rPr lang="en-US" dirty="0"/>
              <a:t>Describe your dataset</a:t>
            </a:r>
          </a:p>
          <a:p>
            <a:r>
              <a:rPr lang="en-US" dirty="0"/>
              <a:t>Show some example data points</a:t>
            </a:r>
          </a:p>
          <a:p>
            <a:endParaRPr lang="en-US" dirty="0"/>
          </a:p>
          <a:p>
            <a:r>
              <a:rPr lang="en-US" dirty="0"/>
              <a:t>Explain how you cleaned the data</a:t>
            </a:r>
          </a:p>
          <a:p>
            <a:r>
              <a:rPr lang="en-US" dirty="0"/>
              <a:t>Note challenges in working with the data</a:t>
            </a:r>
          </a:p>
          <a:p>
            <a:endParaRPr lang="en-US" dirty="0"/>
          </a:p>
          <a:p>
            <a:r>
              <a:rPr lang="en-US" dirty="0"/>
              <a:t>Explain how much computation power was required to process the data</a:t>
            </a:r>
          </a:p>
          <a:p>
            <a:endParaRPr lang="en-US" dirty="0"/>
          </a:p>
          <a:p>
            <a:r>
              <a:rPr lang="en-US" dirty="0"/>
              <a:t>If applicable, explain how you augmented the data, e.g. shifting data, flipping, changing colors, </a:t>
            </a:r>
            <a:r>
              <a:rPr lang="en-US" dirty="0" err="1"/>
              <a:t>etc</a:t>
            </a:r>
            <a:endParaRPr lang="en-US" dirty="0"/>
          </a:p>
          <a:p>
            <a:endParaRPr lang="en-US" dirty="0"/>
          </a:p>
          <a:p>
            <a:r>
              <a:rPr lang="en-US" dirty="0"/>
              <a:t>Was the dataset big enough, do you think overfitting is likely?</a:t>
            </a:r>
          </a:p>
          <a:p>
            <a:r>
              <a:rPr lang="en-US" dirty="0"/>
              <a:t>Show loss curve during training to see how well the network has learned</a:t>
            </a:r>
          </a:p>
        </p:txBody>
      </p:sp>
      <p:sp>
        <p:nvSpPr>
          <p:cNvPr id="9" name="Text Placeholder 8"/>
          <p:cNvSpPr>
            <a:spLocks noGrp="1"/>
          </p:cNvSpPr>
          <p:nvPr>
            <p:ph type="body" sz="quarter" idx="21"/>
          </p:nvPr>
        </p:nvSpPr>
        <p:spPr>
          <a:solidFill>
            <a:srgbClr val="520063"/>
          </a:solidFill>
        </p:spPr>
        <p:txBody>
          <a:bodyPr/>
          <a:lstStyle/>
          <a:p>
            <a:r>
              <a:rPr lang="en-US" dirty="0"/>
              <a:t>Technical Approach</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974826273"/>
              </p:ext>
            </p:extLst>
          </p:nvPr>
        </p:nvGraphicFramePr>
        <p:xfrm>
          <a:off x="15544800" y="9870511"/>
          <a:ext cx="12801600" cy="669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16"/>
          <p:cNvSpPr>
            <a:spLocks noGrp="1"/>
          </p:cNvSpPr>
          <p:nvPr>
            <p:ph sz="quarter" idx="30"/>
          </p:nvPr>
        </p:nvSpPr>
        <p:spPr>
          <a:xfrm>
            <a:off x="15499080" y="17338340"/>
            <a:ext cx="12801600" cy="7296912"/>
          </a:xfrm>
        </p:spPr>
        <p:txBody>
          <a:bodyPr/>
          <a:lstStyle/>
          <a:p>
            <a:r>
              <a:rPr lang="en-US" dirty="0"/>
              <a:t>Justify why your approach is reasonable compared to alternate approaches</a:t>
            </a:r>
          </a:p>
          <a:p>
            <a:endParaRPr lang="en-US" dirty="0"/>
          </a:p>
        </p:txBody>
      </p:sp>
      <p:sp>
        <p:nvSpPr>
          <p:cNvPr id="18" name="Text Placeholder 17"/>
          <p:cNvSpPr>
            <a:spLocks noGrp="1"/>
          </p:cNvSpPr>
          <p:nvPr>
            <p:ph type="body" sz="quarter" idx="31"/>
          </p:nvPr>
        </p:nvSpPr>
        <p:spPr>
          <a:solidFill>
            <a:srgbClr val="520063"/>
          </a:solidFill>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7"/>
          </a:graphicData>
        </a:graphic>
      </p:graphicFrame>
      <p:sp>
        <p:nvSpPr>
          <p:cNvPr id="6" name="Content Placeholder 5"/>
          <p:cNvSpPr>
            <a:spLocks noGrp="1"/>
          </p:cNvSpPr>
          <p:nvPr>
            <p:ph sz="quarter" idx="33"/>
          </p:nvPr>
        </p:nvSpPr>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a:t>
            </a:r>
            <a:r>
              <a:rPr lang="en-US"/>
              <a:t>Why?</a:t>
            </a:r>
          </a:p>
          <a:p>
            <a:endParaRPr lang="en-US" dirty="0"/>
          </a:p>
        </p:txBody>
      </p:sp>
      <p:sp>
        <p:nvSpPr>
          <p:cNvPr id="71" name="Text Placeholder 70"/>
          <p:cNvSpPr>
            <a:spLocks noGrp="1"/>
          </p:cNvSpPr>
          <p:nvPr>
            <p:ph type="body" sz="quarter" idx="41"/>
          </p:nvPr>
        </p:nvSpPr>
        <p:spPr>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solidFill>
            <a:srgbClr val="E8E8E8"/>
          </a:solidFill>
        </p:spPr>
        <p:txBody>
          <a:bodyPr/>
          <a:lstStyle/>
          <a:p>
            <a:r>
              <a:rPr lang="en-US" dirty="0"/>
              <a:t>Brief summary of what you discovered based on results</a:t>
            </a:r>
          </a:p>
          <a:p>
            <a:r>
              <a:rPr lang="en-US" dirty="0"/>
              <a:t>Limitations of approach</a:t>
            </a:r>
          </a:p>
          <a:p>
            <a:r>
              <a:rPr lang="en-US" dirty="0"/>
              <a:t>How to improve/future work</a:t>
            </a:r>
          </a:p>
        </p:txBody>
      </p:sp>
      <p:sp>
        <p:nvSpPr>
          <p:cNvPr id="21" name="Text Placeholder 20"/>
          <p:cNvSpPr>
            <a:spLocks noGrp="1"/>
          </p:cNvSpPr>
          <p:nvPr>
            <p:ph type="body" sz="quarter" idx="34"/>
          </p:nvPr>
        </p:nvSpPr>
        <p:spPr>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solidFill>
            <a:srgbClr val="E8E8E8"/>
          </a:solidFill>
        </p:spPr>
        <p:txBody>
          <a:bodyPr/>
          <a:lstStyle/>
          <a:p>
            <a:r>
              <a:rPr lang="en-US" dirty="0"/>
              <a:t>Include print and electronic sources in alphabetical order</a:t>
            </a:r>
          </a:p>
        </p:txBody>
      </p:sp>
      <p:pic>
        <p:nvPicPr>
          <p:cNvPr id="105" name="Picture Placeholder 104" descr="Closeup of glass beakers" title="Sample Picture"/>
          <p:cNvPicPr>
            <a:picLocks noGrp="1" noChangeAspect="1"/>
          </p:cNvPicPr>
          <p:nvPr>
            <p:ph type="pic" sz="quarter" idx="43"/>
          </p:nvPr>
        </p:nvPicPr>
        <p:blipFill rotWithShape="1">
          <a:blip r:embed="rId8" cstate="print">
            <a:extLst>
              <a:ext uri="{28A0092B-C50C-407E-A947-70E740481C1C}">
                <a14:useLocalDpi xmlns:a14="http://schemas.microsoft.com/office/drawing/2010/main" val="0"/>
              </a:ext>
            </a:extLst>
          </a:blip>
          <a:srcRect/>
          <a:stretch/>
        </p:blipFill>
        <p:spPr/>
      </p:pic>
      <p:pic>
        <p:nvPicPr>
          <p:cNvPr id="2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296300" y="48822"/>
            <a:ext cx="6001212" cy="3793623"/>
          </a:xfrm>
          <a:prstGeom prst="ellipse">
            <a:avLst/>
          </a:prstGeom>
          <a:ln>
            <a:noFill/>
          </a:ln>
          <a:effectLst>
            <a:softEdge rad="1125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 descr="bg"/>
          <p:cNvPicPr>
            <a:picLocks noChangeAspect="1" noChangeArrowheads="1"/>
          </p:cNvPicPr>
          <p:nvPr/>
        </p:nvPicPr>
        <p:blipFill rotWithShape="1">
          <a:blip r:embed="rId10">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Content Placeholder 13"/>
          <p:cNvSpPr>
            <a:spLocks noGrp="1"/>
          </p:cNvSpPr>
          <p:nvPr>
            <p:ph sz="quarter" idx="27"/>
          </p:nvPr>
        </p:nvSpPr>
        <p:spPr/>
        <p:txBody>
          <a:bodyPr/>
          <a:lstStyle/>
          <a:p>
            <a:r>
              <a:rPr lang="en-US" dirty="0"/>
              <a:t>Describe the technical approach to your problem</a:t>
            </a:r>
          </a:p>
          <a:p>
            <a:r>
              <a:rPr lang="en-US" dirty="0"/>
              <a:t>Use diagrams to illustrate workflow</a:t>
            </a:r>
          </a:p>
        </p:txBody>
      </p:sp>
      <p:pic>
        <p:nvPicPr>
          <p:cNvPr id="24" name="Picture 4" descr="http://karpathy.github.io/assets/cifar_preview.png"/>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3842445" y="13217755"/>
            <a:ext cx="7732151" cy="59777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12"/>
          <a:stretch>
            <a:fillRect/>
          </a:stretch>
        </p:blipFill>
        <p:spPr>
          <a:xfrm>
            <a:off x="10889709" y="22184225"/>
            <a:ext cx="1843682" cy="1829165"/>
          </a:xfrm>
          <a:prstGeom prst="rect">
            <a:avLst/>
          </a:prstGeom>
        </p:spPr>
      </p:pic>
      <p:grpSp>
        <p:nvGrpSpPr>
          <p:cNvPr id="98" name="Group 97"/>
          <p:cNvGrpSpPr/>
          <p:nvPr/>
        </p:nvGrpSpPr>
        <p:grpSpPr>
          <a:xfrm>
            <a:off x="15765296" y="19626016"/>
            <a:ext cx="12924375" cy="8774747"/>
            <a:chOff x="3276600" y="1600200"/>
            <a:chExt cx="2895600" cy="1965910"/>
          </a:xfrm>
        </p:grpSpPr>
        <p:sp>
          <p:nvSpPr>
            <p:cNvPr id="99" name="Oval 98"/>
            <p:cNvSpPr/>
            <p:nvPr/>
          </p:nvSpPr>
          <p:spPr bwMode="auto">
            <a:xfrm>
              <a:off x="3430927" y="1918267"/>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0" name="Oval 99"/>
            <p:cNvSpPr/>
            <p:nvPr/>
          </p:nvSpPr>
          <p:spPr bwMode="auto">
            <a:xfrm>
              <a:off x="3430927" y="2849459"/>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1" name="Oval 100"/>
            <p:cNvSpPr/>
            <p:nvPr/>
          </p:nvSpPr>
          <p:spPr bwMode="auto">
            <a:xfrm>
              <a:off x="3430927" y="2384766"/>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2" name="Oval 101"/>
            <p:cNvSpPr/>
            <p:nvPr/>
          </p:nvSpPr>
          <p:spPr bwMode="auto">
            <a:xfrm>
              <a:off x="4195190" y="166471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3" name="Oval 102"/>
            <p:cNvSpPr/>
            <p:nvPr/>
          </p:nvSpPr>
          <p:spPr bwMode="auto">
            <a:xfrm>
              <a:off x="4195190" y="2595908"/>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4" name="Oval 103"/>
            <p:cNvSpPr/>
            <p:nvPr/>
          </p:nvSpPr>
          <p:spPr bwMode="auto">
            <a:xfrm>
              <a:off x="4195190" y="2131214"/>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6" name="Oval 105"/>
            <p:cNvSpPr/>
            <p:nvPr/>
          </p:nvSpPr>
          <p:spPr bwMode="auto">
            <a:xfrm>
              <a:off x="4194288" y="3060601"/>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7" name="Oval 106"/>
            <p:cNvSpPr/>
            <p:nvPr/>
          </p:nvSpPr>
          <p:spPr bwMode="auto">
            <a:xfrm>
              <a:off x="5017202" y="1663813"/>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8" name="Oval 107"/>
            <p:cNvSpPr/>
            <p:nvPr/>
          </p:nvSpPr>
          <p:spPr bwMode="auto">
            <a:xfrm>
              <a:off x="5017202" y="259500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9" name="Oval 108"/>
            <p:cNvSpPr/>
            <p:nvPr/>
          </p:nvSpPr>
          <p:spPr bwMode="auto">
            <a:xfrm>
              <a:off x="5017202" y="2130312"/>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0" name="Oval 109"/>
            <p:cNvSpPr/>
            <p:nvPr/>
          </p:nvSpPr>
          <p:spPr bwMode="auto">
            <a:xfrm>
              <a:off x="5016300" y="3059699"/>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1" name="Oval 110"/>
            <p:cNvSpPr/>
            <p:nvPr/>
          </p:nvSpPr>
          <p:spPr bwMode="auto">
            <a:xfrm>
              <a:off x="5763419" y="19478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cxnSp>
          <p:nvCxnSpPr>
            <p:cNvPr id="112" name="Straight Connector 111"/>
            <p:cNvCxnSpPr>
              <a:stCxn id="99" idx="6"/>
              <a:endCxn id="102" idx="2"/>
            </p:cNvCxnSpPr>
            <p:nvPr/>
          </p:nvCxnSpPr>
          <p:spPr bwMode="auto">
            <a:xfrm flipV="1">
              <a:off x="3685381" y="1791942"/>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3" name="Straight Connector 112"/>
            <p:cNvCxnSpPr>
              <a:stCxn id="99" idx="6"/>
              <a:endCxn id="104" idx="2"/>
            </p:cNvCxnSpPr>
            <p:nvPr/>
          </p:nvCxnSpPr>
          <p:spPr bwMode="auto">
            <a:xfrm>
              <a:off x="3685381" y="2045494"/>
              <a:ext cx="509810" cy="212947"/>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4" name="Straight Connector 113"/>
            <p:cNvCxnSpPr>
              <a:stCxn id="99" idx="6"/>
              <a:endCxn id="103" idx="2"/>
            </p:cNvCxnSpPr>
            <p:nvPr/>
          </p:nvCxnSpPr>
          <p:spPr bwMode="auto">
            <a:xfrm>
              <a:off x="3685381" y="2045494"/>
              <a:ext cx="509810" cy="67764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5" name="Straight Connector 114"/>
            <p:cNvCxnSpPr>
              <a:stCxn id="99" idx="6"/>
              <a:endCxn id="106" idx="2"/>
            </p:cNvCxnSpPr>
            <p:nvPr/>
          </p:nvCxnSpPr>
          <p:spPr bwMode="auto">
            <a:xfrm>
              <a:off x="3685381" y="2045494"/>
              <a:ext cx="508907" cy="114233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6" name="Straight Connector 115"/>
            <p:cNvCxnSpPr>
              <a:stCxn id="101" idx="6"/>
              <a:endCxn id="102" idx="2"/>
            </p:cNvCxnSpPr>
            <p:nvPr/>
          </p:nvCxnSpPr>
          <p:spPr bwMode="auto">
            <a:xfrm flipV="1">
              <a:off x="3685381" y="1791942"/>
              <a:ext cx="509810" cy="72005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7" name="Straight Connector 116"/>
            <p:cNvCxnSpPr>
              <a:stCxn id="101" idx="6"/>
              <a:endCxn id="104" idx="2"/>
            </p:cNvCxnSpPr>
            <p:nvPr/>
          </p:nvCxnSpPr>
          <p:spPr bwMode="auto">
            <a:xfrm flipV="1">
              <a:off x="3685381" y="2258441"/>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8" name="Straight Connector 117"/>
            <p:cNvCxnSpPr>
              <a:stCxn id="101" idx="6"/>
              <a:endCxn id="103" idx="2"/>
            </p:cNvCxnSpPr>
            <p:nvPr/>
          </p:nvCxnSpPr>
          <p:spPr bwMode="auto">
            <a:xfrm>
              <a:off x="3685381" y="2511993"/>
              <a:ext cx="509810"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9" name="Straight Connector 118"/>
            <p:cNvCxnSpPr>
              <a:stCxn id="100" idx="6"/>
              <a:endCxn id="102" idx="2"/>
            </p:cNvCxnSpPr>
            <p:nvPr/>
          </p:nvCxnSpPr>
          <p:spPr bwMode="auto">
            <a:xfrm flipV="1">
              <a:off x="3685381" y="1791942"/>
              <a:ext cx="509810" cy="118474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0" name="Straight Connector 119"/>
            <p:cNvCxnSpPr>
              <a:stCxn id="100" idx="6"/>
              <a:endCxn id="104" idx="2"/>
            </p:cNvCxnSpPr>
            <p:nvPr/>
          </p:nvCxnSpPr>
          <p:spPr bwMode="auto">
            <a:xfrm flipV="1">
              <a:off x="3685381" y="2258441"/>
              <a:ext cx="509810" cy="71824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1" name="Straight Connector 120"/>
            <p:cNvCxnSpPr>
              <a:stCxn id="100" idx="6"/>
              <a:endCxn id="103" idx="2"/>
            </p:cNvCxnSpPr>
            <p:nvPr/>
          </p:nvCxnSpPr>
          <p:spPr bwMode="auto">
            <a:xfrm flipV="1">
              <a:off x="3685381" y="2723135"/>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2" name="Straight Connector 121"/>
            <p:cNvCxnSpPr>
              <a:stCxn id="100" idx="6"/>
              <a:endCxn id="106" idx="2"/>
            </p:cNvCxnSpPr>
            <p:nvPr/>
          </p:nvCxnSpPr>
          <p:spPr bwMode="auto">
            <a:xfrm>
              <a:off x="3685381" y="2976686"/>
              <a:ext cx="508907"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3" name="Straight Connector 122"/>
            <p:cNvCxnSpPr>
              <a:stCxn id="107" idx="2"/>
              <a:endCxn id="102" idx="6"/>
            </p:cNvCxnSpPr>
            <p:nvPr/>
          </p:nvCxnSpPr>
          <p:spPr bwMode="auto">
            <a:xfrm flipH="1">
              <a:off x="4449644" y="1791040"/>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4" name="Straight Connector 123"/>
            <p:cNvCxnSpPr>
              <a:stCxn id="109" idx="2"/>
              <a:endCxn id="102" idx="6"/>
            </p:cNvCxnSpPr>
            <p:nvPr/>
          </p:nvCxnSpPr>
          <p:spPr bwMode="auto">
            <a:xfrm flipH="1" flipV="1">
              <a:off x="4449644" y="1791942"/>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5" name="Straight Connector 124"/>
            <p:cNvCxnSpPr>
              <a:stCxn id="108" idx="2"/>
              <a:endCxn id="102" idx="6"/>
            </p:cNvCxnSpPr>
            <p:nvPr/>
          </p:nvCxnSpPr>
          <p:spPr bwMode="auto">
            <a:xfrm flipH="1" flipV="1">
              <a:off x="4449644" y="1791942"/>
              <a:ext cx="567558" cy="9302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6" name="Straight Connector 125"/>
            <p:cNvCxnSpPr>
              <a:stCxn id="110" idx="2"/>
              <a:endCxn id="102" idx="6"/>
            </p:cNvCxnSpPr>
            <p:nvPr/>
          </p:nvCxnSpPr>
          <p:spPr bwMode="auto">
            <a:xfrm flipH="1" flipV="1">
              <a:off x="4449644" y="1791942"/>
              <a:ext cx="566656" cy="13949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7" name="Straight Connector 126"/>
            <p:cNvCxnSpPr>
              <a:stCxn id="107" idx="2"/>
              <a:endCxn id="104" idx="6"/>
            </p:cNvCxnSpPr>
            <p:nvPr/>
          </p:nvCxnSpPr>
          <p:spPr bwMode="auto">
            <a:xfrm flipH="1">
              <a:off x="4449644" y="1791040"/>
              <a:ext cx="567558" cy="46740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8" name="Straight Connector 127"/>
            <p:cNvCxnSpPr>
              <a:stCxn id="109" idx="2"/>
              <a:endCxn id="104" idx="6"/>
            </p:cNvCxnSpPr>
            <p:nvPr/>
          </p:nvCxnSpPr>
          <p:spPr bwMode="auto">
            <a:xfrm flipH="1">
              <a:off x="4449644" y="2257539"/>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9" name="Straight Connector 128"/>
            <p:cNvCxnSpPr>
              <a:stCxn id="108" idx="2"/>
              <a:endCxn id="104" idx="6"/>
            </p:cNvCxnSpPr>
            <p:nvPr/>
          </p:nvCxnSpPr>
          <p:spPr bwMode="auto">
            <a:xfrm flipH="1" flipV="1">
              <a:off x="4449644" y="2258441"/>
              <a:ext cx="567558"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0" name="Straight Connector 129"/>
            <p:cNvCxnSpPr>
              <a:stCxn id="110" idx="2"/>
              <a:endCxn id="104" idx="6"/>
            </p:cNvCxnSpPr>
            <p:nvPr/>
          </p:nvCxnSpPr>
          <p:spPr bwMode="auto">
            <a:xfrm flipH="1" flipV="1">
              <a:off x="4449644" y="2258441"/>
              <a:ext cx="566656" cy="92848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1" name="Straight Connector 130"/>
            <p:cNvCxnSpPr>
              <a:stCxn id="107" idx="2"/>
              <a:endCxn id="103" idx="6"/>
            </p:cNvCxnSpPr>
            <p:nvPr/>
          </p:nvCxnSpPr>
          <p:spPr bwMode="auto">
            <a:xfrm flipH="1">
              <a:off x="4449644" y="1791040"/>
              <a:ext cx="567558" cy="93209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2" name="Straight Connector 131"/>
            <p:cNvCxnSpPr>
              <a:stCxn id="109" idx="2"/>
              <a:endCxn id="103" idx="6"/>
            </p:cNvCxnSpPr>
            <p:nvPr/>
          </p:nvCxnSpPr>
          <p:spPr bwMode="auto">
            <a:xfrm flipH="1">
              <a:off x="4449644" y="2257539"/>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3" name="Straight Connector 132"/>
            <p:cNvCxnSpPr>
              <a:stCxn id="108" idx="2"/>
              <a:endCxn id="103" idx="6"/>
            </p:cNvCxnSpPr>
            <p:nvPr/>
          </p:nvCxnSpPr>
          <p:spPr bwMode="auto">
            <a:xfrm flipH="1">
              <a:off x="4449644" y="2722233"/>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4" name="Straight Connector 133"/>
            <p:cNvCxnSpPr>
              <a:stCxn id="110" idx="2"/>
              <a:endCxn id="103" idx="6"/>
            </p:cNvCxnSpPr>
            <p:nvPr/>
          </p:nvCxnSpPr>
          <p:spPr bwMode="auto">
            <a:xfrm flipH="1" flipV="1">
              <a:off x="4449644" y="2723135"/>
              <a:ext cx="566656"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5" name="Straight Connector 134"/>
            <p:cNvCxnSpPr>
              <a:stCxn id="107" idx="2"/>
              <a:endCxn id="106" idx="6"/>
            </p:cNvCxnSpPr>
            <p:nvPr/>
          </p:nvCxnSpPr>
          <p:spPr bwMode="auto">
            <a:xfrm flipH="1">
              <a:off x="4448742" y="1791040"/>
              <a:ext cx="568460" cy="139678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6" name="Straight Connector 135"/>
            <p:cNvCxnSpPr>
              <a:stCxn id="109" idx="2"/>
              <a:endCxn id="106" idx="6"/>
            </p:cNvCxnSpPr>
            <p:nvPr/>
          </p:nvCxnSpPr>
          <p:spPr bwMode="auto">
            <a:xfrm flipH="1">
              <a:off x="4448742" y="2257539"/>
              <a:ext cx="568460" cy="930289"/>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7" name="Straight Connector 136"/>
            <p:cNvCxnSpPr>
              <a:stCxn id="108" idx="2"/>
              <a:endCxn id="106" idx="6"/>
            </p:cNvCxnSpPr>
            <p:nvPr/>
          </p:nvCxnSpPr>
          <p:spPr bwMode="auto">
            <a:xfrm flipH="1">
              <a:off x="4448742" y="2722233"/>
              <a:ext cx="568460"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8" name="Straight Connector 137"/>
            <p:cNvCxnSpPr>
              <a:stCxn id="110" idx="2"/>
              <a:endCxn id="106" idx="6"/>
            </p:cNvCxnSpPr>
            <p:nvPr/>
          </p:nvCxnSpPr>
          <p:spPr bwMode="auto">
            <a:xfrm flipH="1">
              <a:off x="4448742" y="3186926"/>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9" name="Straight Connector 138"/>
            <p:cNvCxnSpPr>
              <a:stCxn id="107" idx="6"/>
              <a:endCxn id="111" idx="2"/>
            </p:cNvCxnSpPr>
            <p:nvPr/>
          </p:nvCxnSpPr>
          <p:spPr bwMode="auto">
            <a:xfrm>
              <a:off x="5271656" y="1791040"/>
              <a:ext cx="491763" cy="2840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0" name="Straight Connector 139"/>
            <p:cNvCxnSpPr>
              <a:stCxn id="109" idx="6"/>
              <a:endCxn id="111" idx="2"/>
            </p:cNvCxnSpPr>
            <p:nvPr/>
          </p:nvCxnSpPr>
          <p:spPr bwMode="auto">
            <a:xfrm flipV="1">
              <a:off x="5271656" y="2075123"/>
              <a:ext cx="491763" cy="18241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1" name="Straight Connector 140"/>
            <p:cNvCxnSpPr>
              <a:stCxn id="108" idx="6"/>
              <a:endCxn id="111" idx="2"/>
            </p:cNvCxnSpPr>
            <p:nvPr/>
          </p:nvCxnSpPr>
          <p:spPr bwMode="auto">
            <a:xfrm flipV="1">
              <a:off x="5271656" y="2075123"/>
              <a:ext cx="491763" cy="64711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2" name="Straight Connector 141"/>
            <p:cNvCxnSpPr>
              <a:stCxn id="110" idx="6"/>
              <a:endCxn id="111" idx="2"/>
            </p:cNvCxnSpPr>
            <p:nvPr/>
          </p:nvCxnSpPr>
          <p:spPr bwMode="auto">
            <a:xfrm flipV="1">
              <a:off x="5270754" y="2075123"/>
              <a:ext cx="492665" cy="11118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3" name="Rounded Rectangle 142"/>
            <p:cNvSpPr/>
            <p:nvPr/>
          </p:nvSpPr>
          <p:spPr bwMode="auto">
            <a:xfrm>
              <a:off x="3276600" y="1748631"/>
              <a:ext cx="563107" cy="1526723"/>
            </a:xfrm>
            <a:prstGeom prst="roundRect">
              <a:avLst/>
            </a:prstGeom>
            <a:noFill/>
            <a:ln w="28575"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4" name="Rounded Rectangle 143"/>
            <p:cNvSpPr/>
            <p:nvPr/>
          </p:nvSpPr>
          <p:spPr bwMode="auto">
            <a:xfrm>
              <a:off x="4039510"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5" name="Rounded Rectangle 144"/>
            <p:cNvSpPr/>
            <p:nvPr/>
          </p:nvSpPr>
          <p:spPr bwMode="auto">
            <a:xfrm>
              <a:off x="4861973"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6" name="Rounded Rectangle 145"/>
            <p:cNvSpPr/>
            <p:nvPr/>
          </p:nvSpPr>
          <p:spPr bwMode="auto">
            <a:xfrm>
              <a:off x="5609093" y="18001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7" name="TextBox 146"/>
            <p:cNvSpPr txBox="1"/>
            <p:nvPr/>
          </p:nvSpPr>
          <p:spPr>
            <a:xfrm>
              <a:off x="3396139" y="3098720"/>
              <a:ext cx="356188" cy="184666"/>
            </a:xfrm>
            <a:prstGeom prst="rect">
              <a:avLst/>
            </a:prstGeom>
            <a:noFill/>
          </p:spPr>
          <p:txBody>
            <a:bodyPr wrap="none" rtlCol="0">
              <a:spAutoFit/>
            </a:bodyPr>
            <a:lstStyle/>
            <a:p>
              <a:r>
                <a:rPr lang="en-US" sz="600" dirty="0">
                  <a:solidFill>
                    <a:srgbClr val="00B050"/>
                  </a:solidFill>
                </a:rPr>
                <a:t>Input</a:t>
              </a:r>
            </a:p>
          </p:txBody>
        </p:sp>
        <p:sp>
          <p:nvSpPr>
            <p:cNvPr id="148" name="TextBox 147"/>
            <p:cNvSpPr txBox="1"/>
            <p:nvPr/>
          </p:nvSpPr>
          <p:spPr>
            <a:xfrm>
              <a:off x="4034149" y="3321253"/>
              <a:ext cx="538930" cy="184666"/>
            </a:xfrm>
            <a:prstGeom prst="rect">
              <a:avLst/>
            </a:prstGeom>
            <a:noFill/>
          </p:spPr>
          <p:txBody>
            <a:bodyPr wrap="none" rtlCol="0">
              <a:spAutoFit/>
            </a:bodyPr>
            <a:lstStyle/>
            <a:p>
              <a:r>
                <a:rPr lang="en-US" sz="600" dirty="0">
                  <a:solidFill>
                    <a:schemeClr val="accent1"/>
                  </a:solidFill>
                </a:rPr>
                <a:t>Hidden L1</a:t>
              </a:r>
            </a:p>
          </p:txBody>
        </p:sp>
        <p:sp>
          <p:nvSpPr>
            <p:cNvPr id="149" name="TextBox 148"/>
            <p:cNvSpPr txBox="1"/>
            <p:nvPr/>
          </p:nvSpPr>
          <p:spPr>
            <a:xfrm>
              <a:off x="4861973" y="3325732"/>
              <a:ext cx="538930" cy="184666"/>
            </a:xfrm>
            <a:prstGeom prst="rect">
              <a:avLst/>
            </a:prstGeom>
            <a:noFill/>
          </p:spPr>
          <p:txBody>
            <a:bodyPr wrap="none" rtlCol="0">
              <a:spAutoFit/>
            </a:bodyPr>
            <a:lstStyle/>
            <a:p>
              <a:r>
                <a:rPr lang="en-US" sz="600" dirty="0">
                  <a:solidFill>
                    <a:schemeClr val="accent1"/>
                  </a:solidFill>
                </a:rPr>
                <a:t>Hidden L2</a:t>
              </a:r>
            </a:p>
          </p:txBody>
        </p:sp>
        <p:sp>
          <p:nvSpPr>
            <p:cNvPr id="150" name="TextBox 149"/>
            <p:cNvSpPr txBox="1"/>
            <p:nvPr/>
          </p:nvSpPr>
          <p:spPr>
            <a:xfrm>
              <a:off x="5689824" y="2177534"/>
              <a:ext cx="415498" cy="184666"/>
            </a:xfrm>
            <a:prstGeom prst="rect">
              <a:avLst/>
            </a:prstGeom>
            <a:noFill/>
          </p:spPr>
          <p:txBody>
            <a:bodyPr wrap="none" rtlCol="0">
              <a:spAutoFit/>
            </a:bodyPr>
            <a:lstStyle/>
            <a:p>
              <a:r>
                <a:rPr lang="en-US" sz="600" dirty="0">
                  <a:solidFill>
                    <a:srgbClr val="FF0000"/>
                  </a:solidFill>
                </a:rPr>
                <a:t>Output</a:t>
              </a:r>
            </a:p>
          </p:txBody>
        </p:sp>
        <p:cxnSp>
          <p:nvCxnSpPr>
            <p:cNvPr id="151" name="Straight Connector 150"/>
            <p:cNvCxnSpPr/>
            <p:nvPr/>
          </p:nvCxnSpPr>
          <p:spPr bwMode="auto">
            <a:xfrm>
              <a:off x="3685381" y="2511993"/>
              <a:ext cx="508907" cy="67583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2" name="Rectangle 151"/>
                <p:cNvSpPr/>
                <p:nvPr/>
              </p:nvSpPr>
              <p:spPr>
                <a:xfrm>
                  <a:off x="5390794" y="3289111"/>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2" name="Rectangle 151"/>
                <p:cNvSpPr>
                  <a:spLocks noRot="1" noChangeAspect="1" noMove="1" noResize="1" noEditPoints="1" noAdjustHandles="1" noChangeArrowheads="1" noChangeShapeType="1" noTextEdit="1"/>
                </p:cNvSpPr>
                <p:nvPr/>
              </p:nvSpPr>
              <p:spPr>
                <a:xfrm>
                  <a:off x="5390794" y="3289111"/>
                  <a:ext cx="421910" cy="276999"/>
                </a:xfrm>
                <a:prstGeom prst="rect">
                  <a:avLst/>
                </a:prstGeom>
                <a:blipFill>
                  <a:blip r:embed="rId13"/>
                  <a:stretch>
                    <a:fillRect/>
                  </a:stretch>
                </a:blipFill>
              </p:spPr>
              <p:txBody>
                <a:bodyPr/>
                <a:lstStyle/>
                <a:p>
                  <a:r>
                    <a:rPr lang="en-US">
                      <a:noFill/>
                    </a:rPr>
                    <a:t> </a:t>
                  </a:r>
                </a:p>
              </p:txBody>
            </p:sp>
          </mc:Fallback>
        </mc:AlternateContent>
        <p:sp>
          <p:nvSpPr>
            <p:cNvPr id="153" name="Oval 152"/>
            <p:cNvSpPr/>
            <p:nvPr/>
          </p:nvSpPr>
          <p:spPr bwMode="auto">
            <a:xfrm>
              <a:off x="5761768" y="29384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4" name="Rounded Rectangle 153"/>
            <p:cNvSpPr/>
            <p:nvPr/>
          </p:nvSpPr>
          <p:spPr bwMode="auto">
            <a:xfrm>
              <a:off x="5607442" y="27907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5" name="TextBox 154"/>
            <p:cNvSpPr txBox="1"/>
            <p:nvPr/>
          </p:nvSpPr>
          <p:spPr>
            <a:xfrm>
              <a:off x="5688173" y="3168134"/>
              <a:ext cx="415498" cy="184666"/>
            </a:xfrm>
            <a:prstGeom prst="rect">
              <a:avLst/>
            </a:prstGeom>
            <a:noFill/>
          </p:spPr>
          <p:txBody>
            <a:bodyPr wrap="none" rtlCol="0">
              <a:spAutoFit/>
            </a:bodyPr>
            <a:lstStyle/>
            <a:p>
              <a:r>
                <a:rPr lang="en-US" sz="600" dirty="0">
                  <a:solidFill>
                    <a:srgbClr val="FF0000"/>
                  </a:solidFill>
                </a:rPr>
                <a:t>Output</a:t>
              </a:r>
            </a:p>
          </p:txBody>
        </p:sp>
        <p:sp>
          <p:nvSpPr>
            <p:cNvPr id="156" name="TextBox 155"/>
            <p:cNvSpPr txBox="1"/>
            <p:nvPr/>
          </p:nvSpPr>
          <p:spPr>
            <a:xfrm>
              <a:off x="5614818" y="2341172"/>
              <a:ext cx="494578" cy="461665"/>
            </a:xfrm>
            <a:prstGeom prst="rect">
              <a:avLst/>
            </a:prstGeom>
            <a:noFill/>
          </p:spPr>
          <p:txBody>
            <a:bodyPr wrap="square" rtlCol="0">
              <a:spAutoFit/>
            </a:bodyPr>
            <a:lstStyle/>
            <a:p>
              <a:r>
                <a:rPr lang="en-US" dirty="0"/>
                <a:t>…</a:t>
              </a:r>
            </a:p>
          </p:txBody>
        </p:sp>
        <p:cxnSp>
          <p:nvCxnSpPr>
            <p:cNvPr id="157" name="Straight Connector 156"/>
            <p:cNvCxnSpPr>
              <a:stCxn id="107" idx="6"/>
              <a:endCxn id="153" idx="2"/>
            </p:cNvCxnSpPr>
            <p:nvPr/>
          </p:nvCxnSpPr>
          <p:spPr bwMode="auto">
            <a:xfrm>
              <a:off x="5271656" y="1791040"/>
              <a:ext cx="490112" cy="12746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8" name="Straight Connector 157"/>
            <p:cNvCxnSpPr>
              <a:stCxn id="109" idx="6"/>
              <a:endCxn id="153" idx="2"/>
            </p:cNvCxnSpPr>
            <p:nvPr/>
          </p:nvCxnSpPr>
          <p:spPr bwMode="auto">
            <a:xfrm>
              <a:off x="5271656" y="2257539"/>
              <a:ext cx="490112" cy="8081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9" name="Straight Connector 158"/>
            <p:cNvCxnSpPr>
              <a:stCxn id="108" idx="6"/>
              <a:endCxn id="153" idx="2"/>
            </p:cNvCxnSpPr>
            <p:nvPr/>
          </p:nvCxnSpPr>
          <p:spPr bwMode="auto">
            <a:xfrm>
              <a:off x="5271656" y="2722233"/>
              <a:ext cx="490112" cy="3434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0" name="Straight Connector 159"/>
            <p:cNvCxnSpPr>
              <a:stCxn id="110" idx="6"/>
              <a:endCxn id="153" idx="2"/>
            </p:cNvCxnSpPr>
            <p:nvPr/>
          </p:nvCxnSpPr>
          <p:spPr bwMode="auto">
            <a:xfrm flipV="1">
              <a:off x="5270754" y="3065723"/>
              <a:ext cx="491014" cy="1212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1" name="Rectangle 160"/>
                <p:cNvSpPr/>
                <p:nvPr/>
              </p:nvSpPr>
              <p:spPr>
                <a:xfrm>
                  <a:off x="4962913" y="3025948"/>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1" name="Rectangle 160"/>
                <p:cNvSpPr>
                  <a:spLocks noRot="1" noChangeAspect="1" noMove="1" noResize="1" noEditPoints="1" noAdjustHandles="1" noChangeArrowheads="1" noChangeShapeType="1" noTextEdit="1"/>
                </p:cNvSpPr>
                <p:nvPr/>
              </p:nvSpPr>
              <p:spPr>
                <a:xfrm>
                  <a:off x="4962913" y="3025948"/>
                  <a:ext cx="378244"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5688173" y="2923412"/>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charset="0"/>
                              </a:rPr>
                            </m:ctrlPr>
                          </m:sSubPr>
                          <m:e>
                            <m:r>
                              <a:rPr lang="en-US" sz="1200" b="0" i="1" smtClean="0">
                                <a:solidFill>
                                  <a:schemeClr val="tx1"/>
                                </a:solidFill>
                                <a:latin typeface="Cambria Math" panose="02040503050406030204" pitchFamily="18" charset="0"/>
                              </a:rPr>
                              <m:t>𝐿</m:t>
                            </m:r>
                          </m:e>
                          <m:sub>
                            <m:r>
                              <a:rPr lang="en-US" sz="1200" b="0" i="1" smtClean="0">
                                <a:solidFill>
                                  <a:schemeClr val="tx1"/>
                                </a:solidFill>
                                <a:latin typeface="Cambria Math" panose="02040503050406030204" pitchFamily="18" charset="0"/>
                              </a:rPr>
                              <m:t>3</m:t>
                            </m:r>
                          </m:sub>
                        </m:sSub>
                      </m:oMath>
                    </m:oMathPara>
                  </a14:m>
                  <a:endParaRPr lang="en-US" sz="1200" dirty="0">
                    <a:solidFill>
                      <a:schemeClr val="tx1"/>
                    </a:solidFill>
                  </a:endParaRPr>
                </a:p>
              </p:txBody>
            </p:sp>
          </mc:Choice>
          <mc:Fallback xmlns="">
            <p:sp>
              <p:nvSpPr>
                <p:cNvPr id="162" name="Rectangle 161"/>
                <p:cNvSpPr>
                  <a:spLocks noRot="1" noChangeAspect="1" noMove="1" noResize="1" noEditPoints="1" noAdjustHandles="1" noChangeArrowheads="1" noChangeShapeType="1" noTextEdit="1"/>
                </p:cNvSpPr>
                <p:nvPr/>
              </p:nvSpPr>
              <p:spPr>
                <a:xfrm>
                  <a:off x="5688173" y="2923412"/>
                  <a:ext cx="378244"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4540597" y="3235929"/>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3" name="Rectangle 162"/>
                <p:cNvSpPr>
                  <a:spLocks noRot="1" noChangeAspect="1" noMove="1" noResize="1" noEditPoints="1" noAdjustHandles="1" noChangeArrowheads="1" noChangeShapeType="1" noTextEdit="1"/>
                </p:cNvSpPr>
                <p:nvPr/>
              </p:nvSpPr>
              <p:spPr>
                <a:xfrm>
                  <a:off x="4540597" y="3235929"/>
                  <a:ext cx="421910"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Rectangle 163"/>
                <p:cNvSpPr/>
                <p:nvPr/>
              </p:nvSpPr>
              <p:spPr>
                <a:xfrm>
                  <a:off x="4132796" y="3048000"/>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4" name="Rectangle 163"/>
                <p:cNvSpPr>
                  <a:spLocks noRot="1" noChangeAspect="1" noMove="1" noResize="1" noEditPoints="1" noAdjustHandles="1" noChangeArrowheads="1" noChangeShapeType="1" noTextEdit="1"/>
                </p:cNvSpPr>
                <p:nvPr/>
              </p:nvSpPr>
              <p:spPr>
                <a:xfrm>
                  <a:off x="4132796" y="3048000"/>
                  <a:ext cx="378244" cy="2769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3718589" y="3198675"/>
                  <a:ext cx="42191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5" name="Rectangle 164"/>
                <p:cNvSpPr>
                  <a:spLocks noRot="1" noChangeAspect="1" noMove="1" noResize="1" noEditPoints="1" noAdjustHandles="1" noChangeArrowheads="1" noChangeShapeType="1" noTextEdit="1"/>
                </p:cNvSpPr>
                <p:nvPr/>
              </p:nvSpPr>
              <p:spPr>
                <a:xfrm>
                  <a:off x="3718589" y="3198675"/>
                  <a:ext cx="421910" cy="276999"/>
                </a:xfrm>
                <a:prstGeom prst="rect">
                  <a:avLst/>
                </a:prstGeom>
                <a:blipFill>
                  <a:blip r:embed="rId1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30153641"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smtClean="0"/>
              <a:t>Convectional Neural Networks</a:t>
            </a:r>
            <a:endParaRPr lang="en-US" dirty="0"/>
          </a:p>
        </p:txBody>
      </p:sp>
      <p:sp>
        <p:nvSpPr>
          <p:cNvPr id="23" name="Text Placeholder 22"/>
          <p:cNvSpPr>
            <a:spLocks noGrp="1"/>
          </p:cNvSpPr>
          <p:nvPr>
            <p:ph type="body" sz="quarter" idx="36"/>
          </p:nvPr>
        </p:nvSpPr>
        <p:spPr/>
        <p:txBody>
          <a:bodyPr/>
          <a:lstStyle/>
          <a:p>
            <a:r>
              <a:rPr lang="en-US" dirty="0" smtClean="0">
                <a:solidFill>
                  <a:schemeClr val="bg1"/>
                </a:solidFill>
              </a:rPr>
              <a:t>Lydia Chang, Stephanie </a:t>
            </a:r>
            <a:r>
              <a:rPr lang="en-US" dirty="0" err="1" smtClean="0">
                <a:solidFill>
                  <a:schemeClr val="bg1"/>
                </a:solidFill>
              </a:rPr>
              <a:t>Ger</a:t>
            </a:r>
            <a:r>
              <a:rPr lang="en-US" dirty="0" smtClean="0">
                <a:solidFill>
                  <a:schemeClr val="bg1"/>
                </a:solidFill>
              </a:rPr>
              <a:t>, </a:t>
            </a:r>
            <a:r>
              <a:rPr lang="en-US" dirty="0" err="1" smtClean="0">
                <a:solidFill>
                  <a:schemeClr val="bg1"/>
                </a:solidFill>
              </a:rPr>
              <a:t>Ik</a:t>
            </a:r>
            <a:r>
              <a:rPr lang="en-US" dirty="0" smtClean="0">
                <a:solidFill>
                  <a:schemeClr val="bg1"/>
                </a:solidFill>
              </a:rPr>
              <a:t>-Hwan Kim, Craig Ng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xfrm>
            <a:off x="457202" y="5669280"/>
            <a:ext cx="12801600" cy="1280160"/>
          </a:xfrm>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457202" y="7323040"/>
            <a:ext cx="12801600" cy="8898601"/>
          </a:xfrm>
        </p:spPr>
        <p:txBody>
          <a:bodyPr anchor="t"/>
          <a:lstStyle/>
          <a:p>
            <a:r>
              <a:rPr lang="en-US" sz="3200" b="1" dirty="0" smtClean="0"/>
              <a:t>Problem</a:t>
            </a:r>
            <a:r>
              <a:rPr lang="en-US" sz="3200" b="1" dirty="0" smtClean="0"/>
              <a:t>: </a:t>
            </a:r>
            <a:r>
              <a:rPr lang="en-US" sz="3200" dirty="0" smtClean="0"/>
              <a:t>Most people lack the cooking experience to be creative and experiment with different food combinations, but with the help of machine learning (and a lot of data), a model can generate new recipes for them to try. </a:t>
            </a:r>
          </a:p>
          <a:p>
            <a:r>
              <a:rPr lang="en-US" sz="3200" b="1" dirty="0" smtClean="0"/>
              <a:t>Difficulty</a:t>
            </a:r>
            <a:r>
              <a:rPr lang="en-US" sz="3200" b="1" dirty="0" smtClean="0"/>
              <a:t>: </a:t>
            </a:r>
            <a:r>
              <a:rPr lang="en-US" sz="3200" dirty="0" smtClean="0"/>
              <a:t>Current machine learning models are effective at copying and regurgitating inputs, but they are less effective at generating original output from those inputs.</a:t>
            </a:r>
            <a:endParaRPr lang="en-US" sz="3200" dirty="0" smtClean="0"/>
          </a:p>
          <a:p>
            <a:r>
              <a:rPr lang="en-US" sz="3200" b="1" dirty="0" smtClean="0"/>
              <a:t>Other approaches</a:t>
            </a:r>
            <a:r>
              <a:rPr lang="en-US" sz="3200" b="1" dirty="0" smtClean="0"/>
              <a:t>:</a:t>
            </a:r>
            <a:r>
              <a:rPr lang="en-US" sz="3200" dirty="0" smtClean="0"/>
              <a:t> Others have tried to train models on a very general set of recipes that include multiple types of food that include both savory and sweet recipes. However, with a set that broad, the model may become confused because a common ingredient like salt appears in recipes as varied as cakes, burgers and pizzas. In addition, most have trained models including both directions and ingredients, which adds to the complexity and the models tending to learn format rather than content. Finally, most models have utilized character-level generation, which is the most granular and difficult level of generation with regard to text.</a:t>
            </a:r>
            <a:endParaRPr lang="en-US" sz="3200" dirty="0"/>
          </a:p>
        </p:txBody>
      </p:sp>
      <p:sp>
        <p:nvSpPr>
          <p:cNvPr id="18" name="Text Placeholder 17"/>
          <p:cNvSpPr>
            <a:spLocks noGrp="1"/>
          </p:cNvSpPr>
          <p:nvPr>
            <p:ph type="body" sz="quarter" idx="31"/>
          </p:nvPr>
        </p:nvSpPr>
        <p:spPr>
          <a:xfrm>
            <a:off x="30749964" y="5669280"/>
            <a:ext cx="12801600" cy="1219200"/>
          </a:xfrm>
          <a:solidFill>
            <a:srgbClr val="520063"/>
          </a:solidFill>
        </p:spPr>
        <p:txBody>
          <a:bodyPr/>
          <a:lstStyle/>
          <a:p>
            <a:r>
              <a:rPr lang="en-US" dirty="0"/>
              <a:t>Results</a:t>
            </a:r>
          </a:p>
        </p:txBody>
      </p:sp>
      <p:sp>
        <p:nvSpPr>
          <p:cNvPr id="6" name="Content Placeholder 5"/>
          <p:cNvSpPr>
            <a:spLocks noGrp="1"/>
          </p:cNvSpPr>
          <p:nvPr>
            <p:ph sz="quarter" idx="33"/>
          </p:nvPr>
        </p:nvSpPr>
        <p:spPr>
          <a:xfrm>
            <a:off x="30749964" y="14914834"/>
            <a:ext cx="12801600" cy="4538610"/>
          </a:xfrm>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Why?</a:t>
            </a:r>
          </a:p>
          <a:p>
            <a:endParaRPr lang="en-US" dirty="0"/>
          </a:p>
        </p:txBody>
      </p:sp>
      <p:sp>
        <p:nvSpPr>
          <p:cNvPr id="71" name="Text Placeholder 70"/>
          <p:cNvSpPr>
            <a:spLocks noGrp="1"/>
          </p:cNvSpPr>
          <p:nvPr>
            <p:ph type="body" sz="quarter" idx="41"/>
          </p:nvPr>
        </p:nvSpPr>
        <p:spPr>
          <a:xfrm>
            <a:off x="30749964" y="19767596"/>
            <a:ext cx="12801600" cy="1219200"/>
          </a:xfrm>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xfrm>
            <a:off x="30749964" y="21212348"/>
            <a:ext cx="12801600" cy="4344786"/>
          </a:xfrm>
          <a:solidFill>
            <a:srgbClr val="E8E8E8"/>
          </a:solidFill>
        </p:spPr>
        <p:txBody>
          <a:bodyPr/>
          <a:lstStyle/>
          <a:p>
            <a:r>
              <a:rPr lang="en-US" dirty="0"/>
              <a:t>Brief summary of what you discovered based on </a:t>
            </a:r>
            <a:r>
              <a:rPr lang="en-US" dirty="0" smtClean="0"/>
              <a:t>results</a:t>
            </a:r>
          </a:p>
          <a:p>
            <a:pPr lvl="1"/>
            <a:endParaRPr lang="en-US" dirty="0"/>
          </a:p>
          <a:p>
            <a:r>
              <a:rPr lang="en-US" dirty="0"/>
              <a:t>Limitations of </a:t>
            </a:r>
            <a:r>
              <a:rPr lang="en-US" dirty="0" smtClean="0"/>
              <a:t>approach</a:t>
            </a:r>
          </a:p>
          <a:p>
            <a:pPr lvl="1"/>
            <a:r>
              <a:rPr lang="en-US" dirty="0" smtClean="0"/>
              <a:t>Limited to dictionary based on </a:t>
            </a:r>
            <a:r>
              <a:rPr lang="en-US" dirty="0" err="1" smtClean="0"/>
              <a:t>Yummly</a:t>
            </a:r>
            <a:r>
              <a:rPr lang="en-US" dirty="0" smtClean="0"/>
              <a:t> API pull, so there could be other ingredients not included</a:t>
            </a:r>
            <a:endParaRPr lang="en-US" dirty="0"/>
          </a:p>
          <a:p>
            <a:r>
              <a:rPr lang="en-US" dirty="0"/>
              <a:t>How to improve/future work</a:t>
            </a:r>
          </a:p>
        </p:txBody>
      </p:sp>
      <p:sp>
        <p:nvSpPr>
          <p:cNvPr id="21" name="Text Placeholder 20"/>
          <p:cNvSpPr>
            <a:spLocks noGrp="1"/>
          </p:cNvSpPr>
          <p:nvPr>
            <p:ph type="body" sz="quarter" idx="34"/>
          </p:nvPr>
        </p:nvSpPr>
        <p:spPr>
          <a:xfrm>
            <a:off x="30749964" y="25722072"/>
            <a:ext cx="12801600" cy="1219200"/>
          </a:xfrm>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xfrm>
            <a:off x="30749964" y="27166824"/>
            <a:ext cx="12801600" cy="4462272"/>
          </a:xfrm>
          <a:solidFill>
            <a:srgbClr val="E8E8E8"/>
          </a:solidFill>
        </p:spPr>
        <p:txBody>
          <a:bodyPr/>
          <a:lstStyle/>
          <a:p>
            <a:r>
              <a:rPr lang="en-US" dirty="0" err="1" smtClean="0"/>
              <a:t>Karpathy</a:t>
            </a:r>
            <a:endParaRPr lang="en-US" dirty="0" smtClean="0"/>
          </a:p>
          <a:p>
            <a:endParaRPr lang="en-US" dirty="0"/>
          </a:p>
        </p:txBody>
      </p:sp>
      <p:pic>
        <p:nvPicPr>
          <p:cNvPr id="27" name="Picture 2" descr="bg"/>
          <p:cNvPicPr>
            <a:picLocks noChangeAspect="1" noChangeArrowheads="1"/>
          </p:cNvPicPr>
          <p:nvPr/>
        </p:nvPicPr>
        <p:blipFill rotWithShape="1">
          <a:blip r:embed="rId2">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Content Placeholder 1"/>
          <p:cNvSpPr>
            <a:spLocks noGrp="1"/>
          </p:cNvSpPr>
          <p:nvPr>
            <p:ph sz="quarter" idx="32"/>
          </p:nvPr>
        </p:nvSpPr>
        <p:spPr>
          <a:xfrm>
            <a:off x="30749964" y="7114032"/>
            <a:ext cx="12801600" cy="7315200"/>
          </a:xfrm>
        </p:spPr>
        <p:txBody>
          <a:bodyPr/>
          <a:lstStyle/>
          <a:p>
            <a:r>
              <a:rPr lang="en-US" dirty="0" smtClean="0"/>
              <a:t>PLACEHOLDER FOR HEATMAPS </a:t>
            </a:r>
            <a:r>
              <a:rPr lang="mr-IN" dirty="0" smtClean="0"/>
              <a:t>–</a:t>
            </a:r>
            <a:r>
              <a:rPr lang="en-US" dirty="0" smtClean="0"/>
              <a:t> include sample output with </a:t>
            </a:r>
            <a:r>
              <a:rPr lang="en-US" dirty="0" err="1" smtClean="0"/>
              <a:t>heatmap</a:t>
            </a:r>
            <a:r>
              <a:rPr lang="en-US" dirty="0" smtClean="0"/>
              <a:t> right below (one each for character, word and phrase-level networks)</a:t>
            </a:r>
            <a:endParaRPr lang="en-US" dirty="0"/>
          </a:p>
        </p:txBody>
      </p:sp>
      <p:pic>
        <p:nvPicPr>
          <p:cNvPr id="40" name="Picture Placeholder 39"/>
          <p:cNvPicPr>
            <a:picLocks noGrp="1" noChangeAspect="1"/>
          </p:cNvPicPr>
          <p:nvPr>
            <p:ph type="pic" sz="quarter" idx="43"/>
          </p:nvPr>
        </p:nvPicPr>
        <p:blipFill rotWithShape="1">
          <a:blip r:embed="rId3">
            <a:extLst>
              <a:ext uri="{28A0092B-C50C-407E-A947-70E740481C1C}">
                <a14:useLocalDpi xmlns:a14="http://schemas.microsoft.com/office/drawing/2010/main" val="0"/>
              </a:ext>
            </a:extLst>
          </a:blip>
          <a:srcRect l="-13691" r="2629" b="27442"/>
          <a:stretch/>
        </p:blipFill>
        <p:spPr>
          <a:xfrm>
            <a:off x="32657143" y="0"/>
            <a:ext cx="11234057" cy="3842445"/>
          </a:xfrm>
        </p:spPr>
      </p:pic>
      <p:sp>
        <p:nvSpPr>
          <p:cNvPr id="191" name="Text Placeholder 8"/>
          <p:cNvSpPr>
            <a:spLocks noGrp="1"/>
          </p:cNvSpPr>
          <p:nvPr>
            <p:ph type="body" sz="quarter" idx="21"/>
          </p:nvPr>
        </p:nvSpPr>
        <p:spPr>
          <a:xfrm>
            <a:off x="14254555" y="5728703"/>
            <a:ext cx="15541312" cy="1219200"/>
          </a:xfrm>
          <a:solidFill>
            <a:srgbClr val="520063"/>
          </a:solidFill>
        </p:spPr>
        <p:txBody>
          <a:bodyPr/>
          <a:lstStyle/>
          <a:p>
            <a:r>
              <a:rPr lang="en-US" dirty="0"/>
              <a:t>Technical Approach</a:t>
            </a:r>
          </a:p>
        </p:txBody>
      </p:sp>
      <p:sp>
        <p:nvSpPr>
          <p:cNvPr id="198" name="Freeform 197"/>
          <p:cNvSpPr/>
          <p:nvPr/>
        </p:nvSpPr>
        <p:spPr>
          <a:xfrm>
            <a:off x="14254555" y="8845189"/>
            <a:ext cx="4597082" cy="542886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300" kern="1200" dirty="0" smtClean="0"/>
              <a:t>Preprocess the </a:t>
            </a:r>
            <a:r>
              <a:rPr lang="en-US" sz="2300" kern="1200" dirty="0" smtClean="0"/>
              <a:t>data</a:t>
            </a:r>
          </a:p>
          <a:p>
            <a:pPr lvl="0" defTabSz="1022350">
              <a:lnSpc>
                <a:spcPct val="90000"/>
              </a:lnSpc>
              <a:spcBef>
                <a:spcPct val="0"/>
              </a:spcBef>
              <a:spcAft>
                <a:spcPct val="35000"/>
              </a:spcAft>
            </a:pPr>
            <a:endParaRPr lang="en-US" sz="2300" dirty="0"/>
          </a:p>
          <a:p>
            <a:pPr defTabSz="1022350">
              <a:lnSpc>
                <a:spcPct val="90000"/>
              </a:lnSpc>
              <a:spcBef>
                <a:spcPct val="0"/>
              </a:spcBef>
              <a:spcAft>
                <a:spcPct val="35000"/>
              </a:spcAft>
            </a:pPr>
            <a:r>
              <a:rPr lang="en-US" sz="2000" dirty="0"/>
              <a:t>Prepended the title of the recipe to the beginning of the recipe (within brackets) and tab-separated it from the ingredient list, which is comma separated</a:t>
            </a:r>
          </a:p>
          <a:p>
            <a:pPr lvl="0" defTabSz="1022350">
              <a:lnSpc>
                <a:spcPct val="90000"/>
              </a:lnSpc>
              <a:spcBef>
                <a:spcPct val="0"/>
              </a:spcBef>
              <a:spcAft>
                <a:spcPct val="35000"/>
              </a:spcAft>
            </a:pPr>
            <a:endParaRPr lang="en-US" sz="2300" kern="1200" dirty="0" smtClean="0"/>
          </a:p>
          <a:p>
            <a:pPr defTabSz="1022350">
              <a:lnSpc>
                <a:spcPct val="90000"/>
              </a:lnSpc>
              <a:spcBef>
                <a:spcPct val="0"/>
              </a:spcBef>
              <a:spcAft>
                <a:spcPct val="35000"/>
              </a:spcAft>
            </a:pPr>
            <a:r>
              <a:rPr lang="en-US" sz="2000" dirty="0"/>
              <a:t>Created synthetic data by shuffling the ingredient list for each recipe (while retaining the same title) to try and combat dependencies on ingredient order</a:t>
            </a:r>
          </a:p>
          <a:p>
            <a:pPr lvl="0" defTabSz="1022350">
              <a:lnSpc>
                <a:spcPct val="90000"/>
              </a:lnSpc>
              <a:spcBef>
                <a:spcPct val="0"/>
              </a:spcBef>
              <a:spcAft>
                <a:spcPct val="35000"/>
              </a:spcAft>
            </a:pPr>
            <a:endParaRPr lang="en-US" sz="2300" kern="1200" dirty="0"/>
          </a:p>
        </p:txBody>
      </p:sp>
      <p:sp>
        <p:nvSpPr>
          <p:cNvPr id="199" name="Freeform 198"/>
          <p:cNvSpPr/>
          <p:nvPr/>
        </p:nvSpPr>
        <p:spPr>
          <a:xfrm>
            <a:off x="14254555" y="7325400"/>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1</a:t>
            </a:r>
          </a:p>
        </p:txBody>
      </p:sp>
      <p:sp>
        <p:nvSpPr>
          <p:cNvPr id="202" name="Freeform 201"/>
          <p:cNvSpPr/>
          <p:nvPr/>
        </p:nvSpPr>
        <p:spPr>
          <a:xfrm>
            <a:off x="19726670" y="8818786"/>
            <a:ext cx="4597082" cy="2666521"/>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dirty="0" smtClean="0"/>
              <a:t>Types of </a:t>
            </a:r>
            <a:r>
              <a:rPr lang="en-US" sz="2400" dirty="0" err="1" smtClean="0"/>
              <a:t>embeddings</a:t>
            </a:r>
            <a:r>
              <a:rPr lang="en-US" sz="2400" dirty="0" smtClean="0"/>
              <a:t>:</a:t>
            </a:r>
          </a:p>
          <a:p>
            <a:r>
              <a:rPr lang="en-US" sz="2400" dirty="0" smtClean="0"/>
              <a:t>Character</a:t>
            </a:r>
            <a:endParaRPr lang="en-US" sz="2400" dirty="0"/>
          </a:p>
          <a:p>
            <a:r>
              <a:rPr lang="en-US" sz="2400" dirty="0" smtClean="0"/>
              <a:t>Word</a:t>
            </a:r>
            <a:endParaRPr lang="en-US" sz="2400" dirty="0"/>
          </a:p>
          <a:p>
            <a:r>
              <a:rPr lang="en-US" sz="2400" dirty="0" smtClean="0"/>
              <a:t>Phrase</a:t>
            </a:r>
            <a:endParaRPr lang="en-US" sz="2400" dirty="0"/>
          </a:p>
        </p:txBody>
      </p:sp>
      <p:sp>
        <p:nvSpPr>
          <p:cNvPr id="203" name="Freeform 202"/>
          <p:cNvSpPr/>
          <p:nvPr/>
        </p:nvSpPr>
        <p:spPr>
          <a:xfrm>
            <a:off x="19726670" y="7325399"/>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2</a:t>
            </a:r>
          </a:p>
        </p:txBody>
      </p:sp>
      <p:sp>
        <p:nvSpPr>
          <p:cNvPr id="206" name="Freeform 205"/>
          <p:cNvSpPr/>
          <p:nvPr/>
        </p:nvSpPr>
        <p:spPr>
          <a:xfrm>
            <a:off x="25198785" y="8845189"/>
            <a:ext cx="4597082" cy="266559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dirty="0" smtClean="0"/>
              <a:t>Model evaluation / </a:t>
            </a:r>
            <a:r>
              <a:rPr lang="en-US" sz="2400" dirty="0" err="1" smtClean="0"/>
              <a:t>hyperparameter</a:t>
            </a:r>
            <a:r>
              <a:rPr lang="en-US" sz="2400" dirty="0" smtClean="0"/>
              <a:t> tuning</a:t>
            </a:r>
          </a:p>
          <a:p>
            <a:endParaRPr lang="en-US" sz="2400" dirty="0"/>
          </a:p>
        </p:txBody>
      </p:sp>
      <p:sp>
        <p:nvSpPr>
          <p:cNvPr id="207" name="Freeform 206"/>
          <p:cNvSpPr/>
          <p:nvPr/>
        </p:nvSpPr>
        <p:spPr>
          <a:xfrm>
            <a:off x="25198785" y="7325398"/>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3</a:t>
            </a:r>
          </a:p>
        </p:txBody>
      </p:sp>
      <p:sp>
        <p:nvSpPr>
          <p:cNvPr id="212" name="Text Placeholder 67"/>
          <p:cNvSpPr>
            <a:spLocks noGrp="1"/>
          </p:cNvSpPr>
          <p:nvPr>
            <p:ph type="body" sz="quarter" idx="37"/>
          </p:nvPr>
        </p:nvSpPr>
        <p:spPr>
          <a:xfrm>
            <a:off x="472442" y="16658989"/>
            <a:ext cx="12801600" cy="1280160"/>
          </a:xfrm>
          <a:solidFill>
            <a:srgbClr val="520063"/>
          </a:solidFill>
        </p:spPr>
        <p:txBody>
          <a:bodyPr/>
          <a:lstStyle/>
          <a:p>
            <a:r>
              <a:rPr lang="en-US" dirty="0"/>
              <a:t>Dataset</a:t>
            </a:r>
          </a:p>
        </p:txBody>
      </p:sp>
      <p:sp>
        <p:nvSpPr>
          <p:cNvPr id="213" name="Content Placeholder 10"/>
          <p:cNvSpPr>
            <a:spLocks noGrp="1"/>
          </p:cNvSpPr>
          <p:nvPr>
            <p:ph sz="quarter" idx="38"/>
          </p:nvPr>
        </p:nvSpPr>
        <p:spPr>
          <a:xfrm>
            <a:off x="472442" y="18233329"/>
            <a:ext cx="12801600" cy="8898601"/>
          </a:xfrm>
          <a:solidFill>
            <a:srgbClr val="E8E8E8"/>
          </a:solidFill>
        </p:spPr>
        <p:txBody>
          <a:bodyPr>
            <a:normAutofit lnSpcReduction="10000"/>
          </a:bodyPr>
          <a:lstStyle/>
          <a:p>
            <a:r>
              <a:rPr lang="en-US" dirty="0" smtClean="0"/>
              <a:t>Pulled </a:t>
            </a:r>
            <a:r>
              <a:rPr lang="en-US" dirty="0" smtClean="0"/>
              <a:t>90,000 ingredient lists from </a:t>
            </a:r>
            <a:r>
              <a:rPr lang="en-US" dirty="0" err="1" smtClean="0"/>
              <a:t>Yummly</a:t>
            </a:r>
            <a:r>
              <a:rPr lang="en-US" dirty="0" smtClean="0"/>
              <a:t> (a recipe repository) using their API and </a:t>
            </a:r>
            <a:r>
              <a:rPr lang="en-US" dirty="0" smtClean="0"/>
              <a:t>specified ‘cookie</a:t>
            </a:r>
            <a:r>
              <a:rPr lang="en-US" dirty="0" smtClean="0"/>
              <a:t>’ as the search </a:t>
            </a:r>
            <a:r>
              <a:rPr lang="en-US" dirty="0" smtClean="0"/>
              <a:t>parameter</a:t>
            </a:r>
          </a:p>
          <a:p>
            <a:r>
              <a:rPr lang="en-US" dirty="0" smtClean="0"/>
              <a:t>Removed </a:t>
            </a:r>
            <a:r>
              <a:rPr lang="en-US" dirty="0" smtClean="0"/>
              <a:t>any recipes that didn’t have cookie in the title</a:t>
            </a:r>
          </a:p>
          <a:p>
            <a:r>
              <a:rPr lang="en-US" dirty="0"/>
              <a:t>Removed special characters and converted from Unicode to </a:t>
            </a:r>
            <a:r>
              <a:rPr lang="en-US" dirty="0" smtClean="0"/>
              <a:t>ASCII</a:t>
            </a:r>
            <a:endParaRPr lang="en-US" dirty="0" smtClean="0"/>
          </a:p>
          <a:p>
            <a:r>
              <a:rPr lang="en-US" dirty="0" smtClean="0"/>
              <a:t>Created </a:t>
            </a:r>
            <a:r>
              <a:rPr lang="en-US" dirty="0"/>
              <a:t>a dictionary of </a:t>
            </a:r>
            <a:r>
              <a:rPr lang="en-US" dirty="0" smtClean="0"/>
              <a:t>words by looking at the term frequency matrix of the corpus </a:t>
            </a:r>
            <a:r>
              <a:rPr lang="en-US" dirty="0" smtClean="0"/>
              <a:t>and removing any infrequent (&lt;100) terms</a:t>
            </a:r>
          </a:p>
          <a:p>
            <a:r>
              <a:rPr lang="en-US" dirty="0" smtClean="0"/>
              <a:t>Inspected </a:t>
            </a:r>
            <a:r>
              <a:rPr lang="en-US" dirty="0" smtClean="0"/>
              <a:t>the final dictionary and removed any words that were instructions or were unrelated to </a:t>
            </a:r>
            <a:r>
              <a:rPr lang="en-US" dirty="0" smtClean="0"/>
              <a:t>cookies</a:t>
            </a:r>
          </a:p>
          <a:p>
            <a:r>
              <a:rPr lang="en-US" dirty="0" smtClean="0"/>
              <a:t>Removed any words not in the final dictionary from the corpus</a:t>
            </a:r>
            <a:endParaRPr lang="en-US" dirty="0" smtClean="0"/>
          </a:p>
          <a:p>
            <a:r>
              <a:rPr lang="en-US" dirty="0" smtClean="0"/>
              <a:t>Example raw observation: </a:t>
            </a:r>
          </a:p>
          <a:p>
            <a:pPr lvl="1"/>
            <a:r>
              <a:rPr lang="en-US" sz="2200" dirty="0" smtClean="0"/>
              <a:t>['2 </a:t>
            </a:r>
            <a:r>
              <a:rPr lang="en-US" sz="2200" dirty="0"/>
              <a:t>cups flour', </a:t>
            </a:r>
            <a:r>
              <a:rPr lang="en-US" sz="2200" dirty="0" smtClean="0"/>
              <a:t>'1 </a:t>
            </a:r>
            <a:r>
              <a:rPr lang="en-US" sz="2200" dirty="0"/>
              <a:t>teaspoon baking powder', </a:t>
            </a:r>
            <a:r>
              <a:rPr lang="en-US" sz="2200" dirty="0" smtClean="0"/>
              <a:t>'1 </a:t>
            </a:r>
            <a:r>
              <a:rPr lang="en-US" sz="2200" dirty="0"/>
              <a:t>teaspoon baking soda', </a:t>
            </a:r>
            <a:r>
              <a:rPr lang="en-US" sz="2200" dirty="0" smtClean="0"/>
              <a:t>'1 </a:t>
            </a:r>
            <a:r>
              <a:rPr lang="en-US" sz="2200" dirty="0"/>
              <a:t>teaspoon salt', </a:t>
            </a:r>
            <a:r>
              <a:rPr lang="en-US" sz="2200" dirty="0" smtClean="0"/>
              <a:t>'3/4 </a:t>
            </a:r>
            <a:r>
              <a:rPr lang="en-US" sz="2200" dirty="0"/>
              <a:t>cup butter, room temperature', </a:t>
            </a:r>
            <a:r>
              <a:rPr lang="en-US" sz="2200" dirty="0" smtClean="0"/>
              <a:t>'3/4 </a:t>
            </a:r>
            <a:r>
              <a:rPr lang="en-US" sz="2200" dirty="0"/>
              <a:t>cup brown sugar (packed)', </a:t>
            </a:r>
            <a:r>
              <a:rPr lang="en-US" sz="2200" dirty="0" smtClean="0"/>
              <a:t>'3/4 </a:t>
            </a:r>
            <a:r>
              <a:rPr lang="en-US" sz="2200" dirty="0"/>
              <a:t>cup granulated sugar', </a:t>
            </a:r>
            <a:r>
              <a:rPr lang="en-US" sz="2200" dirty="0" smtClean="0"/>
              <a:t>'2 </a:t>
            </a:r>
            <a:r>
              <a:rPr lang="en-US" sz="2200" dirty="0"/>
              <a:t>large eggs', u'2 teaspoons vanilla (or slightly more, to taste)', </a:t>
            </a:r>
            <a:r>
              <a:rPr lang="en-US" sz="2200" dirty="0" smtClean="0"/>
              <a:t>'3 </a:t>
            </a:r>
            <a:r>
              <a:rPr lang="en-US" sz="2200" dirty="0"/>
              <a:t>1/2 cups old-fashioned oatmeal', </a:t>
            </a:r>
            <a:r>
              <a:rPr lang="en-US" sz="2200" dirty="0" smtClean="0"/>
              <a:t>'2 </a:t>
            </a:r>
            <a:r>
              <a:rPr lang="en-US" sz="2200" dirty="0"/>
              <a:t>cups raisins (soaked in hot water flavored with vanilla, then drained)']</a:t>
            </a:r>
            <a:endParaRPr lang="en-US" sz="2200" dirty="0" smtClean="0"/>
          </a:p>
          <a:p>
            <a:r>
              <a:rPr lang="en-US" dirty="0" smtClean="0"/>
              <a:t>Example post-processed observation</a:t>
            </a:r>
            <a:r>
              <a:rPr lang="en-US" dirty="0"/>
              <a:t>: </a:t>
            </a:r>
            <a:endParaRPr lang="en-US" dirty="0" smtClean="0"/>
          </a:p>
          <a:p>
            <a:pPr lvl="1"/>
            <a:r>
              <a:rPr lang="en-US" sz="2200" dirty="0" smtClean="0"/>
              <a:t>[</a:t>
            </a:r>
            <a:r>
              <a:rPr lang="en-US" sz="2200" dirty="0"/>
              <a:t>Favorite Oatmeal Raisin Cookies] </a:t>
            </a:r>
            <a:r>
              <a:rPr lang="en-US" sz="2200" dirty="0" smtClean="0"/>
              <a:t>    </a:t>
            </a:r>
            <a:r>
              <a:rPr lang="en-US" sz="2200" dirty="0"/>
              <a:t>2 cups flour,1 teaspoon baking powder,1 teaspoon baking soda,1 teaspoon salt,3/4 cup butter room temperature,3/4 cup brown sugar ,3/4 cup granulated sugar,2 large eggs,2 teaspoons vanilla ,3 1/2 cups old-fashioned oatmeal,2 cups raisins </a:t>
            </a:r>
            <a:endParaRPr lang="en-US" sz="2200" dirty="0" smtClean="0"/>
          </a:p>
        </p:txBody>
      </p:sp>
      <p:sp>
        <p:nvSpPr>
          <p:cNvPr id="231" name="Freeform 230"/>
          <p:cNvSpPr/>
          <p:nvPr/>
        </p:nvSpPr>
        <p:spPr>
          <a:xfrm>
            <a:off x="14254555" y="13577937"/>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4</a:t>
            </a:r>
            <a:endParaRPr lang="en-US" sz="2100" kern="1200" dirty="0"/>
          </a:p>
        </p:txBody>
      </p:sp>
      <p:sp>
        <p:nvSpPr>
          <p:cNvPr id="232" name="Freeform 231"/>
          <p:cNvSpPr/>
          <p:nvPr/>
        </p:nvSpPr>
        <p:spPr>
          <a:xfrm>
            <a:off x="19726670" y="13577936"/>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5</a:t>
            </a:r>
            <a:endParaRPr lang="en-US" sz="2100" kern="1200" dirty="0"/>
          </a:p>
        </p:txBody>
      </p:sp>
      <p:sp>
        <p:nvSpPr>
          <p:cNvPr id="233" name="Freeform 232"/>
          <p:cNvSpPr/>
          <p:nvPr/>
        </p:nvSpPr>
        <p:spPr>
          <a:xfrm>
            <a:off x="25198785" y="13577935"/>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6</a:t>
            </a:r>
            <a:endParaRPr lang="en-US" sz="2100" kern="1200" dirty="0"/>
          </a:p>
        </p:txBody>
      </p:sp>
      <p:sp>
        <p:nvSpPr>
          <p:cNvPr id="234" name="Freeform 233"/>
          <p:cNvSpPr/>
          <p:nvPr/>
        </p:nvSpPr>
        <p:spPr>
          <a:xfrm>
            <a:off x="14254555" y="15198548"/>
            <a:ext cx="4597082" cy="2613716"/>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algn="ctr" defTabSz="1022350">
              <a:lnSpc>
                <a:spcPct val="90000"/>
              </a:lnSpc>
              <a:spcBef>
                <a:spcPct val="0"/>
              </a:spcBef>
              <a:spcAft>
                <a:spcPct val="35000"/>
              </a:spcAft>
            </a:pPr>
            <a:r>
              <a:rPr lang="en-US" sz="2300" dirty="0" smtClean="0"/>
              <a:t>Iteration</a:t>
            </a:r>
            <a:endParaRPr lang="en-US" sz="2300" dirty="0"/>
          </a:p>
        </p:txBody>
      </p:sp>
      <p:sp>
        <p:nvSpPr>
          <p:cNvPr id="235" name="Freeform 234"/>
          <p:cNvSpPr/>
          <p:nvPr/>
        </p:nvSpPr>
        <p:spPr>
          <a:xfrm>
            <a:off x="19726670" y="15172145"/>
            <a:ext cx="4597082" cy="2666521"/>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algn="ctr" defTabSz="1022350">
              <a:lnSpc>
                <a:spcPct val="90000"/>
              </a:lnSpc>
              <a:spcBef>
                <a:spcPct val="0"/>
              </a:spcBef>
              <a:spcAft>
                <a:spcPct val="35000"/>
              </a:spcAft>
            </a:pPr>
            <a:r>
              <a:rPr lang="en-US" sz="2400" dirty="0" smtClean="0"/>
              <a:t>Generate recipe by seeding model with created title in brackets</a:t>
            </a:r>
          </a:p>
        </p:txBody>
      </p:sp>
      <p:sp>
        <p:nvSpPr>
          <p:cNvPr id="236" name="Freeform 235"/>
          <p:cNvSpPr/>
          <p:nvPr/>
        </p:nvSpPr>
        <p:spPr>
          <a:xfrm>
            <a:off x="25198785" y="15198548"/>
            <a:ext cx="4597082" cy="266559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endParaRPr lang="en-US" sz="2400" dirty="0" smtClean="0"/>
          </a:p>
          <a:p>
            <a:endParaRPr lang="en-US" sz="2400" dirty="0"/>
          </a:p>
          <a:p>
            <a:r>
              <a:rPr lang="en-US" sz="2400" dirty="0" smtClean="0"/>
              <a:t>Bake cookies</a:t>
            </a:r>
          </a:p>
          <a:p>
            <a:r>
              <a:rPr lang="en-US" sz="2400" dirty="0" smtClean="0"/>
              <a:t>Eat cookies</a:t>
            </a:r>
          </a:p>
          <a:p>
            <a:r>
              <a:rPr lang="en-US" sz="2400" dirty="0" smtClean="0"/>
              <a:t>Profit</a:t>
            </a:r>
          </a:p>
          <a:p>
            <a:endParaRPr lang="en-US" sz="2400" dirty="0"/>
          </a:p>
          <a:p>
            <a:r>
              <a:rPr lang="en-US" sz="2400" dirty="0" smtClean="0"/>
              <a:t>Joke recipe???????</a:t>
            </a:r>
          </a:p>
        </p:txBody>
      </p:sp>
      <p:sp>
        <p:nvSpPr>
          <p:cNvPr id="50" name="TextBox 49"/>
          <p:cNvSpPr txBox="1"/>
          <p:nvPr/>
        </p:nvSpPr>
        <p:spPr>
          <a:xfrm>
            <a:off x="14839406" y="18836640"/>
            <a:ext cx="13428617" cy="2862322"/>
          </a:xfrm>
          <a:prstGeom prst="rect">
            <a:avLst/>
          </a:prstGeom>
          <a:noFill/>
        </p:spPr>
        <p:txBody>
          <a:bodyPr wrap="square" rtlCol="0">
            <a:spAutoFit/>
          </a:bodyPr>
          <a:lstStyle/>
          <a:p>
            <a:r>
              <a:rPr lang="en-US" sz="6000" dirty="0" smtClean="0"/>
              <a:t>Placeholder for diagram of an RNN / LSTM / GRU including the size of each layer, number of layers, size of seed</a:t>
            </a:r>
            <a:endParaRPr lang="en-US" sz="6000" dirty="0" smtClean="0"/>
          </a:p>
        </p:txBody>
      </p:sp>
    </p:spTree>
    <p:extLst>
      <p:ext uri="{BB962C8B-B14F-4D97-AF65-F5344CB8AC3E}">
        <p14:creationId xmlns:p14="http://schemas.microsoft.com/office/powerpoint/2010/main" val="111355290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987</Words>
  <Application>Microsoft Macintosh PowerPoint</Application>
  <PresentationFormat>Custom</PresentationFormat>
  <Paragraphs>113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Calibri Light</vt:lpstr>
      <vt:lpstr>Cambria Math</vt:lpstr>
      <vt:lpstr>Mangal</vt:lpstr>
      <vt:lpstr>Arial</vt:lpstr>
      <vt:lpstr>Science Poster</vt:lpstr>
      <vt:lpstr>Deep Learning Project</vt:lpstr>
      <vt:lpstr>Convectional Neural Networks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2016-04-09T00:58:54Z</dcterms:created>
  <dcterms:modified xsi:type="dcterms:W3CDTF">2017-05-26T17:22:53Z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