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notesSlides/notesSlide5.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21"/>
  </p:notesMasterIdLst>
  <p:sldIdLst>
    <p:sldId id="256" r:id="rId2"/>
    <p:sldId id="258" r:id="rId3"/>
    <p:sldId id="257" r:id="rId4"/>
    <p:sldId id="261" r:id="rId5"/>
    <p:sldId id="272" r:id="rId6"/>
    <p:sldId id="269" r:id="rId7"/>
    <p:sldId id="262" r:id="rId8"/>
    <p:sldId id="265" r:id="rId9"/>
    <p:sldId id="275" r:id="rId10"/>
    <p:sldId id="274" r:id="rId11"/>
    <p:sldId id="266" r:id="rId12"/>
    <p:sldId id="267" r:id="rId13"/>
    <p:sldId id="263" r:id="rId14"/>
    <p:sldId id="264" r:id="rId15"/>
    <p:sldId id="276" r:id="rId16"/>
    <p:sldId id="277" r:id="rId17"/>
    <p:sldId id="278" r:id="rId18"/>
    <p:sldId id="280"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64404"/>
  </p:normalViewPr>
  <p:slideViewPr>
    <p:cSldViewPr snapToGrid="0">
      <p:cViewPr varScale="1">
        <p:scale>
          <a:sx n="64" d="100"/>
          <a:sy n="64" d="100"/>
        </p:scale>
        <p:origin x="21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2022_07-Divvy-Tri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all_trips_ride_lengt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2022_12-Divvy-Trip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2022_05-Divvy-Trip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2023_05-Divvy-Trip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file:////Users\stephaniegoodman\Desktop\%20%20%20%20%20%20%20%20\data%20analytics%20course\Cyclistic%20Bike%20Share%20Data-Case%20Study%201\divvy%20bikeshare%20data%20(workbook)\avg_ride_length.csv"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all_trips_ride_length.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Users/stephaniegoodman/Desktop/%20%20%20%20%20%20%20%20/data%20analytics%20course/Cyclistic%20Bike%20Share%20Data-Case%20Study%201/divvy%20bikeshare%20data%20(workbook)/all_trips_ride_length.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1" Type="http://schemas.openxmlformats.org/officeDocument/2006/relationships/oleObject" Target="file:////Users/stephaniegoodman/Desktop/%20%20%20%20%20%20%20%20/data%20analytics%20course/Cyclistic%20Bike%20Share%20Data-Case%20Study%201/divvy%20bikeshare%20data%20(workbook)/all_trips_ride_leng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Rides by User Type, July 2022</a:t>
            </a:r>
          </a:p>
        </c:rich>
      </c:tx>
      <c:layout>
        <c:manualLayout>
          <c:xMode val="edge"/>
          <c:yMode val="edge"/>
          <c:x val="0.30216666666666664"/>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FB766D"/>
            </a:solidFill>
          </c:spPr>
          <c:dPt>
            <c:idx val="0"/>
            <c:bubble3D val="0"/>
            <c:spPr>
              <a:solidFill>
                <a:srgbClr val="00C1C3"/>
              </a:solidFill>
              <a:ln w="19050">
                <a:solidFill>
                  <a:schemeClr val="lt1"/>
                </a:solidFill>
              </a:ln>
              <a:effectLst/>
            </c:spPr>
            <c:extLst>
              <c:ext xmlns:c16="http://schemas.microsoft.com/office/drawing/2014/chart" uri="{C3380CC4-5D6E-409C-BE32-E72D297353CC}">
                <c16:uniqueId val="{00000001-FB6A-6548-88EE-8003FF58BB5D}"/>
              </c:ext>
            </c:extLst>
          </c:dPt>
          <c:dPt>
            <c:idx val="1"/>
            <c:bubble3D val="0"/>
            <c:spPr>
              <a:solidFill>
                <a:srgbClr val="FB766D"/>
              </a:solidFill>
              <a:ln w="19050">
                <a:solidFill>
                  <a:schemeClr val="lt1"/>
                </a:solidFill>
              </a:ln>
              <a:effectLst/>
            </c:spPr>
            <c:extLst>
              <c:ext xmlns:c16="http://schemas.microsoft.com/office/drawing/2014/chart" uri="{C3380CC4-5D6E-409C-BE32-E72D297353CC}">
                <c16:uniqueId val="{00000003-FB6A-6548-88EE-8003FF58BB5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effectLst>
                      <a:outerShdw blurRad="50800" dist="50800" dir="5400000" algn="ctr" rotWithShape="0">
                        <a:schemeClr val="tx1"/>
                      </a:outerShdw>
                    </a:effectLst>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'[2022_07-Divvy-TripData.xlsx]202207-divvy-tripdata'!$U$1:$V$1</c:f>
              <c:strCache>
                <c:ptCount val="2"/>
                <c:pt idx="0">
                  <c:v>member</c:v>
                </c:pt>
                <c:pt idx="1">
                  <c:v>casual</c:v>
                </c:pt>
              </c:strCache>
            </c:strRef>
          </c:cat>
          <c:val>
            <c:numRef>
              <c:f>'[2022_07-Divvy-TripData.xlsx]202207-divvy-tripdata'!$U$2:$V$2</c:f>
              <c:numCache>
                <c:formatCode>General</c:formatCode>
                <c:ptCount val="2"/>
                <c:pt idx="0">
                  <c:v>417433</c:v>
                </c:pt>
                <c:pt idx="1">
                  <c:v>406055</c:v>
                </c:pt>
              </c:numCache>
            </c:numRef>
          </c:val>
          <c:extLst>
            <c:ext xmlns:c16="http://schemas.microsoft.com/office/drawing/2014/chart" uri="{C3380CC4-5D6E-409C-BE32-E72D297353CC}">
              <c16:uniqueId val="{00000004-FB6A-6548-88EE-8003FF58BB5D}"/>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Rides by User Type, Annual</a:t>
            </a:r>
            <a:endParaRPr lang="en-US"/>
          </a:p>
        </c:rich>
      </c:tx>
      <c:layout>
        <c:manualLayout>
          <c:xMode val="edge"/>
          <c:yMode val="edge"/>
          <c:x val="0.20234711286089235"/>
          <c:y val="9.25925925925925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280905511811025"/>
          <c:y val="0.2230395158938466"/>
          <c:w val="0.44694991251093619"/>
          <c:h val="0.74491652085156035"/>
        </c:manualLayout>
      </c:layout>
      <c:pieChart>
        <c:varyColors val="1"/>
        <c:ser>
          <c:idx val="0"/>
          <c:order val="0"/>
          <c:dPt>
            <c:idx val="0"/>
            <c:bubble3D val="0"/>
            <c:spPr>
              <a:solidFill>
                <a:srgbClr val="00C0C4"/>
              </a:solidFill>
              <a:ln w="19050">
                <a:solidFill>
                  <a:schemeClr val="lt1"/>
                </a:solidFill>
              </a:ln>
              <a:effectLst/>
            </c:spPr>
            <c:extLst>
              <c:ext xmlns:c16="http://schemas.microsoft.com/office/drawing/2014/chart" uri="{C3380CC4-5D6E-409C-BE32-E72D297353CC}">
                <c16:uniqueId val="{00000001-0E91-024B-AFC9-457A6905CAD3}"/>
              </c:ext>
            </c:extLst>
          </c:dPt>
          <c:dPt>
            <c:idx val="1"/>
            <c:bubble3D val="0"/>
            <c:spPr>
              <a:solidFill>
                <a:srgbClr val="F9766D"/>
              </a:solidFill>
              <a:ln w="19050">
                <a:solidFill>
                  <a:schemeClr val="lt1"/>
                </a:solidFill>
              </a:ln>
              <a:effectLst/>
            </c:spPr>
            <c:extLst>
              <c:ext xmlns:c16="http://schemas.microsoft.com/office/drawing/2014/chart" uri="{C3380CC4-5D6E-409C-BE32-E72D297353CC}">
                <c16:uniqueId val="{00000003-0E91-024B-AFC9-457A6905CAD3}"/>
              </c:ext>
            </c:extLst>
          </c:dPt>
          <c:dLbls>
            <c:dLbl>
              <c:idx val="0"/>
              <c:layout>
                <c:manualLayout>
                  <c:x val="-0.1376395450568679"/>
                  <c:y val="-3.709718576844561E-2"/>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bg1"/>
                        </a:solidFill>
                        <a:effectLst>
                          <a:outerShdw blurRad="50800" dist="50800" dir="5400000" algn="ctr" rotWithShape="0">
                            <a:schemeClr val="tx1"/>
                          </a:outerShdw>
                        </a:effectLst>
                        <a:latin typeface="+mn-lt"/>
                        <a:ea typeface="+mn-ea"/>
                        <a:cs typeface="+mn-cs"/>
                      </a:defRPr>
                    </a:pPr>
                    <a:r>
                      <a:rPr lang="en-US" b="1">
                        <a:solidFill>
                          <a:schemeClr val="bg1"/>
                        </a:solidFill>
                        <a:effectLst>
                          <a:outerShdw blurRad="50800" dist="50800" dir="5400000" algn="ctr" rotWithShape="0">
                            <a:schemeClr val="tx1"/>
                          </a:outerShdw>
                        </a:effectLst>
                      </a:rPr>
                      <a:t>58%</a:t>
                    </a:r>
                  </a:p>
                </c:rich>
              </c:tx>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effectLst>
                        <a:outerShdw blurRad="50800" dist="50800" dir="5400000" algn="ctr" rotWithShape="0">
                          <a:schemeClr val="tx1"/>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E91-024B-AFC9-457A6905CAD3}"/>
                </c:ext>
              </c:extLst>
            </c:dLbl>
            <c:dLbl>
              <c:idx val="1"/>
              <c:layout>
                <c:manualLayout>
                  <c:x val="0.11055446194225722"/>
                  <c:y val="4.2978273549139689E-2"/>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bg1"/>
                        </a:solidFill>
                        <a:effectLst>
                          <a:outerShdw blurRad="50800" dist="50800" dir="5400000" algn="ctr" rotWithShape="0">
                            <a:schemeClr val="tx1"/>
                          </a:outerShdw>
                        </a:effectLst>
                        <a:latin typeface="+mn-lt"/>
                        <a:ea typeface="+mn-ea"/>
                        <a:cs typeface="+mn-cs"/>
                      </a:defRPr>
                    </a:pPr>
                    <a:r>
                      <a:rPr lang="en-US" b="1">
                        <a:solidFill>
                          <a:schemeClr val="bg1"/>
                        </a:solidFill>
                        <a:effectLst>
                          <a:outerShdw blurRad="50800" dist="50800" dir="5400000" algn="ctr" rotWithShape="0">
                            <a:schemeClr val="tx1"/>
                          </a:outerShdw>
                        </a:effectLst>
                      </a:rPr>
                      <a:t>42%</a:t>
                    </a:r>
                  </a:p>
                </c:rich>
              </c:tx>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effectLst>
                        <a:outerShdw blurRad="50800" dist="50800" dir="5400000" algn="ctr" rotWithShape="0">
                          <a:schemeClr val="tx1"/>
                        </a:outerShdw>
                      </a:effectLst>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E91-024B-AFC9-457A6905CAD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outerShdw blurRad="50800" dist="50800" dir="5400000" algn="ctr" rotWithShape="0">
                        <a:schemeClr val="tx1"/>
                      </a:outerShdw>
                    </a:effectLst>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Sheet1!$G$1:$H$1</c:f>
              <c:strCache>
                <c:ptCount val="2"/>
                <c:pt idx="0">
                  <c:v>member</c:v>
                </c:pt>
                <c:pt idx="1">
                  <c:v>casual</c:v>
                </c:pt>
              </c:strCache>
            </c:strRef>
          </c:cat>
          <c:val>
            <c:numRef>
              <c:f>Sheet1!$G$2:$H$2</c:f>
              <c:numCache>
                <c:formatCode>General</c:formatCode>
                <c:ptCount val="2"/>
                <c:pt idx="0">
                  <c:v>621238</c:v>
                </c:pt>
                <c:pt idx="1">
                  <c:v>441127</c:v>
                </c:pt>
              </c:numCache>
            </c:numRef>
          </c:val>
          <c:extLst>
            <c:ext xmlns:c16="http://schemas.microsoft.com/office/drawing/2014/chart" uri="{C3380CC4-5D6E-409C-BE32-E72D297353CC}">
              <c16:uniqueId val="{00000004-0E91-024B-AFC9-457A6905CAD3}"/>
            </c:ext>
          </c:extLst>
        </c:ser>
        <c:dLbls>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Rides by User Type, December 2022</a:t>
            </a:r>
          </a:p>
        </c:rich>
      </c:tx>
      <c:layout>
        <c:manualLayout>
          <c:xMode val="edge"/>
          <c:yMode val="edge"/>
          <c:x val="0.1667777777777778"/>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C1C3"/>
              </a:solidFill>
              <a:ln w="19050">
                <a:solidFill>
                  <a:schemeClr val="lt1"/>
                </a:solidFill>
              </a:ln>
              <a:effectLst/>
            </c:spPr>
            <c:extLst>
              <c:ext xmlns:c16="http://schemas.microsoft.com/office/drawing/2014/chart" uri="{C3380CC4-5D6E-409C-BE32-E72D297353CC}">
                <c16:uniqueId val="{00000001-7F6C-8C4E-B367-BDE0EC89A476}"/>
              </c:ext>
            </c:extLst>
          </c:dPt>
          <c:dPt>
            <c:idx val="1"/>
            <c:bubble3D val="0"/>
            <c:spPr>
              <a:solidFill>
                <a:srgbClr val="FB766D"/>
              </a:solidFill>
              <a:ln w="19050">
                <a:solidFill>
                  <a:schemeClr val="lt1"/>
                </a:solidFill>
              </a:ln>
              <a:effectLst/>
            </c:spPr>
            <c:extLst>
              <c:ext xmlns:c16="http://schemas.microsoft.com/office/drawing/2014/chart" uri="{C3380CC4-5D6E-409C-BE32-E72D297353CC}">
                <c16:uniqueId val="{00000003-7F6C-8C4E-B367-BDE0EC89A476}"/>
              </c:ext>
            </c:extLst>
          </c:dPt>
          <c:dLbls>
            <c:dLbl>
              <c:idx val="0"/>
              <c:tx>
                <c:rich>
                  <a:bodyPr/>
                  <a:lstStyle/>
                  <a:p>
                    <a:fld id="{5F7E7E8A-A4BC-314F-B33B-71E9A3BFC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7F6C-8C4E-B367-BDE0EC89A476}"/>
                </c:ext>
              </c:extLst>
            </c:dLbl>
            <c:dLbl>
              <c:idx val="1"/>
              <c:tx>
                <c:rich>
                  <a:bodyPr/>
                  <a:lstStyle/>
                  <a:p>
                    <a:fld id="{AF5C211F-8114-034B-8827-A5C7C9A24B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F6C-8C4E-B367-BDE0EC89A47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effectLst>
                      <a:outerShdw blurRad="50800" dist="50800" dir="5400000" algn="ctr" rotWithShape="0">
                        <a:schemeClr val="tx1"/>
                      </a:outerShdw>
                    </a:effectLst>
                    <a:latin typeface="+mn-lt"/>
                    <a:ea typeface="+mn-ea"/>
                    <a:cs typeface="+mn-cs"/>
                  </a:defRPr>
                </a:pPr>
                <a:endParaRPr lang="en-US"/>
              </a:p>
            </c:txPr>
            <c:showLegendKey val="0"/>
            <c:showVal val="0"/>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'202212-divvy-tripdata'!$U$1:$V$1</c:f>
              <c:strCache>
                <c:ptCount val="2"/>
                <c:pt idx="0">
                  <c:v>member</c:v>
                </c:pt>
                <c:pt idx="1">
                  <c:v>casual</c:v>
                </c:pt>
              </c:strCache>
            </c:strRef>
          </c:cat>
          <c:val>
            <c:numRef>
              <c:f>'202212-divvy-tripdata'!$U$2:$V$2</c:f>
              <c:numCache>
                <c:formatCode>General</c:formatCode>
                <c:ptCount val="2"/>
                <c:pt idx="0">
                  <c:v>136912</c:v>
                </c:pt>
                <c:pt idx="1">
                  <c:v>44894</c:v>
                </c:pt>
              </c:numCache>
            </c:numRef>
          </c:val>
          <c:extLst>
            <c:ext xmlns:c15="http://schemas.microsoft.com/office/drawing/2012/chart" uri="{02D57815-91ED-43cb-92C2-25804820EDAC}">
              <c15:datalabelsRange>
                <c15:f>'202212-divvy-tripdata'!$S$2:$T$2</c15:f>
                <c15:dlblRangeCache>
                  <c:ptCount val="2"/>
                  <c:pt idx="0">
                    <c:v>75%</c:v>
                  </c:pt>
                  <c:pt idx="1">
                    <c:v>25%</c:v>
                  </c:pt>
                </c15:dlblRangeCache>
              </c15:datalabelsRange>
            </c:ext>
            <c:ext xmlns:c16="http://schemas.microsoft.com/office/drawing/2014/chart" uri="{C3380CC4-5D6E-409C-BE32-E72D297353CC}">
              <c16:uniqueId val="{00000004-7F6C-8C4E-B367-BDE0EC89A47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8160029502701447"/>
          <c:y val="0.48759088492783231"/>
          <c:w val="0.14003340347322726"/>
          <c:h val="0.149481305832914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Rides</a:t>
            </a:r>
            <a:r>
              <a:rPr lang="en-US" baseline="0"/>
              <a:t> by User Type, May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C0C3"/>
              </a:solidFill>
              <a:ln w="19050">
                <a:solidFill>
                  <a:schemeClr val="lt1"/>
                </a:solidFill>
              </a:ln>
              <a:effectLst/>
            </c:spPr>
            <c:extLst>
              <c:ext xmlns:c16="http://schemas.microsoft.com/office/drawing/2014/chart" uri="{C3380CC4-5D6E-409C-BE32-E72D297353CC}">
                <c16:uniqueId val="{00000001-3291-DC48-B6B6-E33A8CF1607F}"/>
              </c:ext>
            </c:extLst>
          </c:dPt>
          <c:dPt>
            <c:idx val="1"/>
            <c:bubble3D val="0"/>
            <c:spPr>
              <a:solidFill>
                <a:srgbClr val="FA766D"/>
              </a:solidFill>
              <a:ln w="19050">
                <a:solidFill>
                  <a:schemeClr val="lt1"/>
                </a:solidFill>
              </a:ln>
              <a:effectLst/>
            </c:spPr>
            <c:extLst>
              <c:ext xmlns:c16="http://schemas.microsoft.com/office/drawing/2014/chart" uri="{C3380CC4-5D6E-409C-BE32-E72D297353CC}">
                <c16:uniqueId val="{00000003-3291-DC48-B6B6-E33A8CF1607F}"/>
              </c:ext>
            </c:extLst>
          </c:dPt>
          <c:dLbls>
            <c:dLbl>
              <c:idx val="0"/>
              <c:tx>
                <c:rich>
                  <a:bodyPr/>
                  <a:lstStyle/>
                  <a:p>
                    <a:fld id="{800433C4-8E21-204D-A904-A16E9B4266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3291-DC48-B6B6-E33A8CF1607F}"/>
                </c:ext>
              </c:extLst>
            </c:dLbl>
            <c:dLbl>
              <c:idx val="1"/>
              <c:tx>
                <c:rich>
                  <a:bodyPr/>
                  <a:lstStyle/>
                  <a:p>
                    <a:fld id="{CB37E66C-5486-B040-B74E-98DFECBE14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3291-DC48-B6B6-E33A8CF1607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effectLst>
                      <a:outerShdw blurRad="50800" dist="50800" dir="5400000" algn="ctr" rotWithShape="0">
                        <a:schemeClr val="tx1"/>
                      </a:outerShdw>
                    </a:effectLst>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'202205-divvy-tripdata'!$U$1:$V$1</c:f>
              <c:strCache>
                <c:ptCount val="2"/>
                <c:pt idx="0">
                  <c:v>member</c:v>
                </c:pt>
                <c:pt idx="1">
                  <c:v>casual</c:v>
                </c:pt>
              </c:strCache>
            </c:strRef>
          </c:cat>
          <c:val>
            <c:numRef>
              <c:f>'202205-divvy-tripdata'!$U$2:$V$2</c:f>
              <c:numCache>
                <c:formatCode>General</c:formatCode>
                <c:ptCount val="2"/>
                <c:pt idx="0">
                  <c:v>354443</c:v>
                </c:pt>
                <c:pt idx="1">
                  <c:v>280415</c:v>
                </c:pt>
              </c:numCache>
            </c:numRef>
          </c:val>
          <c:extLst>
            <c:ext xmlns:c15="http://schemas.microsoft.com/office/drawing/2012/chart" uri="{02D57815-91ED-43cb-92C2-25804820EDAC}">
              <c15:datalabelsRange>
                <c15:f>'202205-divvy-tripdata'!$Q$8:$R$8</c15:f>
                <c15:dlblRangeCache>
                  <c:ptCount val="2"/>
                  <c:pt idx="0">
                    <c:v>56%</c:v>
                  </c:pt>
                  <c:pt idx="1">
                    <c:v>44%</c:v>
                  </c:pt>
                </c15:dlblRangeCache>
              </c15:datalabelsRange>
            </c:ext>
            <c:ext xmlns:c16="http://schemas.microsoft.com/office/drawing/2014/chart" uri="{C3380CC4-5D6E-409C-BE32-E72D297353CC}">
              <c16:uniqueId val="{00000004-3291-DC48-B6B6-E33A8CF1607F}"/>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Rides by User Type, May 2023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01BFC3"/>
            </a:solidFill>
          </c:spPr>
          <c:dPt>
            <c:idx val="0"/>
            <c:bubble3D val="0"/>
            <c:spPr>
              <a:solidFill>
                <a:srgbClr val="01BFC3"/>
              </a:solidFill>
              <a:ln w="19050">
                <a:solidFill>
                  <a:schemeClr val="lt1"/>
                </a:solidFill>
              </a:ln>
              <a:effectLst/>
            </c:spPr>
            <c:extLst>
              <c:ext xmlns:c16="http://schemas.microsoft.com/office/drawing/2014/chart" uri="{C3380CC4-5D6E-409C-BE32-E72D297353CC}">
                <c16:uniqueId val="{00000001-FFA9-A942-8985-577C3DB63F00}"/>
              </c:ext>
            </c:extLst>
          </c:dPt>
          <c:dPt>
            <c:idx val="1"/>
            <c:bubble3D val="0"/>
            <c:spPr>
              <a:solidFill>
                <a:srgbClr val="F9766D"/>
              </a:solidFill>
              <a:ln w="19050">
                <a:solidFill>
                  <a:schemeClr val="lt1"/>
                </a:solidFill>
              </a:ln>
              <a:effectLst/>
            </c:spPr>
            <c:extLst>
              <c:ext xmlns:c16="http://schemas.microsoft.com/office/drawing/2014/chart" uri="{C3380CC4-5D6E-409C-BE32-E72D297353CC}">
                <c16:uniqueId val="{00000003-FFA9-A942-8985-577C3DB63F00}"/>
              </c:ext>
            </c:extLst>
          </c:dPt>
          <c:dLbls>
            <c:dLbl>
              <c:idx val="0"/>
              <c:tx>
                <c:rich>
                  <a:bodyPr/>
                  <a:lstStyle/>
                  <a:p>
                    <a:fld id="{4E9F4EE8-0ABA-9542-8BF1-4DD0FFAC6D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FA9-A942-8985-577C3DB63F00}"/>
                </c:ext>
              </c:extLst>
            </c:dLbl>
            <c:dLbl>
              <c:idx val="1"/>
              <c:tx>
                <c:rich>
                  <a:bodyPr/>
                  <a:lstStyle/>
                  <a:p>
                    <a:fld id="{AA194905-BB99-F647-AB7F-B9F0C0D0E2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FA9-A942-8985-577C3DB63F0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effectLst>
                      <a:outerShdw blurRad="50800" dist="50800" dir="5400000" algn="ctr" rotWithShape="0">
                        <a:schemeClr val="tx1"/>
                      </a:outerShdw>
                    </a:effectLst>
                    <a:latin typeface="+mn-lt"/>
                    <a:ea typeface="+mn-ea"/>
                    <a:cs typeface="+mn-cs"/>
                  </a:defRPr>
                </a:pPr>
                <a:endParaRPr lang="en-US"/>
              </a:p>
            </c:txPr>
            <c:showLegendKey val="0"/>
            <c:showVal val="0"/>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'202305-divvy-tripdata'!$X$1:$Y$1</c:f>
              <c:strCache>
                <c:ptCount val="2"/>
                <c:pt idx="0">
                  <c:v>member</c:v>
                </c:pt>
                <c:pt idx="1">
                  <c:v>casual</c:v>
                </c:pt>
              </c:strCache>
            </c:strRef>
          </c:cat>
          <c:val>
            <c:numRef>
              <c:f>'202305-divvy-tripdata'!$X$2:$Y$2</c:f>
              <c:numCache>
                <c:formatCode>General</c:formatCode>
                <c:ptCount val="2"/>
                <c:pt idx="0">
                  <c:v>370646</c:v>
                </c:pt>
                <c:pt idx="1">
                  <c:v>234181</c:v>
                </c:pt>
              </c:numCache>
            </c:numRef>
          </c:val>
          <c:extLst>
            <c:ext xmlns:c15="http://schemas.microsoft.com/office/drawing/2012/chart" uri="{02D57815-91ED-43cb-92C2-25804820EDAC}">
              <c15:datalabelsRange>
                <c15:f>'202305-divvy-tripdata'!$V$2:$W$2</c15:f>
                <c15:dlblRangeCache>
                  <c:ptCount val="2"/>
                  <c:pt idx="0">
                    <c:v>61%</c:v>
                  </c:pt>
                  <c:pt idx="1">
                    <c:v>39%</c:v>
                  </c:pt>
                </c15:dlblRangeCache>
              </c15:datalabelsRange>
            </c:ext>
            <c:ext xmlns:c16="http://schemas.microsoft.com/office/drawing/2014/chart" uri="{C3380CC4-5D6E-409C-BE32-E72D297353CC}">
              <c16:uniqueId val="{00000004-FFA9-A942-8985-577C3DB63F0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[avg_ride_length.csv]Sheet3!PivotTable3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Ride Length by Member Type </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rgbClr val="00C0C4"/>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F9766D"/>
          </a:solidFill>
          <a:ln>
            <a:noFill/>
          </a:ln>
          <a:effectLst/>
        </c:spPr>
      </c:pivotFmt>
      <c:pivotFmt>
        <c:idx val="3"/>
        <c:spPr>
          <a:solidFill>
            <a:srgbClr val="00C0C4"/>
          </a:solidFill>
          <a:ln>
            <a:noFill/>
          </a:ln>
          <a:effectLst/>
        </c:spPr>
      </c:pivotFmt>
      <c:pivotFmt>
        <c:idx val="4"/>
        <c:spPr>
          <a:solidFill>
            <a:srgbClr val="F9766D"/>
          </a:solidFill>
          <a:ln>
            <a:noFill/>
          </a:ln>
          <a:effectLst/>
        </c:spPr>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9"/>
        <c:spPr>
          <a:solidFill>
            <a:srgbClr val="F9766D"/>
          </a:solidFill>
          <a:ln>
            <a:noFill/>
          </a:ln>
          <a:effectLst/>
        </c:spPr>
      </c:pivotFmt>
      <c:pivotFmt>
        <c:idx val="20"/>
        <c:spPr>
          <a:solidFill>
            <a:srgbClr val="00C0C4"/>
          </a:solidFill>
          <a:ln>
            <a:noFill/>
          </a:ln>
          <a:effectLst/>
        </c:spPr>
      </c:pivotFmt>
      <c:pivotFmt>
        <c:idx val="2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2"/>
        <c:spPr>
          <a:solidFill>
            <a:srgbClr val="F9766D"/>
          </a:solidFill>
          <a:ln>
            <a:noFill/>
          </a:ln>
          <a:effectLst/>
        </c:spPr>
      </c:pivotFmt>
      <c:pivotFmt>
        <c:idx val="23"/>
        <c:spPr>
          <a:solidFill>
            <a:srgbClr val="00C0C4"/>
          </a:solidFill>
          <a:ln>
            <a:noFill/>
          </a:ln>
          <a:effectLst/>
        </c:spPr>
      </c:pivotFmt>
      <c:pivotFmt>
        <c:idx val="2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5"/>
        <c:spPr>
          <a:solidFill>
            <a:srgbClr val="F9766D"/>
          </a:solidFill>
          <a:ln>
            <a:noFill/>
          </a:ln>
          <a:effectLst/>
        </c:spPr>
      </c:pivotFmt>
      <c:pivotFmt>
        <c:idx val="26"/>
        <c:spPr>
          <a:solidFill>
            <a:srgbClr val="00C0C4"/>
          </a:solidFill>
          <a:ln>
            <a:noFill/>
          </a:ln>
          <a:effectLst/>
        </c:spPr>
      </c:pivotFmt>
      <c:pivotFmt>
        <c:idx val="2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8"/>
        <c:spPr>
          <a:solidFill>
            <a:srgbClr val="F9766D"/>
          </a:solidFill>
          <a:ln>
            <a:noFill/>
          </a:ln>
          <a:effectLst/>
        </c:spPr>
      </c:pivotFmt>
      <c:pivotFmt>
        <c:idx val="29"/>
        <c:spPr>
          <a:solidFill>
            <a:srgbClr val="00C0C4"/>
          </a:solidFill>
          <a:ln>
            <a:noFill/>
          </a:ln>
          <a:effectLst/>
        </c:spPr>
      </c:pivotFmt>
      <c:pivotFmt>
        <c:idx val="3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1"/>
        <c:spPr>
          <a:solidFill>
            <a:srgbClr val="F9766D"/>
          </a:solidFill>
          <a:ln>
            <a:noFill/>
          </a:ln>
          <a:effectLst/>
        </c:spPr>
      </c:pivotFmt>
      <c:pivotFmt>
        <c:idx val="32"/>
        <c:spPr>
          <a:solidFill>
            <a:srgbClr val="00C0C4"/>
          </a:solidFill>
          <a:ln>
            <a:noFill/>
          </a:ln>
          <a:effectLst/>
        </c:spPr>
      </c:pivotFmt>
    </c:pivotFmts>
    <c:plotArea>
      <c:layout/>
      <c:barChart>
        <c:barDir val="col"/>
        <c:grouping val="clustered"/>
        <c:varyColors val="0"/>
        <c:ser>
          <c:idx val="0"/>
          <c:order val="0"/>
          <c:tx>
            <c:strRef>
              <c:f>Sheet3!$B$1</c:f>
              <c:strCache>
                <c:ptCount val="1"/>
                <c:pt idx="0">
                  <c:v>Total</c:v>
                </c:pt>
              </c:strCache>
            </c:strRef>
          </c:tx>
          <c:spPr>
            <a:solidFill>
              <a:schemeClr val="accent1"/>
            </a:solidFill>
            <a:ln>
              <a:noFill/>
            </a:ln>
            <a:effectLst/>
          </c:spPr>
          <c:invertIfNegative val="0"/>
          <c:dPt>
            <c:idx val="0"/>
            <c:invertIfNegative val="0"/>
            <c:bubble3D val="0"/>
            <c:spPr>
              <a:solidFill>
                <a:srgbClr val="F9766D"/>
              </a:solidFill>
              <a:ln>
                <a:noFill/>
              </a:ln>
              <a:effectLst/>
            </c:spPr>
            <c:extLst>
              <c:ext xmlns:c16="http://schemas.microsoft.com/office/drawing/2014/chart" uri="{C3380CC4-5D6E-409C-BE32-E72D297353CC}">
                <c16:uniqueId val="{00000001-BB94-624E-A640-623944CADD46}"/>
              </c:ext>
            </c:extLst>
          </c:dPt>
          <c:dPt>
            <c:idx val="1"/>
            <c:invertIfNegative val="0"/>
            <c:bubble3D val="0"/>
            <c:spPr>
              <a:solidFill>
                <a:srgbClr val="00C0C4"/>
              </a:solidFill>
              <a:ln>
                <a:noFill/>
              </a:ln>
              <a:effectLst/>
            </c:spPr>
            <c:extLst>
              <c:ext xmlns:c16="http://schemas.microsoft.com/office/drawing/2014/chart" uri="{C3380CC4-5D6E-409C-BE32-E72D297353CC}">
                <c16:uniqueId val="{00000003-BB94-624E-A640-623944CADD46}"/>
              </c:ext>
            </c:extLst>
          </c:dPt>
          <c:cat>
            <c:strRef>
              <c:f>Sheet3!$A$2:$A$4</c:f>
              <c:strCache>
                <c:ptCount val="2"/>
                <c:pt idx="0">
                  <c:v>casual</c:v>
                </c:pt>
                <c:pt idx="1">
                  <c:v>member</c:v>
                </c:pt>
              </c:strCache>
            </c:strRef>
          </c:cat>
          <c:val>
            <c:numRef>
              <c:f>Sheet3!$B$2:$B$4</c:f>
              <c:numCache>
                <c:formatCode>General</c:formatCode>
                <c:ptCount val="2"/>
                <c:pt idx="0">
                  <c:v>27.714285714285715</c:v>
                </c:pt>
                <c:pt idx="1">
                  <c:v>19.142857142857142</c:v>
                </c:pt>
              </c:numCache>
            </c:numRef>
          </c:val>
          <c:extLst>
            <c:ext xmlns:c16="http://schemas.microsoft.com/office/drawing/2014/chart" uri="{C3380CC4-5D6E-409C-BE32-E72D297353CC}">
              <c16:uniqueId val="{00000004-BB94-624E-A640-623944CADD46}"/>
            </c:ext>
          </c:extLst>
        </c:ser>
        <c:dLbls>
          <c:showLegendKey val="0"/>
          <c:showVal val="0"/>
          <c:showCatName val="0"/>
          <c:showSerName val="0"/>
          <c:showPercent val="0"/>
          <c:showBubbleSize val="0"/>
        </c:dLbls>
        <c:gapWidth val="219"/>
        <c:overlap val="-27"/>
        <c:axId val="1387938592"/>
        <c:axId val="1387853728"/>
      </c:barChart>
      <c:catAx>
        <c:axId val="138793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853728"/>
        <c:crosses val="autoZero"/>
        <c:auto val="1"/>
        <c:lblAlgn val="ctr"/>
        <c:lblOffset val="100"/>
        <c:noMultiLvlLbl val="0"/>
      </c:catAx>
      <c:valAx>
        <c:axId val="138785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938592"/>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Daily Rides, July 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Sheet1!$R$35</c:f>
              <c:strCache>
                <c:ptCount val="1"/>
                <c:pt idx="0">
                  <c:v>member</c:v>
                </c:pt>
              </c:strCache>
            </c:strRef>
          </c:tx>
          <c:spPr>
            <a:solidFill>
              <a:srgbClr val="00C0C4"/>
            </a:solidFill>
            <a:ln>
              <a:noFill/>
            </a:ln>
            <a:effectLst/>
          </c:spPr>
          <c:invertIfNegative val="0"/>
          <c:cat>
            <c:strRef>
              <c:f>Sheet1!$Q$36:$Q$42</c:f>
              <c:strCache>
                <c:ptCount val="7"/>
                <c:pt idx="0">
                  <c:v>Sunday</c:v>
                </c:pt>
                <c:pt idx="1">
                  <c:v>Monday</c:v>
                </c:pt>
                <c:pt idx="2">
                  <c:v>Tuesday</c:v>
                </c:pt>
                <c:pt idx="3">
                  <c:v>Wednesday</c:v>
                </c:pt>
                <c:pt idx="4">
                  <c:v>Thursday</c:v>
                </c:pt>
                <c:pt idx="5">
                  <c:v>Friday</c:v>
                </c:pt>
                <c:pt idx="6">
                  <c:v>Saturday</c:v>
                </c:pt>
              </c:strCache>
            </c:strRef>
          </c:cat>
          <c:val>
            <c:numRef>
              <c:f>Sheet1!$R$36:$R$42</c:f>
              <c:numCache>
                <c:formatCode>General</c:formatCode>
                <c:ptCount val="7"/>
                <c:pt idx="0">
                  <c:v>58780</c:v>
                </c:pt>
                <c:pt idx="1">
                  <c:v>49850</c:v>
                </c:pt>
                <c:pt idx="2">
                  <c:v>57524</c:v>
                </c:pt>
                <c:pt idx="3">
                  <c:v>59611</c:v>
                </c:pt>
                <c:pt idx="4">
                  <c:v>61155</c:v>
                </c:pt>
                <c:pt idx="5">
                  <c:v>61644</c:v>
                </c:pt>
                <c:pt idx="6">
                  <c:v>68869</c:v>
                </c:pt>
              </c:numCache>
            </c:numRef>
          </c:val>
          <c:extLst>
            <c:ext xmlns:c16="http://schemas.microsoft.com/office/drawing/2014/chart" uri="{C3380CC4-5D6E-409C-BE32-E72D297353CC}">
              <c16:uniqueId val="{00000000-B345-D043-B590-7917DE04979B}"/>
            </c:ext>
          </c:extLst>
        </c:ser>
        <c:ser>
          <c:idx val="1"/>
          <c:order val="1"/>
          <c:tx>
            <c:strRef>
              <c:f>Sheet1!$S$35</c:f>
              <c:strCache>
                <c:ptCount val="1"/>
                <c:pt idx="0">
                  <c:v>casual</c:v>
                </c:pt>
              </c:strCache>
            </c:strRef>
          </c:tx>
          <c:spPr>
            <a:solidFill>
              <a:srgbClr val="F9766D"/>
            </a:solidFill>
            <a:ln>
              <a:noFill/>
            </a:ln>
            <a:effectLst/>
          </c:spPr>
          <c:invertIfNegative val="0"/>
          <c:cat>
            <c:strRef>
              <c:f>Sheet1!$Q$36:$Q$42</c:f>
              <c:strCache>
                <c:ptCount val="7"/>
                <c:pt idx="0">
                  <c:v>Sunday</c:v>
                </c:pt>
                <c:pt idx="1">
                  <c:v>Monday</c:v>
                </c:pt>
                <c:pt idx="2">
                  <c:v>Tuesday</c:v>
                </c:pt>
                <c:pt idx="3">
                  <c:v>Wednesday</c:v>
                </c:pt>
                <c:pt idx="4">
                  <c:v>Thursday</c:v>
                </c:pt>
                <c:pt idx="5">
                  <c:v>Friday</c:v>
                </c:pt>
                <c:pt idx="6">
                  <c:v>Saturday</c:v>
                </c:pt>
              </c:strCache>
            </c:strRef>
          </c:cat>
          <c:val>
            <c:numRef>
              <c:f>Sheet1!$S$36:$S$42</c:f>
              <c:numCache>
                <c:formatCode>General</c:formatCode>
                <c:ptCount val="7"/>
                <c:pt idx="0">
                  <c:v>78251</c:v>
                </c:pt>
                <c:pt idx="1">
                  <c:v>43971</c:v>
                </c:pt>
                <c:pt idx="2">
                  <c:v>41455</c:v>
                </c:pt>
                <c:pt idx="3">
                  <c:v>42850</c:v>
                </c:pt>
                <c:pt idx="4">
                  <c:v>47793</c:v>
                </c:pt>
                <c:pt idx="5">
                  <c:v>56505</c:v>
                </c:pt>
                <c:pt idx="6">
                  <c:v>95230</c:v>
                </c:pt>
              </c:numCache>
            </c:numRef>
          </c:val>
          <c:extLst>
            <c:ext xmlns:c16="http://schemas.microsoft.com/office/drawing/2014/chart" uri="{C3380CC4-5D6E-409C-BE32-E72D297353CC}">
              <c16:uniqueId val="{00000001-B345-D043-B590-7917DE04979B}"/>
            </c:ext>
          </c:extLst>
        </c:ser>
        <c:dLbls>
          <c:showLegendKey val="0"/>
          <c:showVal val="0"/>
          <c:showCatName val="0"/>
          <c:showSerName val="0"/>
          <c:showPercent val="0"/>
          <c:showBubbleSize val="0"/>
        </c:dLbls>
        <c:gapWidth val="219"/>
        <c:overlap val="-27"/>
        <c:axId val="149124127"/>
        <c:axId val="76521855"/>
      </c:barChart>
      <c:catAx>
        <c:axId val="14912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21855"/>
        <c:crosses val="autoZero"/>
        <c:auto val="1"/>
        <c:lblAlgn val="ctr"/>
        <c:lblOffset val="100"/>
        <c:noMultiLvlLbl val="0"/>
      </c:catAx>
      <c:valAx>
        <c:axId val="7652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Trips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2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Daily Rides, December 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Sheet1!$R$70</c:f>
              <c:strCache>
                <c:ptCount val="1"/>
                <c:pt idx="0">
                  <c:v>members</c:v>
                </c:pt>
              </c:strCache>
            </c:strRef>
          </c:tx>
          <c:spPr>
            <a:solidFill>
              <a:srgbClr val="00C0C4"/>
            </a:solidFill>
            <a:ln>
              <a:noFill/>
            </a:ln>
            <a:effectLst/>
          </c:spPr>
          <c:invertIfNegative val="0"/>
          <c:cat>
            <c:strRef>
              <c:f>Sheet1!$Q$71:$Q$77</c:f>
              <c:strCache>
                <c:ptCount val="7"/>
                <c:pt idx="0">
                  <c:v>Sunday</c:v>
                </c:pt>
                <c:pt idx="1">
                  <c:v>Monday</c:v>
                </c:pt>
                <c:pt idx="2">
                  <c:v>Tuesday</c:v>
                </c:pt>
                <c:pt idx="3">
                  <c:v>Wednesday</c:v>
                </c:pt>
                <c:pt idx="4">
                  <c:v>Thursday</c:v>
                </c:pt>
                <c:pt idx="5">
                  <c:v>Friday</c:v>
                </c:pt>
                <c:pt idx="6">
                  <c:v>Saturday</c:v>
                </c:pt>
              </c:strCache>
            </c:strRef>
          </c:cat>
          <c:val>
            <c:numRef>
              <c:f>Sheet1!$R$71:$R$77</c:f>
              <c:numCache>
                <c:formatCode>General</c:formatCode>
                <c:ptCount val="7"/>
                <c:pt idx="0">
                  <c:v>12117</c:v>
                </c:pt>
                <c:pt idx="1">
                  <c:v>18889</c:v>
                </c:pt>
                <c:pt idx="2">
                  <c:v>22108</c:v>
                </c:pt>
                <c:pt idx="3">
                  <c:v>20162</c:v>
                </c:pt>
                <c:pt idx="4">
                  <c:v>27095</c:v>
                </c:pt>
                <c:pt idx="5">
                  <c:v>19662</c:v>
                </c:pt>
                <c:pt idx="6">
                  <c:v>16879</c:v>
                </c:pt>
              </c:numCache>
            </c:numRef>
          </c:val>
          <c:extLst>
            <c:ext xmlns:c16="http://schemas.microsoft.com/office/drawing/2014/chart" uri="{C3380CC4-5D6E-409C-BE32-E72D297353CC}">
              <c16:uniqueId val="{00000000-9B0F-114F-9E43-C0CBC635B0D7}"/>
            </c:ext>
          </c:extLst>
        </c:ser>
        <c:ser>
          <c:idx val="1"/>
          <c:order val="1"/>
          <c:tx>
            <c:strRef>
              <c:f>Sheet1!$S$70</c:f>
              <c:strCache>
                <c:ptCount val="1"/>
                <c:pt idx="0">
                  <c:v>casual</c:v>
                </c:pt>
              </c:strCache>
            </c:strRef>
          </c:tx>
          <c:spPr>
            <a:solidFill>
              <a:srgbClr val="F9766D"/>
            </a:solidFill>
            <a:ln>
              <a:noFill/>
            </a:ln>
            <a:effectLst/>
          </c:spPr>
          <c:invertIfNegative val="0"/>
          <c:cat>
            <c:strRef>
              <c:f>Sheet1!$Q$71:$Q$77</c:f>
              <c:strCache>
                <c:ptCount val="7"/>
                <c:pt idx="0">
                  <c:v>Sunday</c:v>
                </c:pt>
                <c:pt idx="1">
                  <c:v>Monday</c:v>
                </c:pt>
                <c:pt idx="2">
                  <c:v>Tuesday</c:v>
                </c:pt>
                <c:pt idx="3">
                  <c:v>Wednesday</c:v>
                </c:pt>
                <c:pt idx="4">
                  <c:v>Thursday</c:v>
                </c:pt>
                <c:pt idx="5">
                  <c:v>Friday</c:v>
                </c:pt>
                <c:pt idx="6">
                  <c:v>Saturday</c:v>
                </c:pt>
              </c:strCache>
            </c:strRef>
          </c:cat>
          <c:val>
            <c:numRef>
              <c:f>Sheet1!$S$71:$S$77</c:f>
              <c:numCache>
                <c:formatCode>General</c:formatCode>
                <c:ptCount val="7"/>
                <c:pt idx="0">
                  <c:v>5343</c:v>
                </c:pt>
                <c:pt idx="1">
                  <c:v>4936</c:v>
                </c:pt>
                <c:pt idx="2">
                  <c:v>5917</c:v>
                </c:pt>
                <c:pt idx="3">
                  <c:v>5678</c:v>
                </c:pt>
                <c:pt idx="4">
                  <c:v>8177</c:v>
                </c:pt>
                <c:pt idx="5">
                  <c:v>7156</c:v>
                </c:pt>
                <c:pt idx="6">
                  <c:v>7687</c:v>
                </c:pt>
              </c:numCache>
            </c:numRef>
          </c:val>
          <c:extLst>
            <c:ext xmlns:c16="http://schemas.microsoft.com/office/drawing/2014/chart" uri="{C3380CC4-5D6E-409C-BE32-E72D297353CC}">
              <c16:uniqueId val="{00000001-9B0F-114F-9E43-C0CBC635B0D7}"/>
            </c:ext>
          </c:extLst>
        </c:ser>
        <c:dLbls>
          <c:showLegendKey val="0"/>
          <c:showVal val="0"/>
          <c:showCatName val="0"/>
          <c:showSerName val="0"/>
          <c:showPercent val="0"/>
          <c:showBubbleSize val="0"/>
        </c:dLbls>
        <c:gapWidth val="219"/>
        <c:overlap val="-27"/>
        <c:axId val="149155983"/>
        <c:axId val="149169167"/>
      </c:barChart>
      <c:catAx>
        <c:axId val="149155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69167"/>
        <c:crosses val="autoZero"/>
        <c:auto val="1"/>
        <c:lblAlgn val="ctr"/>
        <c:lblOffset val="100"/>
        <c:noMultiLvlLbl val="0"/>
      </c:catAx>
      <c:valAx>
        <c:axId val="149169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Rides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55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[all_trips_ride_length.xlsx]Sheet2!Average Number of Rides By Weekday, Annual</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Daily Rides, Annually</a:t>
            </a:r>
          </a:p>
        </c:rich>
      </c:tx>
      <c:overlay val="0"/>
      <c:spPr>
        <a:noFill/>
        <a:ln>
          <a:noFill/>
        </a:ln>
        <a:effectLst/>
      </c:spPr>
    </c:title>
    <c:autoTitleDeleted val="0"/>
    <c:pivotFmts>
      <c:pivotFmt>
        <c:idx val="0"/>
        <c:spPr>
          <a:solidFill>
            <a:srgbClr val="00C0C3"/>
          </a:solidFill>
          <a:ln>
            <a:noFill/>
          </a:ln>
          <a:effectLst/>
        </c:spPr>
        <c:marker>
          <c:symbol val="none"/>
        </c:marker>
        <c:dLbl>
          <c:idx val="0"/>
          <c:delete val="1"/>
          <c:extLst>
            <c:ext xmlns:c15="http://schemas.microsoft.com/office/drawing/2012/chart" uri="{CE6537A1-D6FC-4f65-9D91-7224C49458BB}"/>
          </c:extLst>
        </c:dLbl>
      </c:pivotFmt>
      <c:pivotFmt>
        <c:idx val="1"/>
        <c:spPr>
          <a:solidFill>
            <a:srgbClr val="FA766D"/>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00C0C3"/>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FA766D"/>
          </a:solidFill>
          <a:ln>
            <a:noFill/>
          </a:ln>
          <a:effectLst/>
        </c:spPr>
        <c:marker>
          <c:symbol val="none"/>
        </c:marker>
        <c:dLbl>
          <c:idx val="0"/>
          <c:delete val="1"/>
          <c:extLst>
            <c:ext xmlns:c15="http://schemas.microsoft.com/office/drawing/2012/chart" uri="{CE6537A1-D6FC-4f65-9D91-7224C49458BB}"/>
          </c:extLst>
        </c:dLbl>
      </c:pivotFmt>
      <c:pivotFmt>
        <c:idx val="4"/>
        <c:spPr>
          <a:solidFill>
            <a:srgbClr val="00C0C3"/>
          </a:solidFill>
          <a:ln>
            <a:noFill/>
          </a:ln>
          <a:effectLst/>
        </c:spPr>
        <c:marker>
          <c:symbol val="none"/>
        </c:marker>
        <c:dLbl>
          <c:idx val="0"/>
          <c:delete val="1"/>
          <c:extLst>
            <c:ext xmlns:c15="http://schemas.microsoft.com/office/drawing/2012/chart" uri="{CE6537A1-D6FC-4f65-9D91-7224C49458BB}"/>
          </c:extLst>
        </c:dLbl>
      </c:pivotFmt>
      <c:pivotFmt>
        <c:idx val="5"/>
        <c:spPr>
          <a:solidFill>
            <a:srgbClr val="FA766D"/>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Sheet2!$B$1</c:f>
              <c:strCache>
                <c:ptCount val="1"/>
                <c:pt idx="0">
                  <c:v>Average of member</c:v>
                </c:pt>
              </c:strCache>
            </c:strRef>
          </c:tx>
          <c:spPr>
            <a:solidFill>
              <a:srgbClr val="00C0C3"/>
            </a:solidFill>
            <a:ln>
              <a:noFill/>
            </a:ln>
            <a:effectLst/>
          </c:spPr>
          <c:invertIfNegative val="0"/>
          <c:cat>
            <c:strRef>
              <c:f>Sheet2!$A$2:$A$9</c:f>
              <c:strCache>
                <c:ptCount val="7"/>
                <c:pt idx="0">
                  <c:v>Sunday</c:v>
                </c:pt>
                <c:pt idx="1">
                  <c:v>Monday</c:v>
                </c:pt>
                <c:pt idx="2">
                  <c:v>Tuesday</c:v>
                </c:pt>
                <c:pt idx="3">
                  <c:v>Wednesday</c:v>
                </c:pt>
                <c:pt idx="4">
                  <c:v>Thursday</c:v>
                </c:pt>
                <c:pt idx="5">
                  <c:v>Friday</c:v>
                </c:pt>
                <c:pt idx="6">
                  <c:v>Saturday</c:v>
                </c:pt>
              </c:strCache>
            </c:strRef>
          </c:cat>
          <c:val>
            <c:numRef>
              <c:f>Sheet2!$B$2:$B$9</c:f>
              <c:numCache>
                <c:formatCode>General</c:formatCode>
                <c:ptCount val="7"/>
                <c:pt idx="0">
                  <c:v>34101.846153846156</c:v>
                </c:pt>
                <c:pt idx="1">
                  <c:v>41035.384615384617</c:v>
                </c:pt>
                <c:pt idx="2">
                  <c:v>45972</c:v>
                </c:pt>
                <c:pt idx="3">
                  <c:v>48033.307692307695</c:v>
                </c:pt>
                <c:pt idx="4">
                  <c:v>47428.461538461539</c:v>
                </c:pt>
                <c:pt idx="5">
                  <c:v>41829.076923076922</c:v>
                </c:pt>
                <c:pt idx="6">
                  <c:v>38288.692307692305</c:v>
                </c:pt>
              </c:numCache>
            </c:numRef>
          </c:val>
          <c:extLst>
            <c:ext xmlns:c16="http://schemas.microsoft.com/office/drawing/2014/chart" uri="{C3380CC4-5D6E-409C-BE32-E72D297353CC}">
              <c16:uniqueId val="{00000000-4D20-FE45-8EBB-6E42E8233AD6}"/>
            </c:ext>
          </c:extLst>
        </c:ser>
        <c:ser>
          <c:idx val="1"/>
          <c:order val="1"/>
          <c:tx>
            <c:strRef>
              <c:f>Sheet2!$C$1</c:f>
              <c:strCache>
                <c:ptCount val="1"/>
                <c:pt idx="0">
                  <c:v>Average of casual</c:v>
                </c:pt>
              </c:strCache>
            </c:strRef>
          </c:tx>
          <c:spPr>
            <a:solidFill>
              <a:srgbClr val="FA766D"/>
            </a:solidFill>
            <a:ln>
              <a:noFill/>
            </a:ln>
            <a:effectLst/>
          </c:spPr>
          <c:invertIfNegative val="0"/>
          <c:cat>
            <c:strRef>
              <c:f>Sheet2!$A$2:$A$9</c:f>
              <c:strCache>
                <c:ptCount val="7"/>
                <c:pt idx="0">
                  <c:v>Sunday</c:v>
                </c:pt>
                <c:pt idx="1">
                  <c:v>Monday</c:v>
                </c:pt>
                <c:pt idx="2">
                  <c:v>Tuesday</c:v>
                </c:pt>
                <c:pt idx="3">
                  <c:v>Wednesday</c:v>
                </c:pt>
                <c:pt idx="4">
                  <c:v>Thursday</c:v>
                </c:pt>
                <c:pt idx="5">
                  <c:v>Friday</c:v>
                </c:pt>
                <c:pt idx="6">
                  <c:v>Saturday</c:v>
                </c:pt>
              </c:strCache>
            </c:strRef>
          </c:cat>
          <c:val>
            <c:numRef>
              <c:f>Sheet2!$C$2:$C$9</c:f>
              <c:numCache>
                <c:formatCode>General</c:formatCode>
                <c:ptCount val="7"/>
                <c:pt idx="0">
                  <c:v>33150.769230769234</c:v>
                </c:pt>
                <c:pt idx="1">
                  <c:v>23484.076923076922</c:v>
                </c:pt>
                <c:pt idx="2">
                  <c:v>23541.923076923078</c:v>
                </c:pt>
                <c:pt idx="3">
                  <c:v>24305.23076923077</c:v>
                </c:pt>
                <c:pt idx="4">
                  <c:v>26672.461538461539</c:v>
                </c:pt>
                <c:pt idx="5">
                  <c:v>29138.153846153848</c:v>
                </c:pt>
                <c:pt idx="6">
                  <c:v>39129.538461538461</c:v>
                </c:pt>
              </c:numCache>
            </c:numRef>
          </c:val>
          <c:extLst>
            <c:ext xmlns:c16="http://schemas.microsoft.com/office/drawing/2014/chart" uri="{C3380CC4-5D6E-409C-BE32-E72D297353CC}">
              <c16:uniqueId val="{00000001-4D20-FE45-8EBB-6E42E8233AD6}"/>
            </c:ext>
          </c:extLst>
        </c:ser>
        <c:dLbls>
          <c:showLegendKey val="0"/>
          <c:showVal val="0"/>
          <c:showCatName val="0"/>
          <c:showSerName val="0"/>
          <c:showPercent val="0"/>
          <c:showBubbleSize val="0"/>
        </c:dLbls>
        <c:gapWidth val="219"/>
        <c:overlap val="-27"/>
        <c:axId val="268978847"/>
        <c:axId val="268821247"/>
      </c:barChart>
      <c:catAx>
        <c:axId val="268978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821247"/>
        <c:crosses val="autoZero"/>
        <c:auto val="1"/>
        <c:lblAlgn val="ctr"/>
        <c:lblOffset val="100"/>
        <c:noMultiLvlLbl val="0"/>
      </c:catAx>
      <c:valAx>
        <c:axId val="268821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b="0" dirty="0"/>
                  <a:t>Number</a:t>
                </a:r>
                <a:r>
                  <a:rPr lang="en-US" b="0" baseline="0" dirty="0"/>
                  <a:t> of Trips</a:t>
                </a:r>
                <a:endParaRPr lang="en-US" b="0" dirty="0"/>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978847"/>
        <c:crosses val="autoZero"/>
        <c:crossBetween val="between"/>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213E4-62CD-8E4A-9012-78A3A64F1B8D}" type="datetimeFigureOut">
              <a:rPr lang="en-US" smtClean="0"/>
              <a:t>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57EB6-7B74-294B-88C6-2256602D9F27}" type="slidenum">
              <a:rPr lang="en-US" smtClean="0"/>
              <a:t>‹#›</a:t>
            </a:fld>
            <a:endParaRPr lang="en-US"/>
          </a:p>
        </p:txBody>
      </p:sp>
    </p:spTree>
    <p:extLst>
      <p:ext uri="{BB962C8B-B14F-4D97-AF65-F5344CB8AC3E}">
        <p14:creationId xmlns:p14="http://schemas.microsoft.com/office/powerpoint/2010/main" val="73683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analysis will give us a more holistic understanding of how riders use the bike share service, so that we can better encourage casual riders to purchase annual memberships.</a:t>
            </a:r>
          </a:p>
          <a:p>
            <a:r>
              <a:rPr lang="en-US" dirty="0"/>
              <a:t>For this analysis we looked at bike share rider data from May 2022-May 2023, so that we can use the most recent and accurate </a:t>
            </a:r>
            <a:r>
              <a:rPr lang="en-US"/>
              <a:t>data possible.</a:t>
            </a:r>
            <a:endParaRPr lang="en-US" dirty="0"/>
          </a:p>
        </p:txBody>
      </p:sp>
      <p:sp>
        <p:nvSpPr>
          <p:cNvPr id="4" name="Slide Number Placeholder 3"/>
          <p:cNvSpPr>
            <a:spLocks noGrp="1"/>
          </p:cNvSpPr>
          <p:nvPr>
            <p:ph type="sldNum" sz="quarter" idx="5"/>
          </p:nvPr>
        </p:nvSpPr>
        <p:spPr/>
        <p:txBody>
          <a:bodyPr/>
          <a:lstStyle/>
          <a:p>
            <a:fld id="{A8757EB6-7B74-294B-88C6-2256602D9F27}" type="slidenum">
              <a:rPr lang="en-US" smtClean="0"/>
              <a:t>3</a:t>
            </a:fld>
            <a:endParaRPr lang="en-US"/>
          </a:p>
        </p:txBody>
      </p:sp>
    </p:spTree>
    <p:extLst>
      <p:ext uri="{BB962C8B-B14F-4D97-AF65-F5344CB8AC3E}">
        <p14:creationId xmlns:p14="http://schemas.microsoft.com/office/powerpoint/2010/main" val="96599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Mainly providing examples of WHERE filter statements that allowed for insights on </a:t>
            </a:r>
            <a:r>
              <a:rPr lang="en-US" dirty="0" err="1"/>
              <a:t>all_trips_full.csv</a:t>
            </a:r>
            <a:endParaRPr lang="en-US" dirty="0"/>
          </a:p>
        </p:txBody>
      </p:sp>
      <p:sp>
        <p:nvSpPr>
          <p:cNvPr id="4" name="Slide Number Placeholder 3"/>
          <p:cNvSpPr>
            <a:spLocks noGrp="1"/>
          </p:cNvSpPr>
          <p:nvPr>
            <p:ph type="sldNum" sz="quarter" idx="5"/>
          </p:nvPr>
        </p:nvSpPr>
        <p:spPr/>
        <p:txBody>
          <a:bodyPr/>
          <a:lstStyle/>
          <a:p>
            <a:fld id="{A8757EB6-7B74-294B-88C6-2256602D9F27}" type="slidenum">
              <a:rPr lang="en-US" smtClean="0"/>
              <a:t>16</a:t>
            </a:fld>
            <a:endParaRPr lang="en-US"/>
          </a:p>
        </p:txBody>
      </p:sp>
    </p:spTree>
    <p:extLst>
      <p:ext uri="{BB962C8B-B14F-4D97-AF65-F5344CB8AC3E}">
        <p14:creationId xmlns:p14="http://schemas.microsoft.com/office/powerpoint/2010/main" val="67039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57EB6-7B74-294B-88C6-2256602D9F27}" type="slidenum">
              <a:rPr lang="en-US" smtClean="0"/>
              <a:t>17</a:t>
            </a:fld>
            <a:endParaRPr lang="en-US"/>
          </a:p>
        </p:txBody>
      </p:sp>
    </p:spTree>
    <p:extLst>
      <p:ext uri="{BB962C8B-B14F-4D97-AF65-F5344CB8AC3E}">
        <p14:creationId xmlns:p14="http://schemas.microsoft.com/office/powerpoint/2010/main" val="306752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coming to this presentation of Divvy bikeshare data! I hope you learned some insights and enjoyed learning about this dataset as much as I did. Let me know if you have any questions, either via email or through LinkedIn.</a:t>
            </a:r>
          </a:p>
        </p:txBody>
      </p:sp>
      <p:sp>
        <p:nvSpPr>
          <p:cNvPr id="4" name="Slide Number Placeholder 3"/>
          <p:cNvSpPr>
            <a:spLocks noGrp="1"/>
          </p:cNvSpPr>
          <p:nvPr>
            <p:ph type="sldNum" sz="quarter" idx="5"/>
          </p:nvPr>
        </p:nvSpPr>
        <p:spPr/>
        <p:txBody>
          <a:bodyPr/>
          <a:lstStyle/>
          <a:p>
            <a:fld id="{A8757EB6-7B74-294B-88C6-2256602D9F27}" type="slidenum">
              <a:rPr lang="en-US" smtClean="0"/>
              <a:t>19</a:t>
            </a:fld>
            <a:endParaRPr lang="en-US"/>
          </a:p>
        </p:txBody>
      </p:sp>
    </p:spTree>
    <p:extLst>
      <p:ext uri="{BB962C8B-B14F-4D97-AF65-F5344CB8AC3E}">
        <p14:creationId xmlns:p14="http://schemas.microsoft.com/office/powerpoint/2010/main" val="192899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Accidental rides are rides that were less than one second in duration, or more than 24 hours in duration. This is because that it’s likely that both bike durations were accidentally implemented (ex: user forgetting to end their ride at the correct time).</a:t>
            </a:r>
          </a:p>
        </p:txBody>
      </p:sp>
      <p:sp>
        <p:nvSpPr>
          <p:cNvPr id="4" name="Slide Number Placeholder 3"/>
          <p:cNvSpPr>
            <a:spLocks noGrp="1"/>
          </p:cNvSpPr>
          <p:nvPr>
            <p:ph type="sldNum" sz="quarter" idx="5"/>
          </p:nvPr>
        </p:nvSpPr>
        <p:spPr/>
        <p:txBody>
          <a:bodyPr/>
          <a:lstStyle/>
          <a:p>
            <a:fld id="{A8757EB6-7B74-294B-88C6-2256602D9F27}" type="slidenum">
              <a:rPr lang="en-US" smtClean="0"/>
              <a:t>4</a:t>
            </a:fld>
            <a:endParaRPr lang="en-US"/>
          </a:p>
        </p:txBody>
      </p:sp>
    </p:spTree>
    <p:extLst>
      <p:ext uri="{BB962C8B-B14F-4D97-AF65-F5344CB8AC3E}">
        <p14:creationId xmlns:p14="http://schemas.microsoft.com/office/powerpoint/2010/main" val="143806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comparing May 2022 and May 2023, we see a small uptick in member usage vs casual usage. Over time we can continue to monitor this and see if this trend will continue.</a:t>
            </a:r>
          </a:p>
        </p:txBody>
      </p:sp>
      <p:sp>
        <p:nvSpPr>
          <p:cNvPr id="4" name="Slide Number Placeholder 3"/>
          <p:cNvSpPr>
            <a:spLocks noGrp="1"/>
          </p:cNvSpPr>
          <p:nvPr>
            <p:ph type="sldNum" sz="quarter" idx="5"/>
          </p:nvPr>
        </p:nvSpPr>
        <p:spPr/>
        <p:txBody>
          <a:bodyPr/>
          <a:lstStyle/>
          <a:p>
            <a:fld id="{A8757EB6-7B74-294B-88C6-2256602D9F27}" type="slidenum">
              <a:rPr lang="en-US" smtClean="0"/>
              <a:t>6</a:t>
            </a:fld>
            <a:endParaRPr lang="en-US"/>
          </a:p>
        </p:txBody>
      </p:sp>
    </p:spTree>
    <p:extLst>
      <p:ext uri="{BB962C8B-B14F-4D97-AF65-F5344CB8AC3E}">
        <p14:creationId xmlns:p14="http://schemas.microsoft.com/office/powerpoint/2010/main" val="278568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ride length is measured in minutes, and the average ride length for a casual rider is over double that of an annual member. This could be due to a variety of factors that we could use further data collection to confirm. It could be that annual users are taking more trips and use their bikes for small errands instead of just bigger rides. </a:t>
            </a:r>
          </a:p>
        </p:txBody>
      </p:sp>
      <p:sp>
        <p:nvSpPr>
          <p:cNvPr id="4" name="Slide Number Placeholder 3"/>
          <p:cNvSpPr>
            <a:spLocks noGrp="1"/>
          </p:cNvSpPr>
          <p:nvPr>
            <p:ph type="sldNum" sz="quarter" idx="5"/>
          </p:nvPr>
        </p:nvSpPr>
        <p:spPr/>
        <p:txBody>
          <a:bodyPr/>
          <a:lstStyle/>
          <a:p>
            <a:fld id="{A8757EB6-7B74-294B-88C6-2256602D9F27}" type="slidenum">
              <a:rPr lang="en-US" smtClean="0"/>
              <a:t>7</a:t>
            </a:fld>
            <a:endParaRPr lang="en-US"/>
          </a:p>
        </p:txBody>
      </p:sp>
    </p:spTree>
    <p:extLst>
      <p:ext uri="{BB962C8B-B14F-4D97-AF65-F5344CB8AC3E}">
        <p14:creationId xmlns:p14="http://schemas.microsoft.com/office/powerpoint/2010/main" val="1402034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casual bike users tended to take significantly longer trips than annual members, both bike users demonstrated similar trends in weekly usage. From an annual perspective, bike rides tended to be the longest on Saturdays and Sundays, gradually decreasing until the lowest day of usage, Wednesdays. Thursdays and Fridays show gradually increased ride length until the peak weekend times.</a:t>
            </a:r>
          </a:p>
        </p:txBody>
      </p:sp>
      <p:sp>
        <p:nvSpPr>
          <p:cNvPr id="4" name="Slide Number Placeholder 3"/>
          <p:cNvSpPr>
            <a:spLocks noGrp="1"/>
          </p:cNvSpPr>
          <p:nvPr>
            <p:ph type="sldNum" sz="quarter" idx="5"/>
          </p:nvPr>
        </p:nvSpPr>
        <p:spPr/>
        <p:txBody>
          <a:bodyPr/>
          <a:lstStyle/>
          <a:p>
            <a:fld id="{A8757EB6-7B74-294B-88C6-2256602D9F27}" type="slidenum">
              <a:rPr lang="en-US" smtClean="0"/>
              <a:t>8</a:t>
            </a:fld>
            <a:endParaRPr lang="en-US"/>
          </a:p>
        </p:txBody>
      </p:sp>
    </p:spTree>
    <p:extLst>
      <p:ext uri="{BB962C8B-B14F-4D97-AF65-F5344CB8AC3E}">
        <p14:creationId xmlns:p14="http://schemas.microsoft.com/office/powerpoint/2010/main" val="174086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casual riders take longer rides, annual members tend to take more rides, especially on weekdays.</a:t>
            </a:r>
          </a:p>
          <a:p>
            <a:endParaRPr lang="en-US" dirty="0"/>
          </a:p>
          <a:p>
            <a:r>
              <a:rPr lang="en-US" dirty="0"/>
              <a:t>Casual usership really drops off in winter months, like December.</a:t>
            </a:r>
          </a:p>
        </p:txBody>
      </p:sp>
      <p:sp>
        <p:nvSpPr>
          <p:cNvPr id="4" name="Slide Number Placeholder 3"/>
          <p:cNvSpPr>
            <a:spLocks noGrp="1"/>
          </p:cNvSpPr>
          <p:nvPr>
            <p:ph type="sldNum" sz="quarter" idx="5"/>
          </p:nvPr>
        </p:nvSpPr>
        <p:spPr/>
        <p:txBody>
          <a:bodyPr/>
          <a:lstStyle/>
          <a:p>
            <a:fld id="{A8757EB6-7B74-294B-88C6-2256602D9F27}" type="slidenum">
              <a:rPr lang="en-US" smtClean="0"/>
              <a:t>10</a:t>
            </a:fld>
            <a:endParaRPr lang="en-US"/>
          </a:p>
        </p:txBody>
      </p:sp>
    </p:spTree>
    <p:extLst>
      <p:ext uri="{BB962C8B-B14F-4D97-AF65-F5344CB8AC3E}">
        <p14:creationId xmlns:p14="http://schemas.microsoft.com/office/powerpoint/2010/main" val="76606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rides and and ride length increase</a:t>
            </a:r>
          </a:p>
        </p:txBody>
      </p:sp>
      <p:sp>
        <p:nvSpPr>
          <p:cNvPr id="4" name="Slide Number Placeholder 3"/>
          <p:cNvSpPr>
            <a:spLocks noGrp="1"/>
          </p:cNvSpPr>
          <p:nvPr>
            <p:ph type="sldNum" sz="quarter" idx="5"/>
          </p:nvPr>
        </p:nvSpPr>
        <p:spPr/>
        <p:txBody>
          <a:bodyPr/>
          <a:lstStyle/>
          <a:p>
            <a:fld id="{A8757EB6-7B74-294B-88C6-2256602D9F27}" type="slidenum">
              <a:rPr lang="en-US" smtClean="0"/>
              <a:t>11</a:t>
            </a:fld>
            <a:endParaRPr lang="en-US"/>
          </a:p>
        </p:txBody>
      </p:sp>
    </p:spTree>
    <p:extLst>
      <p:ext uri="{BB962C8B-B14F-4D97-AF65-F5344CB8AC3E}">
        <p14:creationId xmlns:p14="http://schemas.microsoft.com/office/powerpoint/2010/main" val="398897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can capitalize on the surge of casual users in the warmer months by increasing incentives and advertising geared towards casual members in order to convert them to annual members.</a:t>
            </a:r>
          </a:p>
          <a:p>
            <a:endParaRPr lang="en-US" dirty="0"/>
          </a:p>
          <a:p>
            <a:r>
              <a:rPr lang="en-US" dirty="0"/>
              <a:t>Weekly/quarterly/annual usage reports: think Spotify wrapped but for bike usage. Provide easy ways to share bike usage on media, focusing on health, economical, and environmental benefits (ex: This year, you saved an average of ____ gallons of gas by choosing Divvy bikes).</a:t>
            </a:r>
          </a:p>
          <a:p>
            <a:endParaRPr lang="en-US" dirty="0"/>
          </a:p>
          <a:p>
            <a:r>
              <a:rPr lang="en-US" dirty="0"/>
              <a:t>User survey will allow us to gain further insights into what incentives were and weren’t effective in promoting annual membership, which will allow us to maximize our marketing efforts.</a:t>
            </a:r>
          </a:p>
        </p:txBody>
      </p:sp>
      <p:sp>
        <p:nvSpPr>
          <p:cNvPr id="4" name="Slide Number Placeholder 3"/>
          <p:cNvSpPr>
            <a:spLocks noGrp="1"/>
          </p:cNvSpPr>
          <p:nvPr>
            <p:ph type="sldNum" sz="quarter" idx="5"/>
          </p:nvPr>
        </p:nvSpPr>
        <p:spPr/>
        <p:txBody>
          <a:bodyPr/>
          <a:lstStyle/>
          <a:p>
            <a:fld id="{A8757EB6-7B74-294B-88C6-2256602D9F27}" type="slidenum">
              <a:rPr lang="en-US" smtClean="0"/>
              <a:t>12</a:t>
            </a:fld>
            <a:endParaRPr lang="en-US"/>
          </a:p>
        </p:txBody>
      </p:sp>
    </p:spTree>
    <p:extLst>
      <p:ext uri="{BB962C8B-B14F-4D97-AF65-F5344CB8AC3E}">
        <p14:creationId xmlns:p14="http://schemas.microsoft.com/office/powerpoint/2010/main" val="365454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Includes samples of the filtering process, new columns added (functions and formulas used included: MODE(), AVERAGE(), WEEKDAY(), COUNTIFS()), and pivot table(s).</a:t>
            </a:r>
          </a:p>
        </p:txBody>
      </p:sp>
      <p:sp>
        <p:nvSpPr>
          <p:cNvPr id="4" name="Slide Number Placeholder 3"/>
          <p:cNvSpPr>
            <a:spLocks noGrp="1"/>
          </p:cNvSpPr>
          <p:nvPr>
            <p:ph type="sldNum" sz="quarter" idx="5"/>
          </p:nvPr>
        </p:nvSpPr>
        <p:spPr/>
        <p:txBody>
          <a:bodyPr/>
          <a:lstStyle/>
          <a:p>
            <a:fld id="{A8757EB6-7B74-294B-88C6-2256602D9F27}" type="slidenum">
              <a:rPr lang="en-US" smtClean="0"/>
              <a:t>15</a:t>
            </a:fld>
            <a:endParaRPr lang="en-US"/>
          </a:p>
        </p:txBody>
      </p:sp>
    </p:spTree>
    <p:extLst>
      <p:ext uri="{BB962C8B-B14F-4D97-AF65-F5344CB8AC3E}">
        <p14:creationId xmlns:p14="http://schemas.microsoft.com/office/powerpoint/2010/main" val="146795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92199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2/10/24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05360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2/10/24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490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2/10/24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29500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2/10/24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872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2/10/24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11799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21997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6034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0676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819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t>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9886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t>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9532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612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2021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9940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4240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D41BCC-AD73-4203-A5A6-E62EB28B0FE6}" type="datetimeFigureOut">
              <a:rPr lang="en-US" smtClean="0"/>
              <a:pPr/>
              <a:t>2/10/24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69163663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datascienceportfol.io/stephaniegoodma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10B12-2CF3-8CA6-6073-1DAF8405718C}"/>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Divvy Bike Share Analysis</a:t>
            </a:r>
          </a:p>
        </p:txBody>
      </p:sp>
      <p:sp>
        <p:nvSpPr>
          <p:cNvPr id="3" name="Subtitle 2">
            <a:extLst>
              <a:ext uri="{FF2B5EF4-FFF2-40B4-BE49-F238E27FC236}">
                <a16:creationId xmlns:a16="http://schemas.microsoft.com/office/drawing/2014/main" id="{44C2F51C-46F0-1C8B-841E-5755EA86447A}"/>
              </a:ext>
            </a:extLst>
          </p:cNvPr>
          <p:cNvSpPr>
            <a:spLocks noGrp="1"/>
          </p:cNvSpPr>
          <p:nvPr>
            <p:ph type="subTitle" idx="1"/>
          </p:nvPr>
        </p:nvSpPr>
        <p:spPr>
          <a:xfrm>
            <a:off x="4548104" y="3962088"/>
            <a:ext cx="6112077" cy="1186108"/>
          </a:xfrm>
        </p:spPr>
        <p:txBody>
          <a:bodyPr>
            <a:normAutofit/>
          </a:bodyPr>
          <a:lstStyle/>
          <a:p>
            <a:pPr algn="l"/>
            <a:r>
              <a:rPr lang="en-US" cap="none" dirty="0">
                <a:solidFill>
                  <a:srgbClr val="FFFFFF">
                    <a:alpha val="70000"/>
                  </a:srgbClr>
                </a:solidFill>
              </a:rPr>
              <a:t>Presented by: Stephanie Goodman</a:t>
            </a:r>
          </a:p>
          <a:p>
            <a:pPr algn="l"/>
            <a:r>
              <a:rPr lang="en-US" cap="none" dirty="0">
                <a:solidFill>
                  <a:srgbClr val="FFFFFF">
                    <a:alpha val="70000"/>
                  </a:srgbClr>
                </a:solidFill>
              </a:rPr>
              <a:t>Last updated: July 24</a:t>
            </a:r>
            <a:r>
              <a:rPr lang="en-US" cap="none" baseline="30000" dirty="0">
                <a:solidFill>
                  <a:srgbClr val="FFFFFF">
                    <a:alpha val="70000"/>
                  </a:srgbClr>
                </a:solidFill>
              </a:rPr>
              <a:t>th</a:t>
            </a:r>
            <a:r>
              <a:rPr lang="en-US" cap="none" dirty="0">
                <a:solidFill>
                  <a:srgbClr val="FFFFFF">
                    <a:alpha val="70000"/>
                  </a:srgbClr>
                </a:solidFill>
              </a:rPr>
              <a:t>, 2023</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4333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1BEF-794A-2503-88AD-35900BDEDE57}"/>
              </a:ext>
            </a:extLst>
          </p:cNvPr>
          <p:cNvSpPr>
            <a:spLocks noGrp="1"/>
          </p:cNvSpPr>
          <p:nvPr>
            <p:ph type="title"/>
          </p:nvPr>
        </p:nvSpPr>
        <p:spPr/>
        <p:txBody>
          <a:bodyPr/>
          <a:lstStyle/>
          <a:p>
            <a:r>
              <a:rPr lang="en-US" dirty="0"/>
              <a:t>Annual members take more trips overall </a:t>
            </a:r>
          </a:p>
        </p:txBody>
      </p:sp>
      <p:sp>
        <p:nvSpPr>
          <p:cNvPr id="3" name="Content Placeholder 2">
            <a:extLst>
              <a:ext uri="{FF2B5EF4-FFF2-40B4-BE49-F238E27FC236}">
                <a16:creationId xmlns:a16="http://schemas.microsoft.com/office/drawing/2014/main" id="{485CC7AC-6174-ACE3-37E0-3375DB01CF2E}"/>
              </a:ext>
            </a:extLst>
          </p:cNvPr>
          <p:cNvSpPr>
            <a:spLocks noGrp="1"/>
          </p:cNvSpPr>
          <p:nvPr>
            <p:ph idx="1"/>
          </p:nvPr>
        </p:nvSpPr>
        <p:spPr>
          <a:xfrm>
            <a:off x="6195765" y="1703389"/>
            <a:ext cx="3078237" cy="3880773"/>
          </a:xfrm>
        </p:spPr>
        <p:txBody>
          <a:bodyPr/>
          <a:lstStyle/>
          <a:p>
            <a:r>
              <a:rPr lang="en-US" dirty="0"/>
              <a:t>Regardless of month, annual members took more bike trips than casual members.</a:t>
            </a:r>
          </a:p>
        </p:txBody>
      </p:sp>
      <p:graphicFrame>
        <p:nvGraphicFramePr>
          <p:cNvPr id="4" name="Average Number of Daily Rides, Annual">
            <a:extLst>
              <a:ext uri="{FF2B5EF4-FFF2-40B4-BE49-F238E27FC236}">
                <a16:creationId xmlns:a16="http://schemas.microsoft.com/office/drawing/2014/main" id="{0D776648-564E-145D-1D72-F40F0A4A286F}"/>
              </a:ext>
            </a:extLst>
          </p:cNvPr>
          <p:cNvGraphicFramePr>
            <a:graphicFrameLocks/>
          </p:cNvGraphicFramePr>
          <p:nvPr>
            <p:extLst>
              <p:ext uri="{D42A27DB-BD31-4B8C-83A1-F6EECF244321}">
                <p14:modId xmlns:p14="http://schemas.microsoft.com/office/powerpoint/2010/main" val="990887124"/>
              </p:ext>
            </p:extLst>
          </p:nvPr>
        </p:nvGraphicFramePr>
        <p:xfrm>
          <a:off x="321755" y="1703389"/>
          <a:ext cx="5192485" cy="42214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96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6F43-0F61-54CD-0B5D-5D5CC44EDBF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B100231-DBFE-D299-9665-DCC23C50C766}"/>
              </a:ext>
            </a:extLst>
          </p:cNvPr>
          <p:cNvSpPr>
            <a:spLocks noGrp="1"/>
          </p:cNvSpPr>
          <p:nvPr>
            <p:ph idx="1"/>
          </p:nvPr>
        </p:nvSpPr>
        <p:spPr/>
        <p:txBody>
          <a:bodyPr/>
          <a:lstStyle/>
          <a:p>
            <a:r>
              <a:rPr lang="en-US" dirty="0"/>
              <a:t>Casual users tend to use Divvy bikes for longer rides during weekend trips, especially in the warmer months.</a:t>
            </a:r>
          </a:p>
          <a:p>
            <a:r>
              <a:rPr lang="en-US" dirty="0"/>
              <a:t>Annual members tend to use Divvy bikes for shorter rides, but take more rides throughout the week, and ride length holds steady throughout the week.</a:t>
            </a:r>
          </a:p>
          <a:p>
            <a:r>
              <a:rPr lang="en-US" dirty="0"/>
              <a:t>Casual users tend to use Divvy bikes for longer stretches, but most bike rides logged overall are from annual members.</a:t>
            </a:r>
          </a:p>
          <a:p>
            <a:r>
              <a:rPr lang="en-US" dirty="0"/>
              <a:t>Most Divvy bike users are annual members. The difference in percentages is largest during winter months, and the gap is smallest during summer months.</a:t>
            </a:r>
          </a:p>
        </p:txBody>
      </p:sp>
    </p:spTree>
    <p:extLst>
      <p:ext uri="{BB962C8B-B14F-4D97-AF65-F5344CB8AC3E}">
        <p14:creationId xmlns:p14="http://schemas.microsoft.com/office/powerpoint/2010/main" val="214340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10F9-1CFE-FD7E-C7CF-0D7D63612C16}"/>
              </a:ext>
            </a:extLst>
          </p:cNvPr>
          <p:cNvSpPr>
            <a:spLocks noGrp="1"/>
          </p:cNvSpPr>
          <p:nvPr>
            <p:ph type="title"/>
          </p:nvPr>
        </p:nvSpPr>
        <p:spPr/>
        <p:txBody>
          <a:bodyPr/>
          <a:lstStyle/>
          <a:p>
            <a:r>
              <a:rPr lang="en-US" dirty="0"/>
              <a:t>Action Steps</a:t>
            </a:r>
          </a:p>
        </p:txBody>
      </p:sp>
      <p:sp>
        <p:nvSpPr>
          <p:cNvPr id="3" name="Content Placeholder 2">
            <a:extLst>
              <a:ext uri="{FF2B5EF4-FFF2-40B4-BE49-F238E27FC236}">
                <a16:creationId xmlns:a16="http://schemas.microsoft.com/office/drawing/2014/main" id="{352C1BED-D848-32E3-2EFF-F248B425F8B7}"/>
              </a:ext>
            </a:extLst>
          </p:cNvPr>
          <p:cNvSpPr>
            <a:spLocks noGrp="1"/>
          </p:cNvSpPr>
          <p:nvPr>
            <p:ph idx="1"/>
          </p:nvPr>
        </p:nvSpPr>
        <p:spPr/>
        <p:txBody>
          <a:bodyPr/>
          <a:lstStyle/>
          <a:p>
            <a:r>
              <a:rPr lang="en-US" dirty="0"/>
              <a:t>Offer incentives to casual users to convert to annual members in the warmer months while usage is high.</a:t>
            </a:r>
          </a:p>
          <a:p>
            <a:r>
              <a:rPr lang="en-US" dirty="0"/>
              <a:t>Begin to advertise exclusive promotions/benefits for annual members during high usage periods, which includes weekends and holidays. </a:t>
            </a:r>
          </a:p>
          <a:p>
            <a:r>
              <a:rPr lang="en-US" dirty="0"/>
              <a:t>Offer “weekday” or “commute” discounts to promote weekday and off-season bike usage. </a:t>
            </a:r>
          </a:p>
          <a:p>
            <a:r>
              <a:rPr lang="en-US" dirty="0"/>
              <a:t>Use creative strategies to reward longer bike trips for annual users, such as weekly/quarterly/annual usage reports.</a:t>
            </a:r>
          </a:p>
          <a:p>
            <a:r>
              <a:rPr lang="en-US" dirty="0"/>
              <a:t>Send out a user survey to annual members inquiring about what led them to convert from casual to member status.</a:t>
            </a:r>
          </a:p>
        </p:txBody>
      </p:sp>
    </p:spTree>
    <p:extLst>
      <p:ext uri="{BB962C8B-B14F-4D97-AF65-F5344CB8AC3E}">
        <p14:creationId xmlns:p14="http://schemas.microsoft.com/office/powerpoint/2010/main" val="1682370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FCB6-5226-2464-5756-0D2AC4862FF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1D610B59-438D-B351-3C36-D3414722ECD9}"/>
              </a:ext>
            </a:extLst>
          </p:cNvPr>
          <p:cNvSpPr>
            <a:spLocks noGrp="1"/>
          </p:cNvSpPr>
          <p:nvPr>
            <p:ph idx="1"/>
          </p:nvPr>
        </p:nvSpPr>
        <p:spPr/>
        <p:txBody>
          <a:bodyPr/>
          <a:lstStyle/>
          <a:p>
            <a:r>
              <a:rPr lang="en-US" dirty="0"/>
              <a:t>Data used for this analysis was made available by Motivate International Inc, </a:t>
            </a:r>
            <a:r>
              <a:rPr lang="en-US" dirty="0">
                <a:hlinkClick r:id="rId2"/>
              </a:rPr>
              <a:t>under this license agreement</a:t>
            </a:r>
            <a:r>
              <a:rPr lang="en-US" dirty="0"/>
              <a:t>.</a:t>
            </a:r>
          </a:p>
          <a:p>
            <a:r>
              <a:rPr lang="en-US" dirty="0"/>
              <a:t>Analysis was done using a combination of Microsoft Excel, </a:t>
            </a:r>
            <a:r>
              <a:rPr lang="en-US" dirty="0" err="1"/>
              <a:t>Posgre</a:t>
            </a:r>
            <a:r>
              <a:rPr lang="en-US" dirty="0"/>
              <a:t> SQL (accessed through </a:t>
            </a:r>
            <a:r>
              <a:rPr lang="en-US" dirty="0" err="1"/>
              <a:t>Dbeaver</a:t>
            </a:r>
            <a:r>
              <a:rPr lang="en-US" dirty="0"/>
              <a:t>), and RStudio. </a:t>
            </a:r>
          </a:p>
          <a:p>
            <a:r>
              <a:rPr lang="en-US" dirty="0"/>
              <a:t>All visualizations were created using Microsoft Excel and </a:t>
            </a:r>
            <a:r>
              <a:rPr lang="en-US" dirty="0" err="1"/>
              <a:t>Rstudio</a:t>
            </a:r>
            <a:r>
              <a:rPr lang="en-US" dirty="0"/>
              <a:t>.</a:t>
            </a:r>
          </a:p>
        </p:txBody>
      </p:sp>
    </p:spTree>
    <p:extLst>
      <p:ext uri="{BB962C8B-B14F-4D97-AF65-F5344CB8AC3E}">
        <p14:creationId xmlns:p14="http://schemas.microsoft.com/office/powerpoint/2010/main" val="57298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AE57-C965-29BB-BC11-9F79C411A94B}"/>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AB8A6698-2D11-41EA-34A6-81451DC903FC}"/>
              </a:ext>
            </a:extLst>
          </p:cNvPr>
          <p:cNvSpPr>
            <a:spLocks noGrp="1"/>
          </p:cNvSpPr>
          <p:nvPr>
            <p:ph idx="1"/>
          </p:nvPr>
        </p:nvSpPr>
        <p:spPr/>
        <p:txBody>
          <a:bodyPr/>
          <a:lstStyle/>
          <a:p>
            <a:r>
              <a:rPr lang="en-US" dirty="0"/>
              <a:t>If you are on this slide, thank you for taking the time to go through this sample presentation on bike share data! </a:t>
            </a:r>
          </a:p>
          <a:p>
            <a:r>
              <a:rPr lang="en-US" dirty="0"/>
              <a:t>This slide would most likely not be included in a shareholder presentation unless directly requested, as it provides a link to the analysis steps I took throughout the process of completing this project. </a:t>
            </a:r>
          </a:p>
          <a:p>
            <a:r>
              <a:rPr lang="en-US" dirty="0"/>
              <a:t>For this project I used Microsoft Excel, SQL, and RStudio. The following slides will include the following as documentation of my analysis process:</a:t>
            </a:r>
          </a:p>
          <a:p>
            <a:pPr lvl="1"/>
            <a:r>
              <a:rPr lang="en-US" dirty="0"/>
              <a:t>Screenshots of data validation, data cleaning, and basic analysis performed in Microsoft Excel using data from individual months.</a:t>
            </a:r>
          </a:p>
          <a:p>
            <a:pPr lvl="1"/>
            <a:r>
              <a:rPr lang="en-US" dirty="0"/>
              <a:t>Sample SQL query and result</a:t>
            </a:r>
          </a:p>
          <a:p>
            <a:pPr lvl="1"/>
            <a:r>
              <a:rPr lang="en-US" dirty="0"/>
              <a:t>Sample code run in RStudio with results</a:t>
            </a:r>
          </a:p>
        </p:txBody>
      </p:sp>
    </p:spTree>
    <p:extLst>
      <p:ext uri="{BB962C8B-B14F-4D97-AF65-F5344CB8AC3E}">
        <p14:creationId xmlns:p14="http://schemas.microsoft.com/office/powerpoint/2010/main" val="67252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4088-F8C7-DC0E-169D-CAC91D67FC11}"/>
              </a:ext>
            </a:extLst>
          </p:cNvPr>
          <p:cNvSpPr>
            <a:spLocks noGrp="1"/>
          </p:cNvSpPr>
          <p:nvPr>
            <p:ph type="title"/>
          </p:nvPr>
        </p:nvSpPr>
        <p:spPr>
          <a:xfrm>
            <a:off x="416824" y="0"/>
            <a:ext cx="3147527" cy="1793496"/>
          </a:xfrm>
        </p:spPr>
        <p:txBody>
          <a:bodyPr anchor="ctr">
            <a:normAutofit/>
          </a:bodyPr>
          <a:lstStyle/>
          <a:p>
            <a:r>
              <a:rPr lang="en-US" sz="3100" dirty="0"/>
              <a:t>Documentation: Excel</a:t>
            </a:r>
          </a:p>
        </p:txBody>
      </p:sp>
      <p:sp>
        <p:nvSpPr>
          <p:cNvPr id="3" name="Content Placeholder 2">
            <a:extLst>
              <a:ext uri="{FF2B5EF4-FFF2-40B4-BE49-F238E27FC236}">
                <a16:creationId xmlns:a16="http://schemas.microsoft.com/office/drawing/2014/main" id="{0825C270-1553-B841-0460-6CA0F76E0002}"/>
              </a:ext>
            </a:extLst>
          </p:cNvPr>
          <p:cNvSpPr>
            <a:spLocks noGrp="1"/>
          </p:cNvSpPr>
          <p:nvPr>
            <p:ph idx="1"/>
          </p:nvPr>
        </p:nvSpPr>
        <p:spPr>
          <a:xfrm>
            <a:off x="4056462" y="604243"/>
            <a:ext cx="5217539" cy="4013456"/>
          </a:xfrm>
        </p:spPr>
        <p:txBody>
          <a:bodyPr>
            <a:normAutofit/>
          </a:bodyPr>
          <a:lstStyle/>
          <a:p>
            <a:r>
              <a:rPr lang="en-US"/>
              <a:t>Pivot tables, formulas, and filters were primarily used in Excel, in order to clean copies of the data both to:</a:t>
            </a:r>
          </a:p>
          <a:p>
            <a:pPr lvl="1"/>
            <a:r>
              <a:rPr lang="en-US"/>
              <a:t>Ensure data integrity before inputting into SQL and RStudio for aggregation and visualization on a larger scale.</a:t>
            </a:r>
          </a:p>
          <a:p>
            <a:pPr lvl="1"/>
            <a:r>
              <a:rPr lang="en-US"/>
              <a:t>Gain more specialized insights on specific months and seasons to compare to annual data.</a:t>
            </a:r>
            <a:endParaRPr lang="en-US" dirty="0"/>
          </a:p>
        </p:txBody>
      </p:sp>
      <p:pic>
        <p:nvPicPr>
          <p:cNvPr id="5" name="Picture 4" descr="A screenshot of a computer&#10;&#10;Description automatically generated">
            <a:extLst>
              <a:ext uri="{FF2B5EF4-FFF2-40B4-BE49-F238E27FC236}">
                <a16:creationId xmlns:a16="http://schemas.microsoft.com/office/drawing/2014/main" id="{DD8D8A40-551D-7FAA-5665-C60802047487}"/>
              </a:ext>
            </a:extLst>
          </p:cNvPr>
          <p:cNvPicPr>
            <a:picLocks noChangeAspect="1"/>
          </p:cNvPicPr>
          <p:nvPr/>
        </p:nvPicPr>
        <p:blipFill rotWithShape="1">
          <a:blip r:embed="rId3">
            <a:extLst>
              <a:ext uri="{28A0092B-C50C-407E-A947-70E740481C1C}">
                <a14:useLocalDpi xmlns:a14="http://schemas.microsoft.com/office/drawing/2010/main" val="0"/>
              </a:ext>
            </a:extLst>
          </a:blip>
          <a:srcRect t="18084" r="-2" b="10344"/>
          <a:stretch/>
        </p:blipFill>
        <p:spPr>
          <a:xfrm>
            <a:off x="165872" y="1450596"/>
            <a:ext cx="2837986" cy="2791977"/>
          </a:xfrm>
          <a:prstGeom prst="rect">
            <a:avLst/>
          </a:prstGeom>
        </p:spPr>
      </p:pic>
      <p:pic>
        <p:nvPicPr>
          <p:cNvPr id="4" name="Picture 3" descr="A screenshot of a spreadsheet&#10;&#10;Description automatically generated">
            <a:extLst>
              <a:ext uri="{FF2B5EF4-FFF2-40B4-BE49-F238E27FC236}">
                <a16:creationId xmlns:a16="http://schemas.microsoft.com/office/drawing/2014/main" id="{A7377968-3EB1-49D9-7E8F-269B67E6B6F8}"/>
              </a:ext>
            </a:extLst>
          </p:cNvPr>
          <p:cNvPicPr>
            <a:picLocks noChangeAspect="1"/>
          </p:cNvPicPr>
          <p:nvPr/>
        </p:nvPicPr>
        <p:blipFill rotWithShape="1">
          <a:blip r:embed="rId4">
            <a:extLst>
              <a:ext uri="{28A0092B-C50C-407E-A947-70E740481C1C}">
                <a14:useLocalDpi xmlns:a14="http://schemas.microsoft.com/office/drawing/2010/main" val="0"/>
              </a:ext>
            </a:extLst>
          </a:blip>
          <a:srcRect t="1645" r="10" b="2553"/>
          <a:stretch/>
        </p:blipFill>
        <p:spPr>
          <a:xfrm>
            <a:off x="827372" y="4242573"/>
            <a:ext cx="2292397" cy="2255214"/>
          </a:xfrm>
          <a:prstGeom prst="rect">
            <a:avLst/>
          </a:prstGeom>
        </p:spPr>
      </p:pic>
      <p:pic>
        <p:nvPicPr>
          <p:cNvPr id="10" name="Picture 9" descr="A screenshot of a spreadsheet&#10;&#10;Description automatically generated">
            <a:extLst>
              <a:ext uri="{FF2B5EF4-FFF2-40B4-BE49-F238E27FC236}">
                <a16:creationId xmlns:a16="http://schemas.microsoft.com/office/drawing/2014/main" id="{28BF20CD-6211-9083-10A3-8336DA86312C}"/>
              </a:ext>
            </a:extLst>
          </p:cNvPr>
          <p:cNvPicPr>
            <a:picLocks noChangeAspect="1"/>
          </p:cNvPicPr>
          <p:nvPr/>
        </p:nvPicPr>
        <p:blipFill>
          <a:blip r:embed="rId5"/>
          <a:stretch>
            <a:fillRect/>
          </a:stretch>
        </p:blipFill>
        <p:spPr>
          <a:xfrm>
            <a:off x="3647400" y="3219275"/>
            <a:ext cx="5394779" cy="3341003"/>
          </a:xfrm>
          <a:prstGeom prst="rect">
            <a:avLst/>
          </a:prstGeom>
        </p:spPr>
      </p:pic>
    </p:spTree>
    <p:extLst>
      <p:ext uri="{BB962C8B-B14F-4D97-AF65-F5344CB8AC3E}">
        <p14:creationId xmlns:p14="http://schemas.microsoft.com/office/powerpoint/2010/main" val="404589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CD31-4F46-EAFB-2DB8-F54B66D11D64}"/>
              </a:ext>
            </a:extLst>
          </p:cNvPr>
          <p:cNvSpPr>
            <a:spLocks noGrp="1"/>
          </p:cNvSpPr>
          <p:nvPr>
            <p:ph type="title"/>
          </p:nvPr>
        </p:nvSpPr>
        <p:spPr>
          <a:xfrm>
            <a:off x="675065" y="609600"/>
            <a:ext cx="2930518" cy="1320800"/>
          </a:xfrm>
        </p:spPr>
        <p:txBody>
          <a:bodyPr anchor="ctr">
            <a:normAutofit/>
          </a:bodyPr>
          <a:lstStyle/>
          <a:p>
            <a:r>
              <a:rPr lang="en-US" sz="2800"/>
              <a:t>Documentation: SQL</a:t>
            </a:r>
          </a:p>
        </p:txBody>
      </p:sp>
      <p:sp>
        <p:nvSpPr>
          <p:cNvPr id="3" name="Content Placeholder 2">
            <a:extLst>
              <a:ext uri="{FF2B5EF4-FFF2-40B4-BE49-F238E27FC236}">
                <a16:creationId xmlns:a16="http://schemas.microsoft.com/office/drawing/2014/main" id="{CE9D0C28-1D7E-4E4F-5AAE-587EDD06871F}"/>
              </a:ext>
            </a:extLst>
          </p:cNvPr>
          <p:cNvSpPr>
            <a:spLocks noGrp="1"/>
          </p:cNvSpPr>
          <p:nvPr>
            <p:ph idx="1"/>
          </p:nvPr>
        </p:nvSpPr>
        <p:spPr>
          <a:xfrm>
            <a:off x="671361" y="2160589"/>
            <a:ext cx="2930517" cy="3880773"/>
          </a:xfrm>
        </p:spPr>
        <p:txBody>
          <a:bodyPr>
            <a:normAutofit fontScale="92500" lnSpcReduction="10000"/>
          </a:bodyPr>
          <a:lstStyle/>
          <a:p>
            <a:pPr>
              <a:lnSpc>
                <a:spcPct val="90000"/>
              </a:lnSpc>
            </a:pPr>
            <a:r>
              <a:rPr lang="en-US" sz="1300" dirty="0"/>
              <a:t>Mainly used the </a:t>
            </a:r>
            <a:r>
              <a:rPr lang="en-US" sz="1300" dirty="0" err="1"/>
              <a:t>all_trips_full.csv</a:t>
            </a:r>
            <a:r>
              <a:rPr lang="en-US" sz="1300" dirty="0"/>
              <a:t> file created in </a:t>
            </a:r>
            <a:r>
              <a:rPr lang="en-US" sz="1300" dirty="0" err="1"/>
              <a:t>Rstudio</a:t>
            </a:r>
            <a:r>
              <a:rPr lang="en-US" sz="1300" dirty="0"/>
              <a:t> for specific queries that referenced all 12 months of data rather than individual spreadsheets.</a:t>
            </a:r>
          </a:p>
          <a:p>
            <a:pPr lvl="1">
              <a:lnSpc>
                <a:spcPct val="90000"/>
              </a:lnSpc>
            </a:pPr>
            <a:r>
              <a:rPr lang="en-US" sz="1300" dirty="0"/>
              <a:t>SQL was used rather than Excel due to the high volume of data created when each spreadsheet was combined into a much larger dataset.</a:t>
            </a:r>
          </a:p>
          <a:p>
            <a:pPr lvl="1">
              <a:lnSpc>
                <a:spcPct val="90000"/>
              </a:lnSpc>
            </a:pPr>
            <a:r>
              <a:rPr lang="en-US" sz="1300" dirty="0"/>
              <a:t>SQL was used alongside R for specific functions that allow for quick and accurate insights that are more time consuming to achieve in R.</a:t>
            </a:r>
          </a:p>
          <a:p>
            <a:pPr lvl="1">
              <a:lnSpc>
                <a:spcPct val="90000"/>
              </a:lnSpc>
            </a:pPr>
            <a:r>
              <a:rPr lang="en-US" sz="1300" dirty="0"/>
              <a:t>Viewing the number of “NA” under the “</a:t>
            </a:r>
            <a:r>
              <a:rPr lang="en-US" sz="1300" dirty="0" err="1"/>
              <a:t>day_of_week</a:t>
            </a:r>
            <a:r>
              <a:rPr lang="en-US" sz="1300" dirty="0"/>
              <a:t>” column warranted further use of Excel and </a:t>
            </a:r>
            <a:r>
              <a:rPr lang="en-US" sz="1300" dirty="0" err="1"/>
              <a:t>Rstudio</a:t>
            </a:r>
            <a:r>
              <a:rPr lang="en-US" sz="1300" dirty="0"/>
              <a:t> in order to ensure accurate results.</a:t>
            </a:r>
          </a:p>
        </p:txBody>
      </p:sp>
      <p:pic>
        <p:nvPicPr>
          <p:cNvPr id="7" name="Picture 6" descr="A screenshot of a calendar&#10;&#10;Description automatically generated">
            <a:extLst>
              <a:ext uri="{FF2B5EF4-FFF2-40B4-BE49-F238E27FC236}">
                <a16:creationId xmlns:a16="http://schemas.microsoft.com/office/drawing/2014/main" id="{8986DB37-5630-A4A3-FEB5-9335BD0BEC75}"/>
              </a:ext>
            </a:extLst>
          </p:cNvPr>
          <p:cNvPicPr>
            <a:picLocks noChangeAspect="1"/>
          </p:cNvPicPr>
          <p:nvPr/>
        </p:nvPicPr>
        <p:blipFill>
          <a:blip r:embed="rId3"/>
          <a:stretch>
            <a:fillRect/>
          </a:stretch>
        </p:blipFill>
        <p:spPr>
          <a:xfrm>
            <a:off x="3854337" y="677160"/>
            <a:ext cx="5421162" cy="2466627"/>
          </a:xfrm>
          <a:prstGeom prst="rect">
            <a:avLst/>
          </a:prstGeom>
        </p:spPr>
      </p:pic>
      <p:pic>
        <p:nvPicPr>
          <p:cNvPr id="5" name="Picture 4" descr="A computer code with blue text&#10;&#10;Description automatically generated">
            <a:extLst>
              <a:ext uri="{FF2B5EF4-FFF2-40B4-BE49-F238E27FC236}">
                <a16:creationId xmlns:a16="http://schemas.microsoft.com/office/drawing/2014/main" id="{D3BDC22D-1D00-AF0A-BB1D-6B2CC01B2A54}"/>
              </a:ext>
            </a:extLst>
          </p:cNvPr>
          <p:cNvPicPr>
            <a:picLocks noChangeAspect="1"/>
          </p:cNvPicPr>
          <p:nvPr/>
        </p:nvPicPr>
        <p:blipFill>
          <a:blip r:embed="rId4"/>
          <a:stretch>
            <a:fillRect/>
          </a:stretch>
        </p:blipFill>
        <p:spPr>
          <a:xfrm>
            <a:off x="4818381" y="3439020"/>
            <a:ext cx="3493076" cy="2602341"/>
          </a:xfrm>
          <a:prstGeom prst="rect">
            <a:avLst/>
          </a:prstGeom>
        </p:spPr>
      </p:pic>
    </p:spTree>
    <p:extLst>
      <p:ext uri="{BB962C8B-B14F-4D97-AF65-F5344CB8AC3E}">
        <p14:creationId xmlns:p14="http://schemas.microsoft.com/office/powerpoint/2010/main" val="118537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3685-8C94-65C0-4EE2-41DE65E91723}"/>
              </a:ext>
            </a:extLst>
          </p:cNvPr>
          <p:cNvSpPr>
            <a:spLocks noGrp="1"/>
          </p:cNvSpPr>
          <p:nvPr>
            <p:ph type="title"/>
          </p:nvPr>
        </p:nvSpPr>
        <p:spPr>
          <a:xfrm>
            <a:off x="677334" y="349458"/>
            <a:ext cx="8596668" cy="921027"/>
          </a:xfrm>
        </p:spPr>
        <p:txBody>
          <a:bodyPr/>
          <a:lstStyle/>
          <a:p>
            <a:r>
              <a:rPr lang="en-US" dirty="0"/>
              <a:t>Documentation: RStudio, Part 1</a:t>
            </a:r>
          </a:p>
        </p:txBody>
      </p:sp>
      <p:sp>
        <p:nvSpPr>
          <p:cNvPr id="3" name="Content Placeholder 2">
            <a:extLst>
              <a:ext uri="{FF2B5EF4-FFF2-40B4-BE49-F238E27FC236}">
                <a16:creationId xmlns:a16="http://schemas.microsoft.com/office/drawing/2014/main" id="{8B4B7256-7F8F-B500-0FF7-E6DD4CA9C56C}"/>
              </a:ext>
            </a:extLst>
          </p:cNvPr>
          <p:cNvSpPr>
            <a:spLocks noGrp="1"/>
          </p:cNvSpPr>
          <p:nvPr>
            <p:ph idx="1"/>
          </p:nvPr>
        </p:nvSpPr>
        <p:spPr>
          <a:xfrm>
            <a:off x="677334" y="1270485"/>
            <a:ext cx="8596668" cy="5216455"/>
          </a:xfrm>
        </p:spPr>
        <p:txBody>
          <a:bodyPr>
            <a:normAutofit lnSpcReduction="10000"/>
          </a:bodyPr>
          <a:lstStyle/>
          <a:p>
            <a:r>
              <a:rPr lang="en-US" dirty="0"/>
              <a:t>RStudio was used in order to clean, filter, aggregate, and visualize the entirety of the historical data in order to gain larger-scale insights. </a:t>
            </a:r>
          </a:p>
          <a:p>
            <a:pPr lvl="1"/>
            <a:r>
              <a:rPr lang="en-US" dirty="0"/>
              <a:t>RStudio was used rather than Microsoft Excel for these steps due to the sheer quantity of the data. </a:t>
            </a:r>
          </a:p>
          <a:p>
            <a:pPr lvl="1"/>
            <a:r>
              <a:rPr lang="en-US" dirty="0"/>
              <a:t>RStudio was used rather than SQL for these steps due to the visualization capabilities in R. </a:t>
            </a:r>
          </a:p>
          <a:p>
            <a:r>
              <a:rPr lang="en-US" dirty="0"/>
              <a:t>Given the sheer quantity of the data and the need for clear high-level visualizations, using a programming language was one of the options for best practice for this case study. An alternative option would be to use SQL to sort, filter, clean, and aggregate the data, then compile the data into Tableau to either create a static visual or an interactive dashboard, depending on the needs of the stakeholders. </a:t>
            </a:r>
          </a:p>
          <a:p>
            <a:pPr lvl="1"/>
            <a:r>
              <a:rPr lang="en-US" dirty="0"/>
              <a:t>A sample Tableau dashboard is included on my portfolio</a:t>
            </a:r>
            <a:r>
              <a:rPr lang="en-US" dirty="0">
                <a:hlinkClick r:id="rId3"/>
              </a:rPr>
              <a:t> here</a:t>
            </a:r>
            <a:r>
              <a:rPr lang="en-US" dirty="0"/>
              <a:t>.</a:t>
            </a:r>
          </a:p>
          <a:p>
            <a:r>
              <a:rPr lang="en-US" dirty="0"/>
              <a:t>Depending on the needs of the stakeholders and the analytical team, an R Markdown file may be created to share, either as a report or as a collaborative document to use with other analysts</a:t>
            </a:r>
          </a:p>
          <a:p>
            <a:pPr lvl="1"/>
            <a:r>
              <a:rPr lang="en-US" dirty="0"/>
              <a:t>A sample R Markdown document is also included on my portfolio </a:t>
            </a:r>
            <a:r>
              <a:rPr lang="en-US" dirty="0">
                <a:hlinkClick r:id="rId3"/>
              </a:rPr>
              <a:t>here</a:t>
            </a:r>
            <a:r>
              <a:rPr lang="en-US" dirty="0"/>
              <a:t>.</a:t>
            </a:r>
          </a:p>
          <a:p>
            <a:pPr marL="457200" lvl="1" indent="0">
              <a:buNone/>
            </a:pPr>
            <a:endParaRPr lang="en-US" dirty="0"/>
          </a:p>
        </p:txBody>
      </p:sp>
    </p:spTree>
    <p:extLst>
      <p:ext uri="{BB962C8B-B14F-4D97-AF65-F5344CB8AC3E}">
        <p14:creationId xmlns:p14="http://schemas.microsoft.com/office/powerpoint/2010/main" val="185206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omputer program&#10;&#10;Description automatically generated">
            <a:extLst>
              <a:ext uri="{FF2B5EF4-FFF2-40B4-BE49-F238E27FC236}">
                <a16:creationId xmlns:a16="http://schemas.microsoft.com/office/drawing/2014/main" id="{787C31CA-AC80-F90C-9358-CF3DEF88620F}"/>
              </a:ext>
            </a:extLst>
          </p:cNvPr>
          <p:cNvPicPr>
            <a:picLocks noChangeAspect="1"/>
          </p:cNvPicPr>
          <p:nvPr/>
        </p:nvPicPr>
        <p:blipFill>
          <a:blip r:embed="rId2"/>
          <a:stretch>
            <a:fillRect/>
          </a:stretch>
        </p:blipFill>
        <p:spPr>
          <a:xfrm>
            <a:off x="457202" y="634699"/>
            <a:ext cx="5426764" cy="2279240"/>
          </a:xfrm>
          <a:prstGeom prst="rect">
            <a:avLst/>
          </a:prstGeom>
        </p:spPr>
      </p:pic>
      <p:pic>
        <p:nvPicPr>
          <p:cNvPr id="5" name="Content Placeholder 4" descr="A screenshot of a computer program&#10;&#10;Description automatically generated">
            <a:extLst>
              <a:ext uri="{FF2B5EF4-FFF2-40B4-BE49-F238E27FC236}">
                <a16:creationId xmlns:a16="http://schemas.microsoft.com/office/drawing/2014/main" id="{406CFD1B-885C-69E2-53B8-1DADFB75B020}"/>
              </a:ext>
            </a:extLst>
          </p:cNvPr>
          <p:cNvPicPr>
            <a:picLocks noChangeAspect="1"/>
          </p:cNvPicPr>
          <p:nvPr/>
        </p:nvPicPr>
        <p:blipFill rotWithShape="1">
          <a:blip r:embed="rId3"/>
          <a:srcRect r="36747" b="20057"/>
          <a:stretch/>
        </p:blipFill>
        <p:spPr>
          <a:xfrm>
            <a:off x="457201" y="4171190"/>
            <a:ext cx="5426764" cy="1680372"/>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person and person&#10;&#10;Description automatically generated">
            <a:extLst>
              <a:ext uri="{FF2B5EF4-FFF2-40B4-BE49-F238E27FC236}">
                <a16:creationId xmlns:a16="http://schemas.microsoft.com/office/drawing/2014/main" id="{D8C9B4D5-5C61-9D5B-0C98-CE8B489F6A0E}"/>
              </a:ext>
            </a:extLst>
          </p:cNvPr>
          <p:cNvPicPr>
            <a:picLocks noChangeAspect="1"/>
          </p:cNvPicPr>
          <p:nvPr/>
        </p:nvPicPr>
        <p:blipFill>
          <a:blip r:embed="rId4"/>
          <a:stretch>
            <a:fillRect/>
          </a:stretch>
        </p:blipFill>
        <p:spPr>
          <a:xfrm>
            <a:off x="6479637" y="321734"/>
            <a:ext cx="5083557" cy="6069922"/>
          </a:xfrm>
          <a:prstGeom prst="rect">
            <a:avLst/>
          </a:prstGeom>
        </p:spPr>
      </p:pic>
      <p:sp>
        <p:nvSpPr>
          <p:cNvPr id="6" name="Title 1">
            <a:extLst>
              <a:ext uri="{FF2B5EF4-FFF2-40B4-BE49-F238E27FC236}">
                <a16:creationId xmlns:a16="http://schemas.microsoft.com/office/drawing/2014/main" id="{2CF43841-849F-CB94-7FE6-DBE4CF90B2B7}"/>
              </a:ext>
            </a:extLst>
          </p:cNvPr>
          <p:cNvSpPr>
            <a:spLocks noGrp="1"/>
          </p:cNvSpPr>
          <p:nvPr>
            <p:ph type="title"/>
          </p:nvPr>
        </p:nvSpPr>
        <p:spPr>
          <a:xfrm>
            <a:off x="0" y="63199"/>
            <a:ext cx="5883965" cy="1320800"/>
          </a:xfrm>
        </p:spPr>
        <p:txBody>
          <a:bodyPr>
            <a:normAutofit/>
          </a:bodyPr>
          <a:lstStyle/>
          <a:p>
            <a:r>
              <a:rPr lang="en-US" sz="2400" dirty="0"/>
              <a:t>Documentation: RStudio, Part 2</a:t>
            </a:r>
          </a:p>
        </p:txBody>
      </p:sp>
    </p:spTree>
    <p:extLst>
      <p:ext uri="{BB962C8B-B14F-4D97-AF65-F5344CB8AC3E}">
        <p14:creationId xmlns:p14="http://schemas.microsoft.com/office/powerpoint/2010/main" val="75661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B5FDB-305B-B2F1-80AD-78CD118D6C4B}"/>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Thank you!</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8121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49DB-F988-0955-4B17-4D45F7FDEB53}"/>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3017C77D-46BC-8CFE-3275-556F66AFCC66}"/>
              </a:ext>
            </a:extLst>
          </p:cNvPr>
          <p:cNvSpPr>
            <a:spLocks noGrp="1"/>
          </p:cNvSpPr>
          <p:nvPr>
            <p:ph idx="1"/>
          </p:nvPr>
        </p:nvSpPr>
        <p:spPr/>
        <p:txBody>
          <a:bodyPr/>
          <a:lstStyle/>
          <a:p>
            <a:r>
              <a:rPr lang="en-US" dirty="0"/>
              <a:t>Statement of Purpose</a:t>
            </a:r>
          </a:p>
          <a:p>
            <a:r>
              <a:rPr lang="en-US" dirty="0"/>
              <a:t>Specific Metrics through Data Story Telling</a:t>
            </a:r>
          </a:p>
          <a:p>
            <a:r>
              <a:rPr lang="en-US" dirty="0"/>
              <a:t>Conclusion and Action Steps</a:t>
            </a:r>
          </a:p>
          <a:p>
            <a:r>
              <a:rPr lang="en-US" dirty="0"/>
              <a:t>Appendix</a:t>
            </a:r>
          </a:p>
          <a:p>
            <a:r>
              <a:rPr lang="en-US" dirty="0"/>
              <a:t>Documentation</a:t>
            </a:r>
          </a:p>
          <a:p>
            <a:endParaRPr lang="en-US" dirty="0"/>
          </a:p>
          <a:p>
            <a:endParaRPr lang="en-US" dirty="0"/>
          </a:p>
          <a:p>
            <a:endParaRPr lang="en-US" dirty="0"/>
          </a:p>
        </p:txBody>
      </p:sp>
    </p:spTree>
    <p:extLst>
      <p:ext uri="{BB962C8B-B14F-4D97-AF65-F5344CB8AC3E}">
        <p14:creationId xmlns:p14="http://schemas.microsoft.com/office/powerpoint/2010/main" val="182502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AD7-7C21-7400-8058-30A426A0CC1B}"/>
              </a:ext>
            </a:extLst>
          </p:cNvPr>
          <p:cNvSpPr>
            <a:spLocks noGrp="1"/>
          </p:cNvSpPr>
          <p:nvPr>
            <p:ph type="title"/>
          </p:nvPr>
        </p:nvSpPr>
        <p:spPr/>
        <p:txBody>
          <a:bodyPr/>
          <a:lstStyle/>
          <a:p>
            <a:pPr algn="ctr"/>
            <a:r>
              <a:rPr lang="en-US" b="1" dirty="0"/>
              <a:t>Objective</a:t>
            </a:r>
          </a:p>
        </p:txBody>
      </p:sp>
      <p:sp>
        <p:nvSpPr>
          <p:cNvPr id="3" name="Content Placeholder 2">
            <a:extLst>
              <a:ext uri="{FF2B5EF4-FFF2-40B4-BE49-F238E27FC236}">
                <a16:creationId xmlns:a16="http://schemas.microsoft.com/office/drawing/2014/main" id="{FEF78CC7-09E0-8527-575A-9F6F72EFDA30}"/>
              </a:ext>
            </a:extLst>
          </p:cNvPr>
          <p:cNvSpPr>
            <a:spLocks noGrp="1"/>
          </p:cNvSpPr>
          <p:nvPr>
            <p:ph idx="1"/>
          </p:nvPr>
        </p:nvSpPr>
        <p:spPr>
          <a:xfrm>
            <a:off x="998609" y="2691930"/>
            <a:ext cx="8596668" cy="3880773"/>
          </a:xfrm>
        </p:spPr>
        <p:txBody>
          <a:bodyPr>
            <a:normAutofit/>
          </a:bodyPr>
          <a:lstStyle/>
          <a:p>
            <a:pPr marL="0" indent="0">
              <a:buNone/>
            </a:pPr>
            <a:r>
              <a:rPr lang="en-US" sz="3600" dirty="0"/>
              <a:t>Analyze historical bike data in order to determine usage patterns by rider type, casual and annual.</a:t>
            </a:r>
          </a:p>
        </p:txBody>
      </p:sp>
    </p:spTree>
    <p:extLst>
      <p:ext uri="{BB962C8B-B14F-4D97-AF65-F5344CB8AC3E}">
        <p14:creationId xmlns:p14="http://schemas.microsoft.com/office/powerpoint/2010/main" val="116914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FD27D-4033-CDBC-FBAC-167EFE6801A6}"/>
              </a:ext>
            </a:extLst>
          </p:cNvPr>
          <p:cNvSpPr>
            <a:spLocks noGrp="1"/>
          </p:cNvSpPr>
          <p:nvPr>
            <p:ph type="title"/>
          </p:nvPr>
        </p:nvSpPr>
        <p:spPr>
          <a:xfrm>
            <a:off x="1333502" y="609600"/>
            <a:ext cx="8596668" cy="1320800"/>
          </a:xfrm>
        </p:spPr>
        <p:txBody>
          <a:bodyPr>
            <a:normAutofit/>
          </a:bodyPr>
          <a:lstStyle/>
          <a:p>
            <a:r>
              <a:rPr lang="en-US" dirty="0"/>
              <a:t>What data are we measuring?</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5534AA0-643C-D598-8778-C7298A77EE25}"/>
              </a:ext>
            </a:extLst>
          </p:cNvPr>
          <p:cNvSpPr>
            <a:spLocks noGrp="1"/>
          </p:cNvSpPr>
          <p:nvPr>
            <p:ph idx="1"/>
          </p:nvPr>
        </p:nvSpPr>
        <p:spPr>
          <a:xfrm>
            <a:off x="1333502" y="2160589"/>
            <a:ext cx="8596668" cy="3880773"/>
          </a:xfrm>
        </p:spPr>
        <p:txBody>
          <a:bodyPr>
            <a:normAutofit/>
          </a:bodyPr>
          <a:lstStyle/>
          <a:p>
            <a:r>
              <a:rPr lang="en-US" dirty="0"/>
              <a:t>This data comes from a 12-month analysis of bike user data, which includes information on specific rides, bike users, and locations of rides. </a:t>
            </a:r>
          </a:p>
          <a:p>
            <a:r>
              <a:rPr lang="en-US" dirty="0"/>
              <a:t>Tools used: Excel spreadsheets, SQL, and R.</a:t>
            </a:r>
          </a:p>
          <a:p>
            <a:r>
              <a:rPr lang="en-US" dirty="0"/>
              <a:t>”Accidental” rides were omitted from the data</a:t>
            </a:r>
          </a:p>
          <a:p>
            <a:r>
              <a:rPr lang="en-US" dirty="0"/>
              <a:t>Limitations of the data include:</a:t>
            </a:r>
          </a:p>
          <a:p>
            <a:pPr lvl="1"/>
            <a:r>
              <a:rPr lang="en-US" dirty="0"/>
              <a:t>No information regarding user id or customer id, meaning that it is unclear how many rides are from the same user vs unique users</a:t>
            </a:r>
          </a:p>
          <a:p>
            <a:pPr lvl="1"/>
            <a:r>
              <a:rPr lang="en-US" dirty="0"/>
              <a:t>Limited geographical data</a:t>
            </a:r>
          </a:p>
          <a:p>
            <a:pPr lvl="1"/>
            <a:r>
              <a:rPr lang="en-US" dirty="0"/>
              <a:t>Data spans a 12-month period, longer-term insights require additional data</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3031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4" name="Straight Connector 23">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A white background with black dots&#10;&#10;Description automatically generated">
            <a:extLst>
              <a:ext uri="{FF2B5EF4-FFF2-40B4-BE49-F238E27FC236}">
                <a16:creationId xmlns:a16="http://schemas.microsoft.com/office/drawing/2014/main" id="{98E6C5EA-017D-9BBE-F951-66D04413C23F}"/>
              </a:ext>
            </a:extLst>
          </p:cNvPr>
          <p:cNvPicPr>
            <a:picLocks noChangeAspect="1"/>
          </p:cNvPicPr>
          <p:nvPr/>
        </p:nvPicPr>
        <p:blipFill>
          <a:blip r:embed="rId2"/>
          <a:stretch>
            <a:fillRect/>
          </a:stretch>
        </p:blipFill>
        <p:spPr>
          <a:xfrm>
            <a:off x="5820498" y="1342570"/>
            <a:ext cx="2021184" cy="3876243"/>
          </a:xfrm>
          <a:prstGeom prst="rect">
            <a:avLst/>
          </a:prstGeom>
        </p:spPr>
      </p:pic>
      <p:sp>
        <p:nvSpPr>
          <p:cNvPr id="21" name="Title 1">
            <a:extLst>
              <a:ext uri="{FF2B5EF4-FFF2-40B4-BE49-F238E27FC236}">
                <a16:creationId xmlns:a16="http://schemas.microsoft.com/office/drawing/2014/main" id="{76D226F5-3FA7-D80E-BFB8-8FAA930543EF}"/>
              </a:ext>
            </a:extLst>
          </p:cNvPr>
          <p:cNvSpPr>
            <a:spLocks noGrp="1"/>
          </p:cNvSpPr>
          <p:nvPr>
            <p:ph type="title"/>
          </p:nvPr>
        </p:nvSpPr>
        <p:spPr>
          <a:xfrm>
            <a:off x="1294610" y="272613"/>
            <a:ext cx="8596668" cy="1320800"/>
          </a:xfrm>
        </p:spPr>
        <p:txBody>
          <a:bodyPr/>
          <a:lstStyle/>
          <a:p>
            <a:r>
              <a:rPr lang="en-US"/>
              <a:t>Members tend to take more Divvy Rides</a:t>
            </a:r>
            <a:endParaRPr lang="en-US" dirty="0"/>
          </a:p>
        </p:txBody>
      </p:sp>
      <p:sp>
        <p:nvSpPr>
          <p:cNvPr id="23" name="Content Placeholder 2">
            <a:extLst>
              <a:ext uri="{FF2B5EF4-FFF2-40B4-BE49-F238E27FC236}">
                <a16:creationId xmlns:a16="http://schemas.microsoft.com/office/drawing/2014/main" id="{619CF02D-19F2-0E13-B926-C1DE3CFCB283}"/>
              </a:ext>
            </a:extLst>
          </p:cNvPr>
          <p:cNvSpPr>
            <a:spLocks noGrp="1"/>
          </p:cNvSpPr>
          <p:nvPr>
            <p:ph idx="1"/>
          </p:nvPr>
        </p:nvSpPr>
        <p:spPr>
          <a:xfrm>
            <a:off x="702882" y="2110445"/>
            <a:ext cx="4615285" cy="3880773"/>
          </a:xfrm>
        </p:spPr>
        <p:txBody>
          <a:bodyPr>
            <a:normAutofit/>
          </a:bodyPr>
          <a:lstStyle/>
          <a:p>
            <a:r>
              <a:rPr lang="en-US" dirty="0"/>
              <a:t>There isn’t much of a difference in member vs casual rides, from an annual level.</a:t>
            </a:r>
          </a:p>
          <a:p>
            <a:r>
              <a:rPr lang="en-US" dirty="0"/>
              <a:t>This difference becomes more pronounced in the winter months, with more member rides.</a:t>
            </a:r>
          </a:p>
          <a:p>
            <a:r>
              <a:rPr lang="en-US" dirty="0"/>
              <a:t>As the warmer months begin, the percentage of casual riders begins to increase.</a:t>
            </a:r>
          </a:p>
        </p:txBody>
      </p:sp>
      <p:graphicFrame>
        <p:nvGraphicFramePr>
          <p:cNvPr id="27" name="Chart 26">
            <a:extLst>
              <a:ext uri="{FF2B5EF4-FFF2-40B4-BE49-F238E27FC236}">
                <a16:creationId xmlns:a16="http://schemas.microsoft.com/office/drawing/2014/main" id="{C4506FBF-A76A-A715-AA90-ED1129091520}"/>
              </a:ext>
            </a:extLst>
          </p:cNvPr>
          <p:cNvGraphicFramePr>
            <a:graphicFrameLocks/>
          </p:cNvGraphicFramePr>
          <p:nvPr>
            <p:extLst>
              <p:ext uri="{D42A27DB-BD31-4B8C-83A1-F6EECF244321}">
                <p14:modId xmlns:p14="http://schemas.microsoft.com/office/powerpoint/2010/main" val="2011922109"/>
              </p:ext>
            </p:extLst>
          </p:nvPr>
        </p:nvGraphicFramePr>
        <p:xfrm>
          <a:off x="7625972" y="383472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a:extLst>
              <a:ext uri="{FF2B5EF4-FFF2-40B4-BE49-F238E27FC236}">
                <a16:creationId xmlns:a16="http://schemas.microsoft.com/office/drawing/2014/main" id="{6C1E7AB3-75E7-85F1-7389-7AB2EF1599B6}"/>
              </a:ext>
            </a:extLst>
          </p:cNvPr>
          <p:cNvGraphicFramePr>
            <a:graphicFrameLocks/>
          </p:cNvGraphicFramePr>
          <p:nvPr>
            <p:extLst>
              <p:ext uri="{D42A27DB-BD31-4B8C-83A1-F6EECF244321}">
                <p14:modId xmlns:p14="http://schemas.microsoft.com/office/powerpoint/2010/main" val="2951300374"/>
              </p:ext>
            </p:extLst>
          </p:nvPr>
        </p:nvGraphicFramePr>
        <p:xfrm>
          <a:off x="6350151" y="69606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Chart 28">
            <a:extLst>
              <a:ext uri="{FF2B5EF4-FFF2-40B4-BE49-F238E27FC236}">
                <a16:creationId xmlns:a16="http://schemas.microsoft.com/office/drawing/2014/main" id="{825E55F7-30EC-E836-97BF-EEAE29C2DA89}"/>
              </a:ext>
            </a:extLst>
          </p:cNvPr>
          <p:cNvGraphicFramePr>
            <a:graphicFrameLocks/>
          </p:cNvGraphicFramePr>
          <p:nvPr>
            <p:extLst>
              <p:ext uri="{D42A27DB-BD31-4B8C-83A1-F6EECF244321}">
                <p14:modId xmlns:p14="http://schemas.microsoft.com/office/powerpoint/2010/main" val="893535840"/>
              </p:ext>
            </p:extLst>
          </p:nvPr>
        </p:nvGraphicFramePr>
        <p:xfrm>
          <a:off x="4914017" y="3876292"/>
          <a:ext cx="4414511" cy="277658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8881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4C8A-7541-E5C7-5B90-0B9C0DF724C1}"/>
              </a:ext>
            </a:extLst>
          </p:cNvPr>
          <p:cNvSpPr>
            <a:spLocks noGrp="1"/>
          </p:cNvSpPr>
          <p:nvPr>
            <p:ph type="title"/>
          </p:nvPr>
        </p:nvSpPr>
        <p:spPr/>
        <p:txBody>
          <a:bodyPr/>
          <a:lstStyle/>
          <a:p>
            <a:r>
              <a:rPr lang="en-US" dirty="0"/>
              <a:t>The percentage of annual members has risen, even in warmer months</a:t>
            </a:r>
          </a:p>
        </p:txBody>
      </p:sp>
      <p:graphicFrame>
        <p:nvGraphicFramePr>
          <p:cNvPr id="4" name="Chart 3">
            <a:extLst>
              <a:ext uri="{FF2B5EF4-FFF2-40B4-BE49-F238E27FC236}">
                <a16:creationId xmlns:a16="http://schemas.microsoft.com/office/drawing/2014/main" id="{270BBC1D-94C9-B595-C76E-E2CFE0835E1A}"/>
              </a:ext>
            </a:extLst>
          </p:cNvPr>
          <p:cNvGraphicFramePr>
            <a:graphicFrameLocks/>
          </p:cNvGraphicFramePr>
          <p:nvPr>
            <p:extLst>
              <p:ext uri="{D42A27DB-BD31-4B8C-83A1-F6EECF244321}">
                <p14:modId xmlns:p14="http://schemas.microsoft.com/office/powerpoint/2010/main" val="3507849250"/>
              </p:ext>
            </p:extLst>
          </p:nvPr>
        </p:nvGraphicFramePr>
        <p:xfrm>
          <a:off x="677334" y="2318657"/>
          <a:ext cx="4690221" cy="3575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3604ABF-F6EC-73B1-D560-F723E3282D57}"/>
              </a:ext>
            </a:extLst>
          </p:cNvPr>
          <p:cNvGraphicFramePr>
            <a:graphicFrameLocks/>
          </p:cNvGraphicFramePr>
          <p:nvPr>
            <p:extLst>
              <p:ext uri="{D42A27DB-BD31-4B8C-83A1-F6EECF244321}">
                <p14:modId xmlns:p14="http://schemas.microsoft.com/office/powerpoint/2010/main" val="3076633294"/>
              </p:ext>
            </p:extLst>
          </p:nvPr>
        </p:nvGraphicFramePr>
        <p:xfrm>
          <a:off x="5367555" y="2318656"/>
          <a:ext cx="5278674" cy="35759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279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144AD-AEEF-FA86-0F6E-D687BF4A0B0F}"/>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Casual Members Tend to Take Longer Daily Trips</a:t>
            </a:r>
          </a:p>
        </p:txBody>
      </p:sp>
      <p:sp>
        <p:nvSpPr>
          <p:cNvPr id="3" name="Content Placeholder 2">
            <a:extLst>
              <a:ext uri="{FF2B5EF4-FFF2-40B4-BE49-F238E27FC236}">
                <a16:creationId xmlns:a16="http://schemas.microsoft.com/office/drawing/2014/main" id="{10A485B4-D8C0-DEF6-A742-0997F4DF055B}"/>
              </a:ext>
            </a:extLst>
          </p:cNvPr>
          <p:cNvSpPr>
            <a:spLocks noGrp="1"/>
          </p:cNvSpPr>
          <p:nvPr>
            <p:ph idx="1"/>
          </p:nvPr>
        </p:nvSpPr>
        <p:spPr>
          <a:xfrm>
            <a:off x="7181725" y="2837329"/>
            <a:ext cx="4512988" cy="3317938"/>
          </a:xfrm>
        </p:spPr>
        <p:txBody>
          <a:bodyPr anchor="t">
            <a:normAutofit/>
          </a:bodyPr>
          <a:lstStyle/>
          <a:p>
            <a:r>
              <a:rPr lang="en-US">
                <a:solidFill>
                  <a:srgbClr val="FFFFFF"/>
                </a:solidFill>
              </a:rPr>
              <a:t>The average trip for a casual member from May 2022-May 2023 was 25 minutes.</a:t>
            </a:r>
          </a:p>
          <a:p>
            <a:r>
              <a:rPr lang="en-US">
                <a:solidFill>
                  <a:srgbClr val="FFFFFF"/>
                </a:solidFill>
              </a:rPr>
              <a:t>On average, annual member’s trips during the same timeframe was much shorter, at 8 minutes.</a:t>
            </a:r>
          </a:p>
          <a:p>
            <a:endParaRPr lang="en-US">
              <a:solidFill>
                <a:srgbClr val="FFFFFF"/>
              </a:solidFill>
            </a:endParaRPr>
          </a:p>
        </p:txBody>
      </p:sp>
      <p:graphicFrame>
        <p:nvGraphicFramePr>
          <p:cNvPr id="4" name="Chart 3">
            <a:extLst>
              <a:ext uri="{FF2B5EF4-FFF2-40B4-BE49-F238E27FC236}">
                <a16:creationId xmlns:a16="http://schemas.microsoft.com/office/drawing/2014/main" id="{96A93343-25DC-F185-814D-78E1ECA0F0C9}"/>
              </a:ext>
            </a:extLst>
          </p:cNvPr>
          <p:cNvGraphicFramePr>
            <a:graphicFrameLocks/>
          </p:cNvGraphicFramePr>
          <p:nvPr>
            <p:extLst>
              <p:ext uri="{D42A27DB-BD31-4B8C-83A1-F6EECF244321}">
                <p14:modId xmlns:p14="http://schemas.microsoft.com/office/powerpoint/2010/main" val="278284058"/>
              </p:ext>
            </p:extLst>
          </p:nvPr>
        </p:nvGraphicFramePr>
        <p:xfrm>
          <a:off x="593249" y="775253"/>
          <a:ext cx="4020775" cy="5003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862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E0453C3-854D-6E0E-EBBE-E2E2FC93C51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Ride length varies by day of week</a:t>
            </a:r>
          </a:p>
        </p:txBody>
      </p:sp>
      <p:sp>
        <p:nvSpPr>
          <p:cNvPr id="7" name="Content Placeholder 2">
            <a:extLst>
              <a:ext uri="{FF2B5EF4-FFF2-40B4-BE49-F238E27FC236}">
                <a16:creationId xmlns:a16="http://schemas.microsoft.com/office/drawing/2014/main" id="{87091930-C05B-B1E2-6FBA-FCAD1FE3B418}"/>
              </a:ext>
            </a:extLst>
          </p:cNvPr>
          <p:cNvSpPr>
            <a:spLocks noGrp="1"/>
          </p:cNvSpPr>
          <p:nvPr>
            <p:ph idx="1"/>
          </p:nvPr>
        </p:nvSpPr>
        <p:spPr>
          <a:xfrm>
            <a:off x="673754" y="2160590"/>
            <a:ext cx="3973943" cy="3440110"/>
          </a:xfrm>
        </p:spPr>
        <p:txBody>
          <a:bodyPr>
            <a:normAutofit/>
          </a:bodyPr>
          <a:lstStyle/>
          <a:p>
            <a:r>
              <a:rPr lang="en-US" dirty="0">
                <a:solidFill>
                  <a:schemeClr val="bg1"/>
                </a:solidFill>
              </a:rPr>
              <a:t>Days for longest ride length are Saturday and Sunday.</a:t>
            </a:r>
          </a:p>
          <a:p>
            <a:r>
              <a:rPr lang="en-US" dirty="0">
                <a:solidFill>
                  <a:schemeClr val="bg1"/>
                </a:solidFill>
              </a:rPr>
              <a:t>Shortest rides are on Wednesdays.</a:t>
            </a:r>
          </a:p>
          <a:p>
            <a:r>
              <a:rPr lang="en-US" dirty="0">
                <a:solidFill>
                  <a:schemeClr val="bg1"/>
                </a:solidFill>
              </a:rPr>
              <a:t>Casual riders had higher ride lengths than members regardless of weekday.</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9" name="Picture 8" descr="A group of people with a group of people&#10;&#10;Description automatically generated">
            <a:extLst>
              <a:ext uri="{FF2B5EF4-FFF2-40B4-BE49-F238E27FC236}">
                <a16:creationId xmlns:a16="http://schemas.microsoft.com/office/drawing/2014/main" id="{C385E194-91D4-47B2-4F7A-F938C86692F7}"/>
              </a:ext>
            </a:extLst>
          </p:cNvPr>
          <p:cNvPicPr>
            <a:picLocks noChangeAspect="1"/>
          </p:cNvPicPr>
          <p:nvPr/>
        </p:nvPicPr>
        <p:blipFill rotWithShape="1">
          <a:blip r:embed="rId3"/>
          <a:srcRect t="32712" r="18810" b="18632"/>
          <a:stretch/>
        </p:blipFill>
        <p:spPr>
          <a:xfrm>
            <a:off x="6920162" y="5743742"/>
            <a:ext cx="1518751" cy="771358"/>
          </a:xfrm>
          <a:prstGeom prst="rect">
            <a:avLst/>
          </a:prstGeom>
        </p:spPr>
      </p:pic>
      <p:pic>
        <p:nvPicPr>
          <p:cNvPr id="11" name="Picture 10">
            <a:extLst>
              <a:ext uri="{FF2B5EF4-FFF2-40B4-BE49-F238E27FC236}">
                <a16:creationId xmlns:a16="http://schemas.microsoft.com/office/drawing/2014/main" id="{9B1D5A92-3D49-091E-4023-A05E7291318E}"/>
              </a:ext>
            </a:extLst>
          </p:cNvPr>
          <p:cNvPicPr>
            <a:picLocks noChangeAspect="1"/>
          </p:cNvPicPr>
          <p:nvPr/>
        </p:nvPicPr>
        <p:blipFill rotWithShape="1">
          <a:blip r:embed="rId4"/>
          <a:srcRect r="18146"/>
          <a:stretch/>
        </p:blipFill>
        <p:spPr>
          <a:xfrm>
            <a:off x="5652597" y="998882"/>
            <a:ext cx="5873205" cy="4248978"/>
          </a:xfrm>
          <a:prstGeom prst="rect">
            <a:avLst/>
          </a:prstGeom>
        </p:spPr>
      </p:pic>
    </p:spTree>
    <p:extLst>
      <p:ext uri="{BB962C8B-B14F-4D97-AF65-F5344CB8AC3E}">
        <p14:creationId xmlns:p14="http://schemas.microsoft.com/office/powerpoint/2010/main" val="194273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DD90-89DC-13A7-E0EA-10BDF3F8B1A0}"/>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800"/>
              <a:t>Fewer bike rides are taken in the cooler months</a:t>
            </a:r>
          </a:p>
        </p:txBody>
      </p:sp>
      <p:sp>
        <p:nvSpPr>
          <p:cNvPr id="3" name="Content Placeholder 2">
            <a:extLst>
              <a:ext uri="{FF2B5EF4-FFF2-40B4-BE49-F238E27FC236}">
                <a16:creationId xmlns:a16="http://schemas.microsoft.com/office/drawing/2014/main" id="{DAEE0D76-202B-FD95-6CA9-3A943AD42252}"/>
              </a:ext>
            </a:extLst>
          </p:cNvPr>
          <p:cNvSpPr>
            <a:spLocks noGrp="1"/>
          </p:cNvSpPr>
          <p:nvPr>
            <p:ph idx="1"/>
          </p:nvPr>
        </p:nvSpPr>
        <p:spPr>
          <a:xfrm>
            <a:off x="685167" y="2160589"/>
            <a:ext cx="3720916" cy="3560733"/>
          </a:xfrm>
        </p:spPr>
        <p:txBody>
          <a:bodyPr>
            <a:normAutofit/>
          </a:bodyPr>
          <a:lstStyle/>
          <a:p>
            <a:r>
              <a:rPr lang="en-US"/>
              <a:t>The number of bike trips taken decreases significantly in the cooler months.</a:t>
            </a:r>
          </a:p>
          <a:p>
            <a:r>
              <a:rPr lang="en-US"/>
              <a:t>The number of bike trips peaks in the warmest months, such as July.</a:t>
            </a:r>
          </a:p>
          <a:p>
            <a:endParaRPr lang="en-US" dirty="0"/>
          </a:p>
        </p:txBody>
      </p:sp>
      <p:graphicFrame>
        <p:nvGraphicFramePr>
          <p:cNvPr id="6" name="Chart 5">
            <a:extLst>
              <a:ext uri="{FF2B5EF4-FFF2-40B4-BE49-F238E27FC236}">
                <a16:creationId xmlns:a16="http://schemas.microsoft.com/office/drawing/2014/main" id="{9625D20E-F937-11BC-6AF1-578E8E9AA9BA}"/>
              </a:ext>
            </a:extLst>
          </p:cNvPr>
          <p:cNvGraphicFramePr>
            <a:graphicFrameLocks/>
          </p:cNvGraphicFramePr>
          <p:nvPr>
            <p:extLst>
              <p:ext uri="{D42A27DB-BD31-4B8C-83A1-F6EECF244321}">
                <p14:modId xmlns:p14="http://schemas.microsoft.com/office/powerpoint/2010/main" val="874131464"/>
              </p:ext>
            </p:extLst>
          </p:nvPr>
        </p:nvGraphicFramePr>
        <p:xfrm>
          <a:off x="4582412" y="3577544"/>
          <a:ext cx="4572000" cy="3034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F9AE19D-38B6-BEBB-40D6-EEA75C0A0FC3}"/>
              </a:ext>
            </a:extLst>
          </p:cNvPr>
          <p:cNvGraphicFramePr>
            <a:graphicFrameLocks/>
          </p:cNvGraphicFramePr>
          <p:nvPr>
            <p:extLst>
              <p:ext uri="{D42A27DB-BD31-4B8C-83A1-F6EECF244321}">
                <p14:modId xmlns:p14="http://schemas.microsoft.com/office/powerpoint/2010/main" val="3012065799"/>
              </p:ext>
            </p:extLst>
          </p:nvPr>
        </p:nvGraphicFramePr>
        <p:xfrm>
          <a:off x="4582412" y="394494"/>
          <a:ext cx="4572000" cy="30345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549789"/>
      </p:ext>
    </p:extLst>
  </p:cSld>
  <p:clrMapOvr>
    <a:masterClrMapping/>
  </p:clrMapOvr>
</p:sld>
</file>

<file path=ppt/theme/theme1.xml><?xml version="1.0" encoding="utf-8"?>
<a:theme xmlns:a="http://schemas.openxmlformats.org/drawingml/2006/main" name="Facet">
  <a:themeElements>
    <a:clrScheme name="Custom 2">
      <a:dk1>
        <a:srgbClr val="000000"/>
      </a:dk1>
      <a:lt1>
        <a:srgbClr val="FFFFFF"/>
      </a:lt1>
      <a:dk2>
        <a:srgbClr val="17406D"/>
      </a:dk2>
      <a:lt2>
        <a:srgbClr val="DBEFF9"/>
      </a:lt2>
      <a:accent1>
        <a:srgbClr val="0F6FC6"/>
      </a:accent1>
      <a:accent2>
        <a:srgbClr val="00BFC4"/>
      </a:accent2>
      <a:accent3>
        <a:srgbClr val="0BD0D9"/>
      </a:accent3>
      <a:accent4>
        <a:srgbClr val="E76E65"/>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{8D8333DC-231C-9D45-AA16-86090452CD0E}tf10001060</Template>
  <TotalTime>464</TotalTime>
  <Words>1725</Words>
  <Application>Microsoft Macintosh PowerPoint</Application>
  <PresentationFormat>Widescreen</PresentationFormat>
  <Paragraphs>128</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Divvy Bike Share Analysis</vt:lpstr>
      <vt:lpstr>Table of Contents</vt:lpstr>
      <vt:lpstr>Objective</vt:lpstr>
      <vt:lpstr>What data are we measuring?</vt:lpstr>
      <vt:lpstr>Members tend to take more Divvy Rides</vt:lpstr>
      <vt:lpstr>The percentage of annual members has risen, even in warmer months</vt:lpstr>
      <vt:lpstr>Casual Members Tend to Take Longer Daily Trips</vt:lpstr>
      <vt:lpstr>Ride length varies by day of week</vt:lpstr>
      <vt:lpstr>Fewer bike rides are taken in the cooler months</vt:lpstr>
      <vt:lpstr>Annual members take more trips overall </vt:lpstr>
      <vt:lpstr>Conclusions</vt:lpstr>
      <vt:lpstr>Action Steps</vt:lpstr>
      <vt:lpstr>Appendix</vt:lpstr>
      <vt:lpstr>Documentation</vt:lpstr>
      <vt:lpstr>Documentation: Excel</vt:lpstr>
      <vt:lpstr>Documentation: SQL</vt:lpstr>
      <vt:lpstr>Documentation: RStudio, Part 1</vt:lpstr>
      <vt:lpstr>Documentation: RStudio, Part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dc:title>
  <dc:creator>Goodman, Stephanie</dc:creator>
  <cp:lastModifiedBy>Goodman, Stephanie</cp:lastModifiedBy>
  <cp:revision>9</cp:revision>
  <dcterms:created xsi:type="dcterms:W3CDTF">2023-07-07T16:43:09Z</dcterms:created>
  <dcterms:modified xsi:type="dcterms:W3CDTF">2024-02-10T17:01:26Z</dcterms:modified>
</cp:coreProperties>
</file>