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61" r:id="rId4"/>
    <p:sldId id="263" r:id="rId5"/>
    <p:sldId id="273" r:id="rId6"/>
    <p:sldId id="274" r:id="rId7"/>
    <p:sldId id="275" r:id="rId8"/>
    <p:sldId id="276" r:id="rId9"/>
    <p:sldId id="277" r:id="rId10"/>
    <p:sldId id="262" r:id="rId11"/>
    <p:sldId id="260" r:id="rId12"/>
    <p:sldId id="272" r:id="rId13"/>
    <p:sldId id="264" r:id="rId14"/>
    <p:sldId id="265" r:id="rId15"/>
    <p:sldId id="266" r:id="rId16"/>
    <p:sldId id="267" r:id="rId17"/>
    <p:sldId id="268" r:id="rId18"/>
    <p:sldId id="270" r:id="rId19"/>
    <p:sldId id="269" r:id="rId20"/>
    <p:sldId id="278" r:id="rId21"/>
    <p:sldId id="258" r:id="rId22"/>
    <p:sldId id="271" r:id="rId23"/>
    <p:sldId id="281" r:id="rId24"/>
    <p:sldId id="282" r:id="rId25"/>
    <p:sldId id="283" r:id="rId26"/>
    <p:sldId id="284" r:id="rId27"/>
    <p:sldId id="285" r:id="rId28"/>
    <p:sldId id="280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91" autoAdjust="0"/>
    <p:restoredTop sz="85714" autoAdjust="0"/>
  </p:normalViewPr>
  <p:slideViewPr>
    <p:cSldViewPr snapToGrid="0" snapToObjects="1">
      <p:cViewPr varScale="1">
        <p:scale>
          <a:sx n="78" d="100"/>
          <a:sy n="78" d="100"/>
        </p:scale>
        <p:origin x="-18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3237-4DFB-CE44-A59F-10A4F50E8B7D}" type="datetimeFigureOut">
              <a:rPr lang="en-US" smtClean="0"/>
              <a:t>7/9/12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E406-E5E7-7244-934F-25948BC9D4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8E8E-BDC7-EA43-BA46-6D4A94024B84}" type="datetimeFigureOut">
              <a:rPr lang="en-US" smtClean="0"/>
              <a:t>7/9/12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CB2D0-ADED-674B-9604-FEE8BDD528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WEB MASTER for the</a:t>
            </a:r>
            <a:r>
              <a:rPr lang="en-US" baseline="0" dirty="0" smtClean="0"/>
              <a:t> Guild of Calamitous Intent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</a:t>
            </a:r>
            <a:r>
              <a:rPr lang="en-US" baseline="0" dirty="0" smtClean="0"/>
              <a:t> pattern if you want it in a certain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Apple’s baby so Safari handles it best.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 remember last few searches.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 give little grey X.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be combined with </a:t>
            </a:r>
            <a:r>
              <a:rPr lang="en-US" dirty="0" err="1" smtClean="0"/>
              <a:t>datalist</a:t>
            </a:r>
            <a:r>
              <a:rPr lang="en-US" dirty="0" smtClean="0"/>
              <a:t> to provide search suggestions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</a:t>
            </a:r>
            <a:r>
              <a:rPr lang="en-US" baseline="0" dirty="0" smtClean="0"/>
              <a:t> this one is really spotty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</a:t>
            </a:r>
            <a:r>
              <a:rPr lang="en-US" dirty="0" err="1" smtClean="0"/>
              <a:t>vs</a:t>
            </a:r>
            <a:r>
              <a:rPr lang="en-US" dirty="0" smtClean="0"/>
              <a:t> Desktop</a:t>
            </a:r>
          </a:p>
          <a:p>
            <a:r>
              <a:rPr lang="en-US" dirty="0" smtClean="0"/>
              <a:t>Some can be used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WEB MASTER for the</a:t>
            </a:r>
            <a:r>
              <a:rPr lang="en-US" baseline="0" dirty="0" smtClean="0"/>
              <a:t> Guild of Calamitous Intent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Fallbacks – to text! Isn’t that awesome!</a:t>
            </a:r>
          </a:p>
          <a:p>
            <a:r>
              <a:rPr lang="en-US" dirty="0" smtClean="0"/>
              <a:t>Shims</a:t>
            </a:r>
          </a:p>
          <a:p>
            <a:r>
              <a:rPr lang="en-US" dirty="0" smtClean="0"/>
              <a:t>These do not place nice with many existing </a:t>
            </a:r>
            <a:r>
              <a:rPr lang="en-US" dirty="0" err="1" smtClean="0"/>
              <a:t>jQuery</a:t>
            </a:r>
            <a:r>
              <a:rPr lang="en-US" dirty="0" smtClean="0"/>
              <a:t> plug ins :(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form altogether. Virtually in </a:t>
            </a:r>
            <a:r>
              <a:rPr lang="en-US" baseline="0" dirty="0" err="1" smtClean="0"/>
              <a:t>JavaSript</a:t>
            </a:r>
            <a:r>
              <a:rPr lang="en-US" baseline="0" dirty="0" smtClean="0"/>
              <a:t>. No need to create hidden forms in the DOM.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 to an existing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attribute called validity</a:t>
            </a:r>
          </a:p>
          <a:p>
            <a:r>
              <a:rPr lang="en-US" dirty="0" smtClean="0"/>
              <a:t>Returns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validityState</a:t>
            </a:r>
            <a:r>
              <a:rPr lang="en-US" baseline="0" dirty="0" smtClean="0"/>
              <a:t> object which has several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attributes (basically a series of true/false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WEB MASTER for the</a:t>
            </a:r>
            <a:r>
              <a:rPr lang="en-US" baseline="0" dirty="0" smtClean="0"/>
              <a:t> Guild of Calamitous Intent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of the problems with timing.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apply to almost all input</a:t>
            </a:r>
            <a:r>
              <a:rPr lang="en-US" baseline="0" dirty="0" smtClean="0"/>
              <a:t> types, existing and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CB2D0-ADED-674B-9604-FEE8BDD5283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2F5-7EAF-724F-98AB-A09947E18AAC}" type="datetimeFigureOut">
              <a:rPr lang="en-US" smtClean="0"/>
              <a:t>7/8/12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D9D-638E-B04A-BE6E-7DADA986C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2F5-7EAF-724F-98AB-A09947E18AAC}" type="datetimeFigureOut">
              <a:rPr lang="en-US" smtClean="0"/>
              <a:t>7/8/12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D9D-638E-B04A-BE6E-7DADA986C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2F5-7EAF-724F-98AB-A09947E18AAC}" type="datetimeFigureOut">
              <a:rPr lang="en-US" smtClean="0"/>
              <a:t>7/8/12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D9D-638E-B04A-BE6E-7DADA986C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2F5-7EAF-724F-98AB-A09947E18AAC}" type="datetimeFigureOut">
              <a:rPr lang="en-US" smtClean="0"/>
              <a:t>7/8/12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D9D-638E-B04A-BE6E-7DADA986C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2F5-7EAF-724F-98AB-A09947E18AAC}" type="datetimeFigureOut">
              <a:rPr lang="en-US" smtClean="0"/>
              <a:t>7/8/12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D9D-638E-B04A-BE6E-7DADA986C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2F5-7EAF-724F-98AB-A09947E18AAC}" type="datetimeFigureOut">
              <a:rPr lang="en-US" smtClean="0"/>
              <a:t>7/8/12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D9D-638E-B04A-BE6E-7DADA986C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2F5-7EAF-724F-98AB-A09947E18AAC}" type="datetimeFigureOut">
              <a:rPr lang="en-US" smtClean="0"/>
              <a:t>7/8/12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D9D-638E-B04A-BE6E-7DADA986C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2F5-7EAF-724F-98AB-A09947E18AAC}" type="datetimeFigureOut">
              <a:rPr lang="en-US" smtClean="0"/>
              <a:t>7/8/12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D9D-638E-B04A-BE6E-7DADA986C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2F5-7EAF-724F-98AB-A09947E18AAC}" type="datetimeFigureOut">
              <a:rPr lang="en-US" smtClean="0"/>
              <a:t>7/8/12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D9D-638E-B04A-BE6E-7DADA986C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2F5-7EAF-724F-98AB-A09947E18AAC}" type="datetimeFigureOut">
              <a:rPr lang="en-US" smtClean="0"/>
              <a:t>7/8/12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D9D-638E-B04A-BE6E-7DADA986C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2F5-7EAF-724F-98AB-A09947E18AAC}" type="datetimeFigureOut">
              <a:rPr lang="en-US" smtClean="0"/>
              <a:t>7/8/12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D9D-638E-B04A-BE6E-7DADA986C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22F5-7EAF-724F-98AB-A09947E18AAC}" type="datetimeFigureOut">
              <a:rPr lang="en-US" smtClean="0"/>
              <a:t>7/8/12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29D9D-638E-B04A-BE6E-7DADA986CB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goo.gl/GhfE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ufoo.com/html5/" TargetMode="External"/><Relationship Id="rId4" Type="http://schemas.openxmlformats.org/officeDocument/2006/relationships/hyperlink" Target="http://adactio.com/journal/4272/" TargetMode="External"/><Relationship Id="rId5" Type="http://schemas.openxmlformats.org/officeDocument/2006/relationships/hyperlink" Target="https://github.com/ryanseddon/H5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ufoo.com/html5/" TargetMode="External"/><Relationship Id="rId4" Type="http://schemas.openxmlformats.org/officeDocument/2006/relationships/hyperlink" Target="http://diveintohtml5.info/forms.html" TargetMode="External"/><Relationship Id="rId5" Type="http://schemas.openxmlformats.org/officeDocument/2006/relationships/hyperlink" Target="http://24ways.org/2009/have-a-field-day-with-html5-forms/" TargetMode="External"/><Relationship Id="rId6" Type="http://schemas.openxmlformats.org/officeDocument/2006/relationships/hyperlink" Target="http://www.html5rocks.com/en/tutorials/forms/html5forms/" TargetMode="External"/><Relationship Id="rId7" Type="http://schemas.openxmlformats.org/officeDocument/2006/relationships/hyperlink" Target="http://www.alistapart.com/articles/forward-thinking-form-validation/" TargetMode="External"/><Relationship Id="rId8" Type="http://schemas.openxmlformats.org/officeDocument/2006/relationships/hyperlink" Target="http://html5doctor.com/css3-pseudo-classes-and-html5-forms/" TargetMode="External"/><Relationship Id="rId9" Type="http://schemas.openxmlformats.org/officeDocument/2006/relationships/hyperlink" Target="http://miketaylr.com/code/input-type-attr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of doom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 to the dark side. We have cookies.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78369"/>
            <a:ext cx="7772400" cy="776285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Impressive.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486998"/>
            <a:ext cx="7982202" cy="4884168"/>
          </a:xfrm>
        </p:spPr>
        <p:txBody>
          <a:bodyPr numCol="1" anchor="t">
            <a:normAutofit/>
          </a:bodyPr>
          <a:lstStyle/>
          <a:p>
            <a:r>
              <a:rPr lang="en-US" dirty="0" smtClean="0"/>
              <a:t>Download the sample form: </a:t>
            </a:r>
            <a:r>
              <a:rPr lang="en-US" dirty="0" smtClean="0"/>
              <a:t>stephaniehobson.ca/html5forms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Add:</a:t>
            </a:r>
          </a:p>
          <a:p>
            <a:pPr>
              <a:buFont typeface="Arial"/>
              <a:buChar char="•"/>
            </a:pPr>
            <a:r>
              <a:rPr lang="en-US" dirty="0" smtClean="0"/>
              <a:t>  Placeholder</a:t>
            </a:r>
          </a:p>
          <a:p>
            <a:pPr>
              <a:buFont typeface="Arial"/>
              <a:buChar char="•"/>
            </a:pPr>
            <a:r>
              <a:rPr lang="en-US" dirty="0" smtClean="0"/>
              <a:t>  Required</a:t>
            </a:r>
          </a:p>
          <a:p>
            <a:pPr>
              <a:buFont typeface="Arial"/>
              <a:buChar char="•"/>
            </a:pPr>
            <a:r>
              <a:rPr lang="en-US" dirty="0" smtClean="0"/>
              <a:t>  Autofocus</a:t>
            </a:r>
          </a:p>
          <a:p>
            <a:pPr>
              <a:buFont typeface="Arial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Autocomplete</a:t>
            </a:r>
            <a:r>
              <a:rPr lang="en-US" dirty="0" smtClean="0"/>
              <a:t> (to the nemesis name field – wouldn’t want to </a:t>
            </a:r>
            <a:r>
              <a:rPr lang="en-US" dirty="0" smtClean="0"/>
              <a:t>submit your 	own name as your nemesis, that’d be awkward</a:t>
            </a:r>
            <a:r>
              <a:rPr lang="en-US" dirty="0" smtClean="0"/>
              <a:t>)</a:t>
            </a:r>
          </a:p>
          <a:p>
            <a:pPr>
              <a:buFont typeface="Arial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Spellcheck</a:t>
            </a:r>
            <a:r>
              <a:rPr lang="en-US" dirty="0" smtClean="0"/>
              <a:t> (to the </a:t>
            </a:r>
            <a:r>
              <a:rPr lang="en-US" dirty="0" smtClean="0"/>
              <a:t>nemesis name field)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And your little dog too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78369"/>
            <a:ext cx="7772400" cy="3928531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Email</a:t>
            </a:r>
          </a:p>
          <a:p>
            <a:r>
              <a:rPr lang="en-US" dirty="0" smtClean="0"/>
              <a:t>URL</a:t>
            </a:r>
          </a:p>
          <a:p>
            <a:r>
              <a:rPr lang="en-US" dirty="0" smtClean="0"/>
              <a:t>Tel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Range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err="1" smtClean="0"/>
              <a:t>Datalist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&lt;input type=“email”&gt;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7772400" cy="3043819"/>
          </a:xfrm>
        </p:spPr>
        <p:txBody>
          <a:bodyPr anchor="t"/>
          <a:lstStyle/>
          <a:p>
            <a:pPr>
              <a:buFont typeface="Arial"/>
              <a:buChar char="•"/>
            </a:pPr>
            <a:r>
              <a:rPr lang="en-US" dirty="0" smtClean="0"/>
              <a:t>  For email addresses.</a:t>
            </a:r>
          </a:p>
          <a:p>
            <a:pPr>
              <a:buFont typeface="Arial"/>
              <a:buChar char="•"/>
            </a:pPr>
            <a:r>
              <a:rPr lang="en-US" dirty="0" smtClean="0"/>
              <a:t>  Gives email keyboard.</a:t>
            </a:r>
          </a:p>
          <a:p>
            <a:pPr>
              <a:buFont typeface="Arial"/>
              <a:buChar char="•"/>
            </a:pPr>
            <a:r>
              <a:rPr lang="en-US" dirty="0" smtClean="0"/>
              <a:t>  Is validated as an email address.</a:t>
            </a:r>
          </a:p>
          <a:p>
            <a:pPr>
              <a:buFont typeface="Arial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Special </a:t>
            </a:r>
            <a:r>
              <a:rPr lang="en-US" dirty="0" smtClean="0"/>
              <a:t>attribute: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multiple (enables acceptance of a comma separated list of addresses)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2" y="3734667"/>
            <a:ext cx="4405015" cy="10647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328" y="3719177"/>
            <a:ext cx="3367385" cy="273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&lt;input type=“</a:t>
            </a:r>
            <a:r>
              <a:rPr lang="en-US" b="0" cap="none" dirty="0" err="1" smtClean="0">
                <a:latin typeface="Arno Pro Caption"/>
                <a:cs typeface="Arno Pro Caption"/>
              </a:rPr>
              <a:t>url</a:t>
            </a:r>
            <a:r>
              <a:rPr lang="en-US" b="0" cap="none" dirty="0" smtClean="0">
                <a:latin typeface="Arno Pro Caption"/>
                <a:cs typeface="Arno Pro Caption"/>
              </a:rPr>
              <a:t>”&gt;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7772400" cy="3043819"/>
          </a:xfrm>
        </p:spPr>
        <p:txBody>
          <a:bodyPr anchor="t"/>
          <a:lstStyle/>
          <a:p>
            <a:pPr>
              <a:buFont typeface="Arial"/>
              <a:buChar char="•"/>
            </a:pPr>
            <a:r>
              <a:rPr lang="en-US" dirty="0" smtClean="0"/>
              <a:t>  For </a:t>
            </a:r>
            <a:r>
              <a:rPr lang="en-US" dirty="0" err="1" smtClean="0"/>
              <a:t>urls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r>
              <a:rPr lang="en-US" dirty="0" smtClean="0"/>
              <a:t>  Gives </a:t>
            </a:r>
            <a:r>
              <a:rPr lang="en-US" dirty="0" err="1" smtClean="0"/>
              <a:t>url</a:t>
            </a:r>
            <a:r>
              <a:rPr lang="en-US" dirty="0" smtClean="0"/>
              <a:t> keyboard.</a:t>
            </a:r>
          </a:p>
          <a:p>
            <a:pPr>
              <a:buFont typeface="Arial"/>
              <a:buChar char="•"/>
            </a:pPr>
            <a:r>
              <a:rPr lang="en-US" dirty="0" smtClean="0"/>
              <a:t>  Is validated as a </a:t>
            </a:r>
            <a:r>
              <a:rPr lang="en-US" dirty="0" err="1" smtClean="0"/>
              <a:t>url</a:t>
            </a:r>
            <a:r>
              <a:rPr lang="en-US" dirty="0" smtClean="0"/>
              <a:t> – very loosely.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 URL validation is actually really complicated.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 Use in combination with pattern if you want something specific.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328" y="3723984"/>
            <a:ext cx="3367385" cy="273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55" y="3739473"/>
            <a:ext cx="3967127" cy="1449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&lt;input type=“</a:t>
            </a:r>
            <a:r>
              <a:rPr lang="en-US" b="0" cap="none" dirty="0" err="1" smtClean="0">
                <a:latin typeface="Arno Pro Caption"/>
                <a:cs typeface="Arno Pro Caption"/>
              </a:rPr>
              <a:t>tel</a:t>
            </a:r>
            <a:r>
              <a:rPr lang="en-US" b="0" cap="none" dirty="0" smtClean="0">
                <a:latin typeface="Arno Pro Caption"/>
                <a:cs typeface="Arno Pro Caption"/>
              </a:rPr>
              <a:t>”&gt;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7772400" cy="3043819"/>
          </a:xfrm>
        </p:spPr>
        <p:txBody>
          <a:bodyPr anchor="t"/>
          <a:lstStyle/>
          <a:p>
            <a:pPr>
              <a:buFont typeface="Arial"/>
              <a:buChar char="•"/>
            </a:pPr>
            <a:r>
              <a:rPr lang="en-US" dirty="0" smtClean="0"/>
              <a:t>  For phone numbers.</a:t>
            </a:r>
          </a:p>
          <a:p>
            <a:pPr>
              <a:buFont typeface="Arial"/>
              <a:buChar char="•"/>
            </a:pPr>
            <a:r>
              <a:rPr lang="en-US" dirty="0" smtClean="0"/>
              <a:t>  Gives number pad.</a:t>
            </a:r>
          </a:p>
          <a:p>
            <a:pPr>
              <a:buFont typeface="Arial"/>
              <a:buChar char="•"/>
            </a:pPr>
            <a:r>
              <a:rPr lang="en-US" dirty="0" smtClean="0"/>
              <a:t>  Very loosely validated.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 Handy since the nice big number pad is handy for inputting any number so 	you can use it for anything else you like. </a:t>
            </a:r>
            <a:r>
              <a:rPr lang="en-US" dirty="0" err="1" smtClean="0"/>
              <a:t>thisisourstop.com</a:t>
            </a:r>
            <a:r>
              <a:rPr lang="en-US" dirty="0" smtClean="0"/>
              <a:t> uses it for 	bus stop number.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Use with pattern if you have</a:t>
            </a:r>
            <a:br>
              <a:rPr lang="en-US" dirty="0" smtClean="0"/>
            </a:br>
            <a:r>
              <a:rPr lang="en-US" dirty="0" smtClean="0"/>
              <a:t>	something specific in mind.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69" y="3734667"/>
            <a:ext cx="3352544" cy="2723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&lt;input type=“search”&gt;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7772400" cy="3043819"/>
          </a:xfrm>
        </p:spPr>
        <p:txBody>
          <a:bodyPr anchor="t"/>
          <a:lstStyle/>
          <a:p>
            <a:pPr>
              <a:buFont typeface="Arial"/>
              <a:buChar char="•"/>
            </a:pPr>
            <a:r>
              <a:rPr lang="en-US" dirty="0" smtClean="0"/>
              <a:t>  No standard functionality.</a:t>
            </a:r>
          </a:p>
          <a:p>
            <a:pPr>
              <a:buFont typeface="Arial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Remembered search terms on some.</a:t>
            </a:r>
          </a:p>
          <a:p>
            <a:pPr>
              <a:buFont typeface="Arial"/>
              <a:buChar char="•"/>
            </a:pPr>
            <a:r>
              <a:rPr lang="en-US" dirty="0" smtClean="0"/>
              <a:t>  Rounded corners on some.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Over ride with -</a:t>
            </a:r>
            <a:r>
              <a:rPr lang="en-US" dirty="0" err="1" smtClean="0"/>
              <a:t>webkit-appearance:none</a:t>
            </a:r>
            <a:r>
              <a:rPr lang="en-US" dirty="0" smtClean="0"/>
              <a:t>;</a:t>
            </a:r>
          </a:p>
          <a:p>
            <a:pPr>
              <a:buFont typeface="Arial"/>
              <a:buChar char="•"/>
            </a:pPr>
            <a:r>
              <a:rPr lang="en-US" dirty="0" smtClean="0"/>
              <a:t>  Little grey clear field “</a:t>
            </a:r>
            <a:r>
              <a:rPr lang="en-US" dirty="0" err="1" smtClean="0"/>
              <a:t>x</a:t>
            </a:r>
            <a:r>
              <a:rPr lang="en-US" dirty="0" smtClean="0"/>
              <a:t>” on some.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130" y="1795783"/>
            <a:ext cx="3060700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&lt;input type=“number”&gt;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7772400" cy="3547108"/>
          </a:xfrm>
        </p:spPr>
        <p:txBody>
          <a:bodyPr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For numbers. Also called a “</a:t>
            </a:r>
            <a:r>
              <a:rPr lang="en-US" dirty="0" err="1" smtClean="0"/>
              <a:t>spinbox</a:t>
            </a:r>
            <a:r>
              <a:rPr lang="en-US" dirty="0" smtClean="0"/>
              <a:t>”.</a:t>
            </a:r>
          </a:p>
          <a:p>
            <a:pPr>
              <a:buFont typeface="Arial"/>
              <a:buChar char="•"/>
            </a:pPr>
            <a:r>
              <a:rPr lang="en-US" dirty="0" smtClean="0"/>
              <a:t>  Gives number keypad.</a:t>
            </a:r>
          </a:p>
          <a:p>
            <a:pPr>
              <a:buFont typeface="Arial"/>
              <a:buChar char="•"/>
            </a:pPr>
            <a:r>
              <a:rPr lang="en-US" dirty="0" smtClean="0"/>
              <a:t>  Validated as a number (one day).</a:t>
            </a:r>
          </a:p>
          <a:p>
            <a:pPr>
              <a:buFont typeface="Arial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Special </a:t>
            </a:r>
            <a:r>
              <a:rPr lang="en-US" dirty="0" smtClean="0"/>
              <a:t>attributes: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min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max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step</a:t>
            </a:r>
          </a:p>
          <a:p>
            <a:pPr>
              <a:buFont typeface="Arial"/>
              <a:buChar char="•"/>
            </a:pPr>
            <a:r>
              <a:rPr lang="en-US" dirty="0" smtClean="0"/>
              <a:t> Special pseudo classes: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 :in-range { }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 :out-of-range { }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328" y="3791642"/>
            <a:ext cx="3367385" cy="273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2" y="5111559"/>
            <a:ext cx="4123567" cy="774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&lt;input type=“range”&gt;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7772400" cy="3949836"/>
          </a:xfrm>
        </p:spPr>
        <p:txBody>
          <a:bodyPr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For numbers. Also called a “slider”.</a:t>
            </a:r>
          </a:p>
          <a:p>
            <a:pPr>
              <a:buFont typeface="Arial"/>
              <a:buChar char="•"/>
            </a:pPr>
            <a:r>
              <a:rPr lang="en-US" dirty="0" smtClean="0"/>
              <a:t>  Exact number not displayed to user.</a:t>
            </a:r>
          </a:p>
          <a:p>
            <a:pPr>
              <a:buFont typeface="Arial"/>
              <a:buChar char="•"/>
            </a:pPr>
            <a:r>
              <a:rPr lang="en-US" dirty="0" smtClean="0"/>
              <a:t>  Special attributes: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min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max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step</a:t>
            </a:r>
          </a:p>
          <a:p>
            <a:pPr>
              <a:buFont typeface="Arial"/>
              <a:buChar char="•"/>
            </a:pPr>
            <a:r>
              <a:rPr lang="en-US" dirty="0" smtClean="0"/>
              <a:t>  Special pseudo classes: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 :in-range { }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 :out-of-range { }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25" y="5111918"/>
            <a:ext cx="4456088" cy="944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&lt;input type=“date”&gt;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3970691" cy="5101251"/>
          </a:xfrm>
        </p:spPr>
        <p:txBody>
          <a:bodyPr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On focus displays a date picker.</a:t>
            </a:r>
          </a:p>
          <a:p>
            <a:pPr>
              <a:buFont typeface="Arial"/>
              <a:buChar char="•"/>
            </a:pPr>
            <a:r>
              <a:rPr lang="en-US" dirty="0" smtClean="0"/>
              <a:t>  Configurable formats: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 type=“date”	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 type=“</a:t>
            </a:r>
            <a:r>
              <a:rPr lang="en-US" dirty="0" err="1" smtClean="0"/>
              <a:t>datetime</a:t>
            </a:r>
            <a:r>
              <a:rPr lang="en-US" dirty="0" smtClean="0"/>
              <a:t>”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 t</a:t>
            </a:r>
            <a:r>
              <a:rPr lang="en-US" dirty="0" smtClean="0"/>
              <a:t>ype=“</a:t>
            </a:r>
            <a:r>
              <a:rPr lang="en-US" dirty="0" err="1" smtClean="0"/>
              <a:t>datetime</a:t>
            </a:r>
            <a:r>
              <a:rPr lang="en-US" dirty="0" smtClean="0"/>
              <a:t>-local”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 type=“month”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 t</a:t>
            </a:r>
            <a:r>
              <a:rPr lang="en-US" dirty="0" smtClean="0"/>
              <a:t>ype=“week”	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 t</a:t>
            </a:r>
            <a:r>
              <a:rPr lang="en-US" dirty="0" smtClean="0"/>
              <a:t>ype=“time”</a:t>
            </a:r>
          </a:p>
          <a:p>
            <a:pPr>
              <a:buFont typeface="Arial"/>
              <a:buChar char="•"/>
            </a:pPr>
            <a:r>
              <a:rPr lang="en-US" dirty="0" smtClean="0"/>
              <a:t>  Support for everything except   	type=“date” is spotty.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904" y="1052538"/>
            <a:ext cx="3529900" cy="2561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419" y="3728332"/>
            <a:ext cx="3367385" cy="273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&lt;input type=“text” list=“sources"&gt;</a:t>
            </a:r>
            <a:br>
              <a:rPr lang="en-US" b="0" cap="none" dirty="0" smtClean="0">
                <a:latin typeface="Arno Pro Caption"/>
                <a:cs typeface="Arno Pro Caption"/>
              </a:rPr>
            </a:br>
            <a:r>
              <a:rPr lang="en-US" b="0" cap="none" dirty="0" smtClean="0">
                <a:latin typeface="Arno Pro Caption"/>
                <a:cs typeface="Arno Pro Caption"/>
              </a:rPr>
              <a:t>&lt;</a:t>
            </a:r>
            <a:r>
              <a:rPr lang="en-US" b="0" cap="none" dirty="0" err="1" smtClean="0">
                <a:latin typeface="Arno Pro Caption"/>
                <a:cs typeface="Arno Pro Caption"/>
              </a:rPr>
              <a:t>datalist</a:t>
            </a:r>
            <a:r>
              <a:rPr lang="en-US" b="0" cap="none" dirty="0" smtClean="0">
                <a:latin typeface="Arno Pro Caption"/>
                <a:cs typeface="Arno Pro Caption"/>
              </a:rPr>
              <a:t> id=“sources"&gt;</a:t>
            </a:r>
            <a:br>
              <a:rPr lang="en-US" b="0" cap="none" dirty="0" smtClean="0">
                <a:latin typeface="Arno Pro Caption"/>
                <a:cs typeface="Arno Pro Caption"/>
              </a:rPr>
            </a:br>
            <a:r>
              <a:rPr lang="en-US" b="0" cap="none" dirty="0" smtClean="0">
                <a:latin typeface="Arno Pro Caption"/>
                <a:cs typeface="Arno Pro Caption"/>
              </a:rPr>
              <a:t>		&lt;option&gt;Professor&lt;/option&gt;</a:t>
            </a:r>
            <a:br>
              <a:rPr lang="en-US" b="0" cap="none" dirty="0" smtClean="0">
                <a:latin typeface="Arno Pro Caption"/>
                <a:cs typeface="Arno Pro Caption"/>
              </a:rPr>
            </a:br>
            <a:r>
              <a:rPr lang="en-US" b="0" cap="none" dirty="0" smtClean="0">
                <a:latin typeface="Arno Pro Caption"/>
                <a:cs typeface="Arno Pro Caption"/>
              </a:rPr>
              <a:t>		&lt;option&gt;Master&lt;/option&gt;</a:t>
            </a:r>
            <a:br>
              <a:rPr lang="en-US" b="0" cap="none" dirty="0" smtClean="0">
                <a:latin typeface="Arno Pro Caption"/>
                <a:cs typeface="Arno Pro Caption"/>
              </a:rPr>
            </a:br>
            <a:r>
              <a:rPr lang="en-US" b="0" cap="none" dirty="0" smtClean="0">
                <a:latin typeface="Arno Pro Caption"/>
                <a:cs typeface="Arno Pro Caption"/>
              </a:rPr>
              <a:t>&lt;/</a:t>
            </a:r>
            <a:r>
              <a:rPr lang="en-US" b="0" cap="none" dirty="0" err="1" smtClean="0">
                <a:latin typeface="Arno Pro Caption"/>
                <a:cs typeface="Arno Pro Caption"/>
              </a:rPr>
              <a:t>datalist</a:t>
            </a:r>
            <a:r>
              <a:rPr lang="en-US" b="0" cap="none" dirty="0" smtClean="0">
                <a:latin typeface="Arno Pro Caption"/>
                <a:cs typeface="Arno Pro Caption"/>
              </a:rPr>
              <a:t>&gt;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3562597"/>
            <a:ext cx="4807067" cy="3043819"/>
          </a:xfrm>
        </p:spPr>
        <p:txBody>
          <a:bodyPr anchor="t"/>
          <a:lstStyle/>
          <a:p>
            <a:pPr>
              <a:buFont typeface="Arial"/>
              <a:buChar char="•"/>
            </a:pPr>
            <a:r>
              <a:rPr lang="en-US" dirty="0" smtClean="0"/>
              <a:t>  Text box with filtered list of suggestions.</a:t>
            </a:r>
          </a:p>
          <a:p>
            <a:pPr>
              <a:buFont typeface="Arial"/>
              <a:buChar char="•"/>
            </a:pPr>
            <a:r>
              <a:rPr lang="en-US" dirty="0" smtClean="0"/>
              <a:t>  Replaces a select box with an “other    	please specify” option.</a:t>
            </a:r>
          </a:p>
          <a:p>
            <a:pPr>
              <a:buFont typeface="Arial"/>
              <a:buChar char="•"/>
            </a:pPr>
            <a:r>
              <a:rPr lang="en-US" dirty="0" smtClean="0"/>
              <a:t>  Entire list isn’t usually visible, appears as 	user types, filtered by what they’ve 	entered.</a:t>
            </a:r>
          </a:p>
          <a:p>
            <a:pPr>
              <a:buFont typeface="Arial"/>
              <a:buChar char="•"/>
            </a:pPr>
            <a:r>
              <a:rPr lang="en-US" dirty="0" smtClean="0"/>
              <a:t> Backwards compatible: http://</a:t>
            </a:r>
            <a:r>
              <a:rPr lang="en-US" dirty="0" err="1" smtClean="0"/>
              <a:t>goo.gl/GhfEl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278" y="3562597"/>
            <a:ext cx="3024437" cy="2150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Behold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The Powers of HTML5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905215"/>
            <a:ext cx="7772400" cy="250168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Input Types</a:t>
            </a:r>
          </a:p>
          <a:p>
            <a:r>
              <a:rPr lang="en-US" dirty="0" smtClean="0"/>
              <a:t>JavaScript API</a:t>
            </a:r>
          </a:p>
          <a:p>
            <a:r>
              <a:rPr lang="en-US" dirty="0" smtClean="0"/>
              <a:t>Styling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78369"/>
            <a:ext cx="7772400" cy="776285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Most Impressive.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486998"/>
            <a:ext cx="7772400" cy="4884168"/>
          </a:xfrm>
        </p:spPr>
        <p:txBody>
          <a:bodyPr numCol="1" anchor="t">
            <a:normAutofit/>
          </a:bodyPr>
          <a:lstStyle/>
          <a:p>
            <a:r>
              <a:rPr lang="en-US" dirty="0" smtClean="0"/>
              <a:t>Using the same form change: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 Birth/death date to date </a:t>
            </a:r>
          </a:p>
          <a:p>
            <a:pPr>
              <a:buFont typeface="Arial"/>
              <a:buChar char="•"/>
            </a:pPr>
            <a:r>
              <a:rPr lang="en-US" dirty="0" smtClean="0"/>
              <a:t>  Army size to range</a:t>
            </a:r>
          </a:p>
          <a:p>
            <a:pPr>
              <a:buFont typeface="Arial"/>
              <a:buChar char="•"/>
            </a:pPr>
            <a:r>
              <a:rPr lang="en-US" dirty="0" smtClean="0"/>
              <a:t>  Nemesis to </a:t>
            </a:r>
            <a:r>
              <a:rPr lang="en-US" dirty="0" err="1" smtClean="0"/>
              <a:t>datalist</a:t>
            </a:r>
            <a:r>
              <a:rPr lang="en-US" dirty="0" smtClean="0"/>
              <a:t> (Use Jeremy </a:t>
            </a:r>
            <a:r>
              <a:rPr lang="en-US" dirty="0" err="1" smtClean="0"/>
              <a:t>Keiths</a:t>
            </a:r>
            <a:r>
              <a:rPr lang="en-US" dirty="0" smtClean="0"/>
              <a:t>’ backwards compatible version </a:t>
            </a:r>
            <a:r>
              <a:rPr lang="en-US" dirty="0" smtClean="0">
                <a:hlinkClick r:id="rId3"/>
              </a:rPr>
              <a:t>http://goo.gl/GhfEl</a:t>
            </a:r>
            <a:r>
              <a:rPr lang="en-US" dirty="0" smtClean="0"/>
              <a:t>)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Do you know how I got these scars?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260482"/>
            <a:ext cx="7772400" cy="4146419"/>
          </a:xfrm>
        </p:spPr>
        <p:txBody>
          <a:bodyPr>
            <a:normAutofit/>
          </a:bodyPr>
          <a:lstStyle/>
          <a:p>
            <a:r>
              <a:rPr lang="en-US" dirty="0" smtClean="0"/>
              <a:t>Compatibility Tables</a:t>
            </a:r>
          </a:p>
          <a:p>
            <a:pPr>
              <a:buFont typeface="Arial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http://wufoo.com/html5/</a:t>
            </a:r>
            <a:r>
              <a:rPr lang="en-US" dirty="0" smtClean="0"/>
              <a:t> In depth and up to date.</a:t>
            </a:r>
          </a:p>
          <a:p>
            <a:r>
              <a:rPr lang="en-US" dirty="0" smtClean="0"/>
              <a:t>Fallbacks</a:t>
            </a:r>
          </a:p>
          <a:p>
            <a:pPr>
              <a:buFont typeface="Arial"/>
              <a:buChar char="•"/>
            </a:pPr>
            <a:r>
              <a:rPr lang="en-US" dirty="0" smtClean="0"/>
              <a:t>  All new inputs fall back to text automatically. Isn’t that awesome!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That means if you have a form with no validation today, you have have 	validation for modern browsers with small changes! So cool! You should 	run home and do this.</a:t>
            </a:r>
          </a:p>
          <a:p>
            <a:pPr>
              <a:buFont typeface="Arial"/>
              <a:buChar char="•"/>
            </a:pPr>
            <a:r>
              <a:rPr lang="en-US" dirty="0" smtClean="0"/>
              <a:t>  Backwards compatible </a:t>
            </a:r>
            <a:r>
              <a:rPr lang="en-US" dirty="0" err="1" smtClean="0"/>
              <a:t>datalist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http://adactio.com/journal/4272/</a:t>
            </a:r>
            <a:endParaRPr lang="en-US" dirty="0" smtClean="0"/>
          </a:p>
          <a:p>
            <a:r>
              <a:rPr lang="en-US" dirty="0" smtClean="0"/>
              <a:t>Shims</a:t>
            </a:r>
          </a:p>
          <a:p>
            <a:pPr>
              <a:buFont typeface="Arial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5"/>
              </a:rPr>
              <a:t>https://github.com/ryanseddon/H5F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 In early 2012 not all played nice with </a:t>
            </a:r>
            <a:r>
              <a:rPr lang="en-US" dirty="0" err="1" smtClean="0"/>
              <a:t>jQuery</a:t>
            </a:r>
            <a:r>
              <a:rPr lang="en-US" dirty="0" smtClean="0"/>
              <a:t> form validation plug-ins. 	Not sure if </a:t>
            </a:r>
            <a:r>
              <a:rPr lang="en-US" dirty="0" smtClean="0"/>
              <a:t>this has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API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with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frickin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Laser beams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78369"/>
            <a:ext cx="7772400" cy="3928531"/>
          </a:xfrm>
        </p:spPr>
        <p:txBody>
          <a:bodyPr numCol="2">
            <a:normAutofit/>
          </a:bodyPr>
          <a:lstStyle/>
          <a:p>
            <a:r>
              <a:rPr lang="en-US" dirty="0" err="1" smtClean="0"/>
              <a:t>FormData</a:t>
            </a:r>
            <a:endParaRPr lang="en-US" dirty="0" smtClean="0"/>
          </a:p>
          <a:p>
            <a:r>
              <a:rPr lang="en-US" dirty="0" smtClean="0"/>
              <a:t>Constraint Validation</a:t>
            </a:r>
          </a:p>
          <a:p>
            <a:r>
              <a:rPr lang="en-US" dirty="0" smtClean="0"/>
              <a:t>A Few More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err="1" smtClean="0">
                <a:latin typeface="Arno Pro Caption"/>
                <a:cs typeface="Arno Pro Caption"/>
              </a:rPr>
              <a:t>formData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7772400" cy="3980815"/>
          </a:xfrm>
        </p:spPr>
        <p:txBody>
          <a:bodyPr anchor="t"/>
          <a:lstStyle/>
          <a:p>
            <a:pPr>
              <a:buFont typeface="Arial"/>
              <a:buChar char="•"/>
            </a:pPr>
            <a:r>
              <a:rPr lang="en-US" dirty="0" smtClean="0"/>
              <a:t> Create and send a virtual form. No need to create DOM elements.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formData</a:t>
            </a:r>
            <a:r>
              <a:rPr lang="en-US" dirty="0" smtClean="0"/>
              <a:t> = new </a:t>
            </a:r>
            <a:r>
              <a:rPr lang="en-US" dirty="0" err="1" smtClean="0"/>
              <a:t>FormData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formData.append(“weapon</a:t>
            </a:r>
            <a:r>
              <a:rPr lang="en-US" dirty="0" smtClean="0"/>
              <a:t>”, “Death Ray”); </a:t>
            </a:r>
          </a:p>
          <a:p>
            <a:r>
              <a:rPr lang="en-US" dirty="0" err="1" smtClean="0"/>
              <a:t>formData.append(“cybernetics</a:t>
            </a:r>
            <a:r>
              <a:rPr lang="en-US" dirty="0" smtClean="0"/>
              <a:t>”, “eye, left arm”)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xhr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xhr.open("POST</a:t>
            </a:r>
            <a:r>
              <a:rPr lang="en-US" dirty="0" smtClean="0"/>
              <a:t>", "</a:t>
            </a:r>
            <a:r>
              <a:rPr lang="en-US" dirty="0" smtClean="0"/>
              <a:t>http://</a:t>
            </a:r>
            <a:r>
              <a:rPr lang="en-US" dirty="0" err="1" smtClean="0"/>
              <a:t>goci.com/submission.php</a:t>
            </a:r>
            <a:r>
              <a:rPr lang="en-US" dirty="0" smtClean="0"/>
              <a:t>"); </a:t>
            </a:r>
            <a:endParaRPr lang="en-US" dirty="0" smtClean="0"/>
          </a:p>
          <a:p>
            <a:r>
              <a:rPr lang="en-US" dirty="0" err="1" smtClean="0"/>
              <a:t>xhr.send(formData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err="1" smtClean="0">
                <a:latin typeface="Arno Pro Caption"/>
                <a:cs typeface="Arno Pro Caption"/>
              </a:rPr>
              <a:t>formData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7772400" cy="3980815"/>
          </a:xfrm>
        </p:spPr>
        <p:txBody>
          <a:bodyPr anchor="t"/>
          <a:lstStyle/>
          <a:p>
            <a:pPr>
              <a:buFont typeface="Arial"/>
              <a:buChar char="•"/>
            </a:pPr>
            <a:r>
              <a:rPr lang="en-US" dirty="0" smtClean="0"/>
              <a:t> Can also be used to append data to an existing form before sending. 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formElement</a:t>
            </a:r>
            <a:r>
              <a:rPr lang="en-US" dirty="0" smtClean="0"/>
              <a:t> = </a:t>
            </a:r>
            <a:r>
              <a:rPr lang="en-US" dirty="0" err="1" smtClean="0"/>
              <a:t>document.getElementById(”myForm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formData</a:t>
            </a:r>
            <a:r>
              <a:rPr lang="en-US" dirty="0" smtClean="0"/>
              <a:t> = new </a:t>
            </a:r>
            <a:r>
              <a:rPr lang="en-US" dirty="0" err="1" smtClean="0"/>
              <a:t>FormData(formElement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formData.append(”Sidekick</a:t>
            </a:r>
            <a:r>
              <a:rPr lang="en-US" dirty="0" smtClean="0"/>
              <a:t>", "Harley Quinn,");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xhr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xhr.open("POST</a:t>
            </a:r>
            <a:r>
              <a:rPr lang="en-US" dirty="0" smtClean="0"/>
              <a:t>", "http://</a:t>
            </a:r>
            <a:r>
              <a:rPr lang="en-US" dirty="0" err="1" smtClean="0"/>
              <a:t>goci.com/submission.php</a:t>
            </a:r>
            <a:r>
              <a:rPr lang="en-US" dirty="0" smtClean="0"/>
              <a:t>");  </a:t>
            </a:r>
          </a:p>
          <a:p>
            <a:r>
              <a:rPr lang="en-US" dirty="0" err="1" smtClean="0"/>
              <a:t>xhr.send(formData</a:t>
            </a:r>
            <a:r>
              <a:rPr lang="en-US" dirty="0" smtClean="0"/>
              <a:t>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Constraint Validation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37801" y="1394061"/>
            <a:ext cx="7772400" cy="4941167"/>
          </a:xfrm>
        </p:spPr>
        <p:txBody>
          <a:bodyPr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Form elements have an object you can access with several attributes that will tell you if and how </a:t>
            </a:r>
            <a:r>
              <a:rPr lang="en-US" dirty="0" smtClean="0"/>
              <a:t>a form field is failing validation.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el.validity.valid</a:t>
            </a:r>
            <a:endParaRPr lang="en-US" dirty="0" smtClean="0"/>
          </a:p>
          <a:p>
            <a:r>
              <a:rPr lang="en-US" dirty="0" err="1" smtClean="0"/>
              <a:t>el.validity</a:t>
            </a:r>
            <a:r>
              <a:rPr lang="en-US" dirty="0" err="1" smtClean="0"/>
              <a:t>.</a:t>
            </a:r>
            <a:r>
              <a:rPr lang="en-US" dirty="0" err="1" smtClean="0"/>
              <a:t>valueMissing</a:t>
            </a:r>
            <a:endParaRPr lang="en-US" dirty="0" smtClean="0"/>
          </a:p>
          <a:p>
            <a:r>
              <a:rPr lang="en-US" dirty="0" err="1" smtClean="0"/>
              <a:t>el.validity.typeMismatch</a:t>
            </a:r>
            <a:endParaRPr lang="en-US" dirty="0" smtClean="0"/>
          </a:p>
          <a:p>
            <a:r>
              <a:rPr lang="en-US" dirty="0" err="1" smtClean="0"/>
              <a:t>el.validity.patternMismatch</a:t>
            </a:r>
            <a:endParaRPr lang="en-US" dirty="0" smtClean="0"/>
          </a:p>
          <a:p>
            <a:r>
              <a:rPr lang="en-US" dirty="0" err="1" smtClean="0"/>
              <a:t>el.validity.tooLong</a:t>
            </a:r>
            <a:endParaRPr lang="en-US" dirty="0" smtClean="0"/>
          </a:p>
          <a:p>
            <a:r>
              <a:rPr lang="en-US" dirty="0" err="1" smtClean="0"/>
              <a:t>el.validity.rangeUnderflow</a:t>
            </a:r>
            <a:r>
              <a:rPr lang="en-US" dirty="0" smtClean="0"/>
              <a:t> and </a:t>
            </a:r>
            <a:r>
              <a:rPr lang="en-US" dirty="0" err="1" smtClean="0"/>
              <a:t>rangeOverflow</a:t>
            </a:r>
            <a:endParaRPr lang="en-US" dirty="0" smtClean="0"/>
          </a:p>
          <a:p>
            <a:r>
              <a:rPr lang="en-US" dirty="0" err="1" smtClean="0"/>
              <a:t>el.validity.stepMismatch</a:t>
            </a:r>
            <a:endParaRPr lang="en-US" dirty="0" smtClean="0"/>
          </a:p>
          <a:p>
            <a:r>
              <a:rPr lang="en-US" dirty="0" err="1" smtClean="0"/>
              <a:t>el.validity.</a:t>
            </a:r>
            <a:r>
              <a:rPr lang="en-US" dirty="0" err="1" smtClean="0"/>
              <a:t>customError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 Yes, custom errors! You can create your own errors using their API.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Constraint Validation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7772400" cy="4941167"/>
          </a:xfrm>
        </p:spPr>
        <p:txBody>
          <a:bodyPr anchor="t"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Create a custom error message. Like, checking two email addresses match.</a:t>
            </a:r>
          </a:p>
          <a:p>
            <a:endParaRPr lang="en-US" dirty="0" smtClean="0"/>
          </a:p>
          <a:p>
            <a:r>
              <a:rPr lang="en-US" dirty="0" smtClean="0"/>
              <a:t>&lt;input type="email" id="</a:t>
            </a:r>
            <a:r>
              <a:rPr lang="en-US" dirty="0" err="1" smtClean="0"/>
              <a:t>email_addr</a:t>
            </a:r>
            <a:r>
              <a:rPr lang="en-US" dirty="0" smtClean="0"/>
              <a:t>" name="</a:t>
            </a:r>
            <a:r>
              <a:rPr lang="en-US" dirty="0" err="1" smtClean="0"/>
              <a:t>email_addr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&lt;input type="email" id="</a:t>
            </a:r>
            <a:r>
              <a:rPr lang="en-US" dirty="0" err="1" smtClean="0"/>
              <a:t>email_addr_repeat</a:t>
            </a:r>
            <a:r>
              <a:rPr lang="en-US" dirty="0" smtClean="0"/>
              <a:t>" name="</a:t>
            </a:r>
            <a:r>
              <a:rPr lang="en-US" dirty="0" err="1" smtClean="0"/>
              <a:t>email_addr_repeat</a:t>
            </a:r>
            <a:r>
              <a:rPr lang="en-US" dirty="0" smtClean="0"/>
              <a:t>" </a:t>
            </a:r>
            <a:r>
              <a:rPr lang="en-US" dirty="0" err="1" smtClean="0"/>
              <a:t>oninput</a:t>
            </a:r>
            <a:r>
              <a:rPr lang="en-US" dirty="0" smtClean="0"/>
              <a:t>="</a:t>
            </a:r>
            <a:r>
              <a:rPr lang="en-US" dirty="0" err="1" smtClean="0"/>
              <a:t>check(this</a:t>
            </a:r>
            <a:r>
              <a:rPr lang="en-US" dirty="0" smtClean="0"/>
              <a:t>)"&gt;</a:t>
            </a:r>
          </a:p>
          <a:p>
            <a:endParaRPr lang="en-US" dirty="0" smtClean="0"/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check(input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input.value</a:t>
            </a:r>
            <a:r>
              <a:rPr lang="en-US" dirty="0" smtClean="0"/>
              <a:t> != </a:t>
            </a:r>
            <a:r>
              <a:rPr lang="en-US" dirty="0" err="1" smtClean="0"/>
              <a:t>document.getElementById('email_addr').value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input.setCustomValidity('The</a:t>
            </a:r>
            <a:r>
              <a:rPr lang="en-US" dirty="0" smtClean="0"/>
              <a:t> two email addresses must match.');</a:t>
            </a:r>
          </a:p>
          <a:p>
            <a:r>
              <a:rPr lang="en-US" dirty="0" smtClean="0"/>
              <a:t>  } else {</a:t>
            </a:r>
          </a:p>
          <a:p>
            <a:r>
              <a:rPr lang="en-US" dirty="0" smtClean="0"/>
              <a:t>    // input is valid -- reset the error message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input.setCustomValidity</a:t>
            </a:r>
            <a:r>
              <a:rPr lang="en-US" dirty="0" smtClean="0"/>
              <a:t>('');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&lt;/script&gt;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78369"/>
            <a:ext cx="7772400" cy="776285"/>
          </a:xfrm>
        </p:spPr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486998"/>
            <a:ext cx="7772400" cy="4884168"/>
          </a:xfrm>
        </p:spPr>
        <p:txBody>
          <a:bodyPr numCol="1" anchor="t">
            <a:normAutofit/>
          </a:bodyPr>
          <a:lstStyle/>
          <a:p>
            <a:r>
              <a:rPr lang="en-US" dirty="0" smtClean="0"/>
              <a:t>Add the code to check the email address (I hate these but it *is* an evil application form after all).</a:t>
            </a:r>
          </a:p>
          <a:p>
            <a:endParaRPr lang="en-US" dirty="0" smtClean="0"/>
          </a:p>
          <a:p>
            <a:r>
              <a:rPr lang="en-US" dirty="0" smtClean="0"/>
              <a:t>You can copy and paste the code from here:</a:t>
            </a:r>
          </a:p>
          <a:p>
            <a:r>
              <a:rPr lang="en-US" dirty="0" smtClean="0"/>
              <a:t>http://www.html5rocks.com/en/tutorials/forms/html5forms/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Custom Baby Seal Leather Boots Anyone?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78369"/>
            <a:ext cx="7772400" cy="3928531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:required </a:t>
            </a:r>
          </a:p>
          <a:p>
            <a:r>
              <a:rPr lang="en-US" dirty="0" smtClean="0"/>
              <a:t>:optional</a:t>
            </a:r>
          </a:p>
          <a:p>
            <a:r>
              <a:rPr lang="en-US" dirty="0" smtClean="0"/>
              <a:t>:valid</a:t>
            </a:r>
          </a:p>
          <a:p>
            <a:r>
              <a:rPr lang="en-US" dirty="0" smtClean="0"/>
              <a:t>:invalid</a:t>
            </a:r>
          </a:p>
          <a:p>
            <a:r>
              <a:rPr lang="en-US" dirty="0" smtClean="0"/>
              <a:t>:default</a:t>
            </a:r>
          </a:p>
          <a:p>
            <a:endParaRPr lang="en-US" dirty="0" smtClean="0"/>
          </a:p>
          <a:p>
            <a:r>
              <a:rPr lang="en-US" dirty="0" smtClean="0"/>
              <a:t>[attribute]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I see you brought a friend.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340770"/>
            <a:ext cx="7772400" cy="4066131"/>
          </a:xfrm>
        </p:spPr>
        <p:txBody>
          <a:bodyPr>
            <a:normAutofit/>
          </a:bodyPr>
          <a:lstStyle/>
          <a:p>
            <a:endParaRPr lang="en-US" dirty="0" smtClean="0">
              <a:hlinkClick r:id="rId3"/>
            </a:endParaRPr>
          </a:p>
          <a:p>
            <a:r>
              <a:rPr lang="en-US" dirty="0" smtClean="0"/>
              <a:t>Basic Introductions</a:t>
            </a:r>
          </a:p>
          <a:p>
            <a:pPr>
              <a:buFont typeface="Arial"/>
              <a:buChar char="•"/>
            </a:pPr>
            <a:r>
              <a:rPr lang="en-US" dirty="0" smtClean="0">
                <a:hlinkClick r:id="rId3"/>
              </a:rPr>
              <a:t>  </a:t>
            </a:r>
            <a:r>
              <a:rPr lang="en-US" dirty="0" smtClean="0">
                <a:hlinkClick r:id="rId4"/>
              </a:rPr>
              <a:t>http://diveintohtml5.info/forms.html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>
                <a:hlinkClick r:id="rId5"/>
              </a:rPr>
              <a:t>  </a:t>
            </a:r>
            <a:r>
              <a:rPr lang="en-US" dirty="0" smtClean="0">
                <a:hlinkClick r:id="rId5"/>
              </a:rPr>
              <a:t>http://24ways.org/2009/have-a-field-day-with-html5-forms/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>
                <a:hlinkClick r:id="rId6"/>
              </a:rPr>
              <a:t>  </a:t>
            </a:r>
            <a:r>
              <a:rPr lang="en-US" dirty="0" smtClean="0">
                <a:hlinkClick r:id="rId6"/>
              </a:rPr>
              <a:t>http://www.html5rocks.com/en/tutorials/forms/html5forms/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7"/>
              </a:rPr>
              <a:t>http://www.alistapart.com/articles/forward-thinking-form-validation/</a:t>
            </a:r>
            <a:endParaRPr lang="en-US" dirty="0" smtClean="0"/>
          </a:p>
          <a:p>
            <a:r>
              <a:rPr lang="en-US" dirty="0" smtClean="0"/>
              <a:t>CSS</a:t>
            </a:r>
          </a:p>
          <a:p>
            <a:pPr>
              <a:buFont typeface="Arial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8"/>
              </a:rPr>
              <a:t>http://html5doctor.com/css3-pseudo-classes-and-html5-forms/</a:t>
            </a:r>
            <a:endParaRPr lang="en-US" dirty="0" smtClean="0"/>
          </a:p>
          <a:p>
            <a:r>
              <a:rPr lang="en-US" dirty="0" smtClean="0"/>
              <a:t>Compatibility Specifics</a:t>
            </a:r>
            <a:r>
              <a:rPr lang="en-US" dirty="0" smtClean="0">
                <a:hlinkClick r:id="rId9"/>
              </a:rPr>
              <a:t> </a:t>
            </a:r>
          </a:p>
          <a:p>
            <a:pPr>
              <a:buFont typeface="Arial"/>
              <a:buChar char="•"/>
            </a:pPr>
            <a:r>
              <a:rPr lang="en-US" dirty="0" smtClean="0">
                <a:hlinkClick r:id="rId3"/>
              </a:rPr>
              <a:t>  http://wufoo.com/html5/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>
                <a:hlinkClick r:id="rId9"/>
              </a:rPr>
              <a:t>  http://miketaylr.com/code/input-type-attr.html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TO RULE THEM ALL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78369"/>
            <a:ext cx="7772400" cy="3928531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Required</a:t>
            </a:r>
          </a:p>
          <a:p>
            <a:r>
              <a:rPr lang="en-US" dirty="0" smtClean="0"/>
              <a:t>Autofocus</a:t>
            </a:r>
          </a:p>
          <a:p>
            <a:r>
              <a:rPr lang="en-US" dirty="0" err="1" smtClean="0"/>
              <a:t>Autocomplete</a:t>
            </a:r>
            <a:endParaRPr lang="en-US" dirty="0" smtClean="0"/>
          </a:p>
          <a:p>
            <a:r>
              <a:rPr lang="en-US" dirty="0" err="1" smtClean="0"/>
              <a:t>Spellcheck</a:t>
            </a:r>
            <a:endParaRPr lang="en-US" dirty="0" smtClean="0"/>
          </a:p>
          <a:p>
            <a:r>
              <a:rPr lang="en-US" dirty="0" smtClean="0"/>
              <a:t>Pattern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&lt;input placeholder=“Full Name”&gt;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7772400" cy="3043819"/>
          </a:xfrm>
        </p:spPr>
        <p:txBody>
          <a:bodyPr anchor="t"/>
          <a:lstStyle/>
          <a:p>
            <a:pPr>
              <a:buFont typeface="Arial"/>
              <a:buChar char="•"/>
            </a:pPr>
            <a:r>
              <a:rPr lang="en-US" dirty="0" smtClean="0"/>
              <a:t>  Disappears as the user types.</a:t>
            </a:r>
          </a:p>
          <a:p>
            <a:pPr>
              <a:buFont typeface="Arial"/>
              <a:buChar char="•"/>
            </a:pPr>
            <a:r>
              <a:rPr lang="en-US" dirty="0" smtClean="0"/>
              <a:t>  NOT a replacement for a proper label. </a:t>
            </a:r>
            <a:r>
              <a:rPr lang="en-US" i="1" dirty="0" smtClean="0"/>
              <a:t>I will hunt you down.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49" y="2935392"/>
            <a:ext cx="6060678" cy="79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&lt;input required&gt;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7772400" cy="3043819"/>
          </a:xfrm>
        </p:spPr>
        <p:txBody>
          <a:bodyPr anchor="t"/>
          <a:lstStyle/>
          <a:p>
            <a:pPr>
              <a:buFont typeface="Arial"/>
              <a:buChar char="•"/>
            </a:pPr>
            <a:r>
              <a:rPr lang="en-US" dirty="0" smtClean="0"/>
              <a:t>  Validated by supporting browsers.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23" y="2824005"/>
            <a:ext cx="5829103" cy="1753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&lt;input autofocus&gt;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7772400" cy="3043819"/>
          </a:xfrm>
        </p:spPr>
        <p:txBody>
          <a:bodyPr anchor="t"/>
          <a:lstStyle/>
          <a:p>
            <a:pPr>
              <a:buFont typeface="Arial"/>
              <a:buChar char="•"/>
            </a:pPr>
            <a:r>
              <a:rPr lang="en-US" dirty="0" smtClean="0"/>
              <a:t>  Gives the first field in the source order with autofocus focus on page load.</a:t>
            </a:r>
          </a:p>
          <a:p>
            <a:pPr>
              <a:buFont typeface="Arial"/>
              <a:buChar char="•"/>
            </a:pPr>
            <a:r>
              <a:rPr lang="en-US" dirty="0" smtClean="0"/>
              <a:t>  Will scroll the page to give it focus.</a:t>
            </a:r>
          </a:p>
          <a:p>
            <a:pPr>
              <a:buFont typeface="Arial"/>
              <a:buChar char="•"/>
            </a:pPr>
            <a:r>
              <a:rPr lang="en-US" dirty="0" smtClean="0"/>
              <a:t>  Not supported by mobile browsers.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&lt;input </a:t>
            </a:r>
            <a:r>
              <a:rPr lang="en-US" b="0" cap="none" dirty="0" err="1" smtClean="0">
                <a:latin typeface="Arno Pro Caption"/>
                <a:cs typeface="Arno Pro Caption"/>
              </a:rPr>
              <a:t>autocomplete</a:t>
            </a:r>
            <a:r>
              <a:rPr lang="en-US" b="0" cap="none" dirty="0" smtClean="0">
                <a:latin typeface="Arno Pro Caption"/>
                <a:cs typeface="Arno Pro Caption"/>
              </a:rPr>
              <a:t>=“off”&gt;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7772400" cy="3043819"/>
          </a:xfrm>
        </p:spPr>
        <p:txBody>
          <a:bodyPr anchor="t"/>
          <a:lstStyle/>
          <a:p>
            <a:pPr>
              <a:buFont typeface="Arial"/>
              <a:buChar char="•"/>
            </a:pPr>
            <a:r>
              <a:rPr lang="en-US" dirty="0" smtClean="0"/>
              <a:t>  Suggests to browsers that they not auto fill that form field.</a:t>
            </a:r>
          </a:p>
          <a:p>
            <a:pPr>
              <a:buFont typeface="Arial"/>
              <a:buChar char="•"/>
            </a:pPr>
            <a:r>
              <a:rPr lang="en-US" dirty="0" smtClean="0"/>
              <a:t>  Suggested for use on form fields the browser will probably auto fill 	wrong. For example: Name when you want a pet’s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/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&lt;input </a:t>
            </a:r>
            <a:r>
              <a:rPr lang="en-US" b="0" cap="none" dirty="0" err="1" smtClean="0">
                <a:latin typeface="Arno Pro Caption"/>
                <a:cs typeface="Arno Pro Caption"/>
              </a:rPr>
              <a:t>spellcheck</a:t>
            </a:r>
            <a:r>
              <a:rPr lang="en-US" b="0" cap="none" dirty="0" smtClean="0">
                <a:latin typeface="Arno Pro Caption"/>
                <a:cs typeface="Arno Pro Caption"/>
              </a:rPr>
              <a:t>=“false”&gt;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1363081"/>
            <a:ext cx="7772400" cy="3043819"/>
          </a:xfrm>
        </p:spPr>
        <p:txBody>
          <a:bodyPr anchor="t"/>
          <a:lstStyle/>
          <a:p>
            <a:pPr>
              <a:buFont typeface="Arial"/>
              <a:buChar char="•"/>
            </a:pPr>
            <a:r>
              <a:rPr lang="en-US" dirty="0" smtClean="0"/>
              <a:t>  Also accepts “true”.</a:t>
            </a:r>
          </a:p>
          <a:p>
            <a:pPr>
              <a:buFont typeface="Arial"/>
              <a:buChar char="•"/>
            </a:pPr>
            <a:r>
              <a:rPr lang="en-US" dirty="0" smtClean="0"/>
              <a:t>  Tells the browser explicitly whether or not to spell check the field.</a:t>
            </a:r>
          </a:p>
          <a:p>
            <a:pPr>
              <a:buFont typeface="Arial"/>
              <a:buChar char="•"/>
            </a:pPr>
            <a:r>
              <a:rPr lang="en-US" dirty="0" smtClean="0"/>
              <a:t>  Good for fields where the input is expected to be interpreted as a 	misspelling.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22313" y="433708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b="0" cap="none" dirty="0" smtClean="0">
                <a:latin typeface="Arno Pro Caption"/>
                <a:cs typeface="Arno Pro Caption"/>
              </a:rPr>
              <a:t>&lt;input pattern="[a-zA-Z0-9]+" title=“Letters and numbers only please.”&gt;</a:t>
            </a:r>
            <a:endParaRPr lang="en-US" b="0" cap="none" dirty="0">
              <a:latin typeface="Arno Pro Caption"/>
              <a:cs typeface="Arno Pro Captio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722313" y="2276964"/>
            <a:ext cx="7772400" cy="3043819"/>
          </a:xfrm>
        </p:spPr>
        <p:txBody>
          <a:bodyPr anchor="t"/>
          <a:lstStyle/>
          <a:p>
            <a:pPr>
              <a:buFont typeface="Arial"/>
              <a:buChar char="•"/>
            </a:pPr>
            <a:r>
              <a:rPr lang="en-US" dirty="0" smtClean="0"/>
              <a:t>  Matches a regular expression.</a:t>
            </a:r>
          </a:p>
          <a:p>
            <a:pPr>
              <a:buFont typeface="Arial"/>
              <a:buChar char="•"/>
            </a:pPr>
            <a:r>
              <a:rPr lang="en-US" dirty="0" smtClean="0"/>
              <a:t>  Only validates if something has been entered.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 Error message is non-specific. Some browsers will use title attribute to 	explain.</a:t>
            </a:r>
          </a:p>
          <a:p>
            <a:pPr>
              <a:buFont typeface="Arial"/>
              <a:buChar char="•"/>
            </a:pPr>
            <a:r>
              <a:rPr lang="en-US" dirty="0" smtClean="0"/>
              <a:t>  Use the title attribute to add additional help text. </a:t>
            </a:r>
            <a:r>
              <a:rPr lang="en-US" i="1" dirty="0" smtClean="0"/>
              <a:t>Please.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This works with all the input types.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118" y="4684467"/>
            <a:ext cx="6189043" cy="1768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1786</Words>
  <Application>Microsoft Macintosh PowerPoint</Application>
  <PresentationFormat>On-screen Show (4:3)</PresentationFormat>
  <Paragraphs>259</Paragraphs>
  <Slides>29</Slides>
  <Notes>29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Forms of doom</vt:lpstr>
      <vt:lpstr>Behold The Powers of HTML5</vt:lpstr>
      <vt:lpstr>Attributes TO RULE THEM ALL</vt:lpstr>
      <vt:lpstr>&lt;input placeholder=“Full Name”&gt;</vt:lpstr>
      <vt:lpstr>&lt;input required&gt;</vt:lpstr>
      <vt:lpstr>&lt;input autofocus&gt;</vt:lpstr>
      <vt:lpstr>&lt;input autocomplete=“off”&gt;</vt:lpstr>
      <vt:lpstr>&lt;input spellcheck=“false”&gt;</vt:lpstr>
      <vt:lpstr>&lt;input pattern="[a-zA-Z0-9]+" title=“Letters and numbers only please.”&gt;</vt:lpstr>
      <vt:lpstr>CODING Impressive.</vt:lpstr>
      <vt:lpstr>Input types And your little dog too</vt:lpstr>
      <vt:lpstr>&lt;input type=“email”&gt;</vt:lpstr>
      <vt:lpstr>&lt;input type=“url”&gt;</vt:lpstr>
      <vt:lpstr>&lt;input type=“tel”&gt;</vt:lpstr>
      <vt:lpstr>&lt;input type=“search”&gt;</vt:lpstr>
      <vt:lpstr>&lt;input type=“number”&gt;</vt:lpstr>
      <vt:lpstr>&lt;input type=“range”&gt;</vt:lpstr>
      <vt:lpstr>&lt;input type=“date”&gt;</vt:lpstr>
      <vt:lpstr>&lt;input type=“text” list=“sources"&gt; &lt;datalist id=“sources"&gt;   &lt;option&gt;Professor&lt;/option&gt;   &lt;option&gt;Master&lt;/option&gt; &lt;/datalist&gt;</vt:lpstr>
      <vt:lpstr>CODING Most Impressive.</vt:lpstr>
      <vt:lpstr>Support Do you know how I got these scars?</vt:lpstr>
      <vt:lpstr>JavaScript API with frickin Laser beams</vt:lpstr>
      <vt:lpstr>formData</vt:lpstr>
      <vt:lpstr>formData</vt:lpstr>
      <vt:lpstr>Constraint Validation</vt:lpstr>
      <vt:lpstr>Constraint Validation</vt:lpstr>
      <vt:lpstr>CODING</vt:lpstr>
      <vt:lpstr>Styling Custom Baby Seal Leather Boots Anyone?</vt:lpstr>
      <vt:lpstr>Resources I see you brought a friend.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Forms of doom</dc:title>
  <dc:creator>Stephanie Hobson</dc:creator>
  <cp:lastModifiedBy>Stephanie Hobson</cp:lastModifiedBy>
  <cp:revision>125</cp:revision>
  <cp:lastPrinted>2012-07-09T21:01:06Z</cp:lastPrinted>
  <dcterms:created xsi:type="dcterms:W3CDTF">2012-07-09T06:08:08Z</dcterms:created>
  <dcterms:modified xsi:type="dcterms:W3CDTF">2012-07-10T23:49:35Z</dcterms:modified>
</cp:coreProperties>
</file>