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4" r:id="rId2"/>
    <p:sldId id="315"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7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5BC1CEA-6EFE-4E39-930D-5BB44F5FC86D}" type="datetimeFigureOut">
              <a:rPr lang="en-US" smtClean="0"/>
              <a:pPr/>
              <a:t>21/11/14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04B775D-AAF2-4D17-99FA-32050F6F334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BC1CEA-6EFE-4E39-930D-5BB44F5FC86D}" type="datetimeFigureOut">
              <a:rPr lang="en-US" smtClean="0"/>
              <a:pPr/>
              <a:t>21/11/14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B775D-AAF2-4D17-99FA-32050F6F33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BC1CEA-6EFE-4E39-930D-5BB44F5FC86D}" type="datetimeFigureOut">
              <a:rPr lang="en-US" smtClean="0"/>
              <a:pPr/>
              <a:t>21/11/14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B775D-AAF2-4D17-99FA-32050F6F33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5BC1CEA-6EFE-4E39-930D-5BB44F5FC86D}" type="datetimeFigureOut">
              <a:rPr lang="en-US" smtClean="0"/>
              <a:pPr/>
              <a:t>21/11/14</a:t>
            </a:fld>
            <a:endParaRPr lang="en-US"/>
          </a:p>
        </p:txBody>
      </p:sp>
      <p:sp>
        <p:nvSpPr>
          <p:cNvPr id="9" name="Slide Number Placeholder 8"/>
          <p:cNvSpPr>
            <a:spLocks noGrp="1"/>
          </p:cNvSpPr>
          <p:nvPr>
            <p:ph type="sldNum" sz="quarter" idx="15"/>
          </p:nvPr>
        </p:nvSpPr>
        <p:spPr/>
        <p:txBody>
          <a:bodyPr rtlCol="0"/>
          <a:lstStyle/>
          <a:p>
            <a:fld id="{D04B775D-AAF2-4D17-99FA-32050F6F334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5BC1CEA-6EFE-4E39-930D-5BB44F5FC86D}" type="datetimeFigureOut">
              <a:rPr lang="en-US" smtClean="0"/>
              <a:pPr/>
              <a:t>21/11/14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04B775D-AAF2-4D17-99FA-32050F6F334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5BC1CEA-6EFE-4E39-930D-5BB44F5FC86D}" type="datetimeFigureOut">
              <a:rPr lang="en-US" smtClean="0"/>
              <a:pPr/>
              <a:t>21/11/14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B775D-AAF2-4D17-99FA-32050F6F334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5BC1CEA-6EFE-4E39-930D-5BB44F5FC86D}" type="datetimeFigureOut">
              <a:rPr lang="en-US" smtClean="0"/>
              <a:pPr/>
              <a:t>21/11/14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4B775D-AAF2-4D17-99FA-32050F6F334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5BC1CEA-6EFE-4E39-930D-5BB44F5FC86D}" type="datetimeFigureOut">
              <a:rPr lang="en-US" smtClean="0"/>
              <a:pPr/>
              <a:t>21/11/14</a:t>
            </a:fld>
            <a:endParaRPr lang="en-US"/>
          </a:p>
        </p:txBody>
      </p:sp>
      <p:sp>
        <p:nvSpPr>
          <p:cNvPr id="7" name="Slide Number Placeholder 6"/>
          <p:cNvSpPr>
            <a:spLocks noGrp="1"/>
          </p:cNvSpPr>
          <p:nvPr>
            <p:ph type="sldNum" sz="quarter" idx="11"/>
          </p:nvPr>
        </p:nvSpPr>
        <p:spPr/>
        <p:txBody>
          <a:bodyPr rtlCol="0"/>
          <a:lstStyle/>
          <a:p>
            <a:fld id="{D04B775D-AAF2-4D17-99FA-32050F6F334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C1CEA-6EFE-4E39-930D-5BB44F5FC86D}" type="datetimeFigureOut">
              <a:rPr lang="en-US" smtClean="0"/>
              <a:pPr/>
              <a:t>21/11/14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4B775D-AAF2-4D17-99FA-32050F6F33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5BC1CEA-6EFE-4E39-930D-5BB44F5FC86D}" type="datetimeFigureOut">
              <a:rPr lang="en-US" smtClean="0"/>
              <a:pPr/>
              <a:t>21/11/14</a:t>
            </a:fld>
            <a:endParaRPr lang="en-US"/>
          </a:p>
        </p:txBody>
      </p:sp>
      <p:sp>
        <p:nvSpPr>
          <p:cNvPr id="22" name="Slide Number Placeholder 21"/>
          <p:cNvSpPr>
            <a:spLocks noGrp="1"/>
          </p:cNvSpPr>
          <p:nvPr>
            <p:ph type="sldNum" sz="quarter" idx="15"/>
          </p:nvPr>
        </p:nvSpPr>
        <p:spPr/>
        <p:txBody>
          <a:bodyPr rtlCol="0"/>
          <a:lstStyle/>
          <a:p>
            <a:fld id="{D04B775D-AAF2-4D17-99FA-32050F6F334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5BC1CEA-6EFE-4E39-930D-5BB44F5FC86D}" type="datetimeFigureOut">
              <a:rPr lang="en-US" smtClean="0"/>
              <a:pPr/>
              <a:t>21/11/14</a:t>
            </a:fld>
            <a:endParaRPr lang="en-US"/>
          </a:p>
        </p:txBody>
      </p:sp>
      <p:sp>
        <p:nvSpPr>
          <p:cNvPr id="18" name="Slide Number Placeholder 17"/>
          <p:cNvSpPr>
            <a:spLocks noGrp="1"/>
          </p:cNvSpPr>
          <p:nvPr>
            <p:ph type="sldNum" sz="quarter" idx="11"/>
          </p:nvPr>
        </p:nvSpPr>
        <p:spPr/>
        <p:txBody>
          <a:bodyPr rtlCol="0"/>
          <a:lstStyle/>
          <a:p>
            <a:fld id="{D04B775D-AAF2-4D17-99FA-32050F6F334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5BC1CEA-6EFE-4E39-930D-5BB44F5FC86D}" type="datetimeFigureOut">
              <a:rPr lang="en-US" smtClean="0"/>
              <a:pPr/>
              <a:t>21/11/14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04B775D-AAF2-4D17-99FA-32050F6F33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VgTpAoJEXa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tILrvPPydSs&amp;feature=related"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Science Research Methods</a:t>
            </a:r>
            <a:endParaRPr lang="en-US" dirty="0"/>
          </a:p>
        </p:txBody>
      </p:sp>
      <p:sp>
        <p:nvSpPr>
          <p:cNvPr id="3" name="Subtitle 2"/>
          <p:cNvSpPr>
            <a:spLocks noGrp="1"/>
          </p:cNvSpPr>
          <p:nvPr>
            <p:ph type="subTitle" idx="1"/>
          </p:nvPr>
        </p:nvSpPr>
        <p:spPr/>
        <p:txBody>
          <a:bodyPr/>
          <a:lstStyle/>
          <a:p>
            <a:r>
              <a:rPr lang="en-US" dirty="0" smtClean="0"/>
              <a:t>Stephanie Dietz</a:t>
            </a:r>
            <a:endParaRPr lang="en-US" dirty="0"/>
          </a:p>
        </p:txBody>
      </p:sp>
    </p:spTree>
    <p:extLst>
      <p:ext uri="{BB962C8B-B14F-4D97-AF65-F5344CB8AC3E}">
        <p14:creationId xmlns:p14="http://schemas.microsoft.com/office/powerpoint/2010/main" val="3149234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Observations</a:t>
            </a:r>
            <a:endParaRPr lang="en-US" dirty="0"/>
          </a:p>
        </p:txBody>
      </p:sp>
      <p:sp>
        <p:nvSpPr>
          <p:cNvPr id="3" name="Content Placeholder 2"/>
          <p:cNvSpPr>
            <a:spLocks noGrp="1"/>
          </p:cNvSpPr>
          <p:nvPr>
            <p:ph sz="quarter" idx="1"/>
          </p:nvPr>
        </p:nvSpPr>
        <p:spPr/>
        <p:txBody>
          <a:bodyPr>
            <a:normAutofit/>
          </a:bodyPr>
          <a:lstStyle/>
          <a:p>
            <a:r>
              <a:rPr lang="en-US" sz="3600" dirty="0" smtClean="0"/>
              <a:t>Naturalistic observation: researcher </a:t>
            </a:r>
            <a:r>
              <a:rPr lang="en-US" sz="3600" b="1" dirty="0" smtClean="0"/>
              <a:t>observes behavior in a natural setting as unobtrusively as possible. </a:t>
            </a:r>
            <a:endParaRPr 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Observations</a:t>
            </a:r>
            <a:endParaRPr lang="en-US" dirty="0"/>
          </a:p>
        </p:txBody>
      </p:sp>
      <p:sp>
        <p:nvSpPr>
          <p:cNvPr id="3" name="Content Placeholder 2"/>
          <p:cNvSpPr>
            <a:spLocks noGrp="1"/>
          </p:cNvSpPr>
          <p:nvPr>
            <p:ph sz="quarter" idx="1"/>
          </p:nvPr>
        </p:nvSpPr>
        <p:spPr/>
        <p:txBody>
          <a:bodyPr>
            <a:normAutofit/>
          </a:bodyPr>
          <a:lstStyle/>
          <a:p>
            <a:r>
              <a:rPr lang="en-US" sz="3600" dirty="0" smtClean="0"/>
              <a:t>Participant observation: researcher </a:t>
            </a:r>
            <a:r>
              <a:rPr lang="en-US" sz="3600" b="1" dirty="0" smtClean="0"/>
              <a:t>engages in activities to observe and record behavior of individuals. </a:t>
            </a:r>
            <a:endParaRPr 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Observations</a:t>
            </a:r>
            <a:endParaRPr lang="en-US" dirty="0"/>
          </a:p>
        </p:txBody>
      </p:sp>
      <p:sp>
        <p:nvSpPr>
          <p:cNvPr id="3" name="Content Placeholder 2"/>
          <p:cNvSpPr>
            <a:spLocks noGrp="1"/>
          </p:cNvSpPr>
          <p:nvPr>
            <p:ph sz="quarter" idx="1"/>
          </p:nvPr>
        </p:nvSpPr>
        <p:spPr/>
        <p:txBody>
          <a:bodyPr>
            <a:normAutofit/>
          </a:bodyPr>
          <a:lstStyle/>
          <a:p>
            <a:r>
              <a:rPr lang="en-US" sz="3600" dirty="0" smtClean="0"/>
              <a:t>Contrived (structured) observation: setting is arranged to </a:t>
            </a:r>
            <a:r>
              <a:rPr lang="en-US" sz="3600" b="1" dirty="0" smtClean="0"/>
              <a:t>elicit target behavior. </a:t>
            </a:r>
          </a:p>
          <a:p>
            <a:r>
              <a:rPr lang="en-US" sz="3600" smtClean="0">
                <a:hlinkClick r:id="rId2"/>
              </a:rPr>
              <a:t>Structured Observation</a:t>
            </a:r>
            <a:endParaRPr lang="en-US" sz="3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Research Design</a:t>
            </a:r>
            <a:endParaRPr lang="en-US" dirty="0"/>
          </a:p>
        </p:txBody>
      </p:sp>
      <p:sp>
        <p:nvSpPr>
          <p:cNvPr id="3" name="Content Placeholder 2"/>
          <p:cNvSpPr>
            <a:spLocks noGrp="1"/>
          </p:cNvSpPr>
          <p:nvPr>
            <p:ph sz="quarter" idx="1"/>
          </p:nvPr>
        </p:nvSpPr>
        <p:spPr/>
        <p:txBody>
          <a:bodyPr/>
          <a:lstStyle/>
          <a:p>
            <a:r>
              <a:rPr lang="en-US" sz="3600" dirty="0" smtClean="0"/>
              <a:t>Survey research design: uses a </a:t>
            </a:r>
            <a:r>
              <a:rPr lang="en-US" sz="3600" b="1" dirty="0" smtClean="0"/>
              <a:t>survey</a:t>
            </a:r>
            <a:r>
              <a:rPr lang="en-US" sz="3600" dirty="0" smtClean="0"/>
              <a:t> to obtain a </a:t>
            </a:r>
            <a:r>
              <a:rPr lang="en-US" sz="3600" b="1" dirty="0" smtClean="0"/>
              <a:t>description of a particular group.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1143000"/>
          </a:xfrm>
        </p:spPr>
        <p:txBody>
          <a:bodyPr/>
          <a:lstStyle/>
          <a:p>
            <a:r>
              <a:rPr lang="en-US" dirty="0" smtClean="0"/>
              <a:t>Survey research design</a:t>
            </a:r>
            <a:endParaRPr lang="en-US" dirty="0"/>
          </a:p>
        </p:txBody>
      </p:sp>
      <p:graphicFrame>
        <p:nvGraphicFramePr>
          <p:cNvPr id="4" name="Table 3"/>
          <p:cNvGraphicFramePr>
            <a:graphicFrameLocks noGrp="1"/>
          </p:cNvGraphicFramePr>
          <p:nvPr/>
        </p:nvGraphicFramePr>
        <p:xfrm>
          <a:off x="228600" y="1371600"/>
          <a:ext cx="8534399" cy="4572000"/>
        </p:xfrm>
        <a:graphic>
          <a:graphicData uri="http://schemas.openxmlformats.org/drawingml/2006/table">
            <a:tbl>
              <a:tblPr/>
              <a:tblGrid>
                <a:gridCol w="1368035"/>
                <a:gridCol w="1950898"/>
                <a:gridCol w="1862667"/>
                <a:gridCol w="2039129"/>
                <a:gridCol w="1313670"/>
              </a:tblGrid>
              <a:tr h="304800">
                <a:tc>
                  <a:txBody>
                    <a:bodyPr/>
                    <a:lstStyle/>
                    <a:p>
                      <a:pPr marL="0" marR="0">
                        <a:lnSpc>
                          <a:spcPct val="115000"/>
                        </a:lnSpc>
                        <a:spcBef>
                          <a:spcPts val="0"/>
                        </a:spcBef>
                        <a:spcAft>
                          <a:spcPts val="0"/>
                        </a:spcAft>
                      </a:pPr>
                      <a:r>
                        <a:rPr lang="en-US" sz="1100" b="1" dirty="0">
                          <a:latin typeface="Calibri"/>
                          <a:ea typeface="Calibri"/>
                          <a:cs typeface="Times New Roman"/>
                        </a:rPr>
                        <a:t>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a:ea typeface="Calibri"/>
                          <a:cs typeface="Times New Roman"/>
                        </a:rPr>
                        <a:t>Definition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a:ea typeface="Calibri"/>
                          <a:cs typeface="Times New Roman"/>
                        </a:rPr>
                        <a:t>Advantages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a:ea typeface="Calibri"/>
                          <a:cs typeface="Times New Roman"/>
                        </a:rPr>
                        <a:t>Disadvantage/Issues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a:ea typeface="Calibri"/>
                          <a:cs typeface="Times New Roman"/>
                        </a:rPr>
                        <a:t>Example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7200">
                <a:tc>
                  <a:txBody>
                    <a:bodyPr/>
                    <a:lstStyle/>
                    <a:p>
                      <a:pPr marL="0" marR="0">
                        <a:lnSpc>
                          <a:spcPct val="115000"/>
                        </a:lnSpc>
                        <a:spcBef>
                          <a:spcPts val="0"/>
                        </a:spcBef>
                        <a:spcAft>
                          <a:spcPts val="0"/>
                        </a:spcAft>
                      </a:pPr>
                      <a:r>
                        <a:rPr lang="en-US" sz="2800" dirty="0">
                          <a:latin typeface="Calibri"/>
                          <a:ea typeface="Calibri"/>
                          <a:cs typeface="Times New Roman"/>
                        </a:rPr>
                        <a:t>Open-ended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dirty="0">
                          <a:latin typeface="Calibri"/>
                          <a:ea typeface="Calibri"/>
                          <a:cs typeface="Times New Roman"/>
                        </a:rPr>
                        <a:t>Allows participants to </a:t>
                      </a:r>
                      <a:r>
                        <a:rPr lang="en-US" sz="2800" b="1" dirty="0" smtClean="0">
                          <a:latin typeface="Calibri"/>
                          <a:ea typeface="Calibri"/>
                          <a:cs typeface="Times New Roman"/>
                        </a:rPr>
                        <a:t>respond in their own words. </a:t>
                      </a:r>
                      <a:endParaRPr lang="en-U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dirty="0">
                          <a:latin typeface="Calibri"/>
                          <a:ea typeface="Calibri"/>
                          <a:cs typeface="Times New Roman"/>
                        </a:rPr>
                        <a:t>Reveals individuals’ </a:t>
                      </a:r>
                      <a:br>
                        <a:rPr lang="en-US" sz="2800" dirty="0">
                          <a:latin typeface="Calibri"/>
                          <a:ea typeface="Calibri"/>
                          <a:cs typeface="Times New Roman"/>
                        </a:rPr>
                      </a:br>
                      <a:r>
                        <a:rPr lang="en-US" sz="2800" b="1" dirty="0" smtClean="0">
                          <a:latin typeface="Calibri"/>
                          <a:ea typeface="Calibri"/>
                          <a:cs typeface="Times New Roman"/>
                        </a:rPr>
                        <a:t>true</a:t>
                      </a:r>
                      <a:r>
                        <a:rPr lang="en-US" sz="2800" b="1" baseline="0" dirty="0" smtClean="0">
                          <a:latin typeface="Calibri"/>
                          <a:ea typeface="Calibri"/>
                          <a:cs typeface="Times New Roman"/>
                        </a:rPr>
                        <a:t> thoughts or opinions</a:t>
                      </a:r>
                      <a:endParaRPr lang="en-U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dirty="0">
                          <a:latin typeface="Calibri"/>
                          <a:ea typeface="Calibri"/>
                          <a:cs typeface="Times New Roman"/>
                        </a:rPr>
                        <a:t>1. </a:t>
                      </a:r>
                      <a:r>
                        <a:rPr lang="en-US" sz="2800" b="1" dirty="0" smtClean="0">
                          <a:latin typeface="Calibri"/>
                          <a:ea typeface="Calibri"/>
                          <a:cs typeface="Times New Roman"/>
                        </a:rPr>
                        <a:t>Different perspectives</a:t>
                      </a:r>
                      <a:r>
                        <a:rPr lang="en-US" sz="2800" b="1" baseline="0" dirty="0" smtClean="0">
                          <a:latin typeface="Calibri"/>
                          <a:ea typeface="Calibri"/>
                          <a:cs typeface="Times New Roman"/>
                        </a:rPr>
                        <a:t> </a:t>
                      </a:r>
                      <a:br>
                        <a:rPr lang="en-US" sz="2800" b="1" baseline="0" dirty="0" smtClean="0">
                          <a:latin typeface="Calibri"/>
                          <a:ea typeface="Calibri"/>
                          <a:cs typeface="Times New Roman"/>
                        </a:rPr>
                      </a:br>
                      <a:endParaRPr lang="en-US" sz="2800" dirty="0">
                        <a:latin typeface="Calibri"/>
                        <a:ea typeface="Calibri"/>
                        <a:cs typeface="Times New Roman"/>
                      </a:endParaRPr>
                    </a:p>
                    <a:p>
                      <a:pPr marL="0" marR="0">
                        <a:lnSpc>
                          <a:spcPct val="115000"/>
                        </a:lnSpc>
                        <a:spcBef>
                          <a:spcPts val="0"/>
                        </a:spcBef>
                        <a:spcAft>
                          <a:spcPts val="0"/>
                        </a:spcAft>
                      </a:pPr>
                      <a:r>
                        <a:rPr lang="en-US" sz="2800" dirty="0" smtClean="0">
                          <a:latin typeface="Calibri"/>
                          <a:ea typeface="Calibri"/>
                          <a:cs typeface="Times New Roman"/>
                        </a:rPr>
                        <a:t>2</a:t>
                      </a:r>
                      <a:r>
                        <a:rPr lang="en-US" sz="2800" b="1" dirty="0" smtClean="0">
                          <a:latin typeface="Calibri"/>
                          <a:ea typeface="Calibri"/>
                          <a:cs typeface="Times New Roman"/>
                        </a:rPr>
                        <a:t>.</a:t>
                      </a:r>
                      <a:r>
                        <a:rPr lang="en-US" sz="2800" b="1" baseline="0" dirty="0" smtClean="0">
                          <a:latin typeface="Calibri"/>
                          <a:ea typeface="Calibri"/>
                          <a:cs typeface="Times New Roman"/>
                        </a:rPr>
                        <a:t>Difficult to summarize or analyze</a:t>
                      </a:r>
                      <a:r>
                        <a:rPr lang="en-US" sz="2800" dirty="0">
                          <a:latin typeface="Calibri"/>
                          <a:ea typeface="Calibri"/>
                          <a:cs typeface="Times New Roman"/>
                        </a:rPr>
                        <a:t/>
                      </a:r>
                      <a:br>
                        <a:rPr lang="en-US" sz="2800" dirty="0">
                          <a:latin typeface="Calibri"/>
                          <a:ea typeface="Calibri"/>
                          <a:cs typeface="Times New Roman"/>
                        </a:rPr>
                      </a:br>
                      <a:endParaRPr lang="en-U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dirty="0" smtClean="0">
                          <a:latin typeface="Calibri"/>
                          <a:ea typeface="Calibri"/>
                          <a:cs typeface="Times New Roman"/>
                        </a:rPr>
                        <a:t>What is your favorite pet type? </a:t>
                      </a:r>
                      <a:endParaRPr lang="en-U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dirty="0" smtClean="0"/>
              <a:t>Survey research design</a:t>
            </a:r>
            <a:endParaRPr lang="en-US" dirty="0"/>
          </a:p>
        </p:txBody>
      </p:sp>
      <p:graphicFrame>
        <p:nvGraphicFramePr>
          <p:cNvPr id="4" name="Table 3"/>
          <p:cNvGraphicFramePr>
            <a:graphicFrameLocks noGrp="1"/>
          </p:cNvGraphicFramePr>
          <p:nvPr/>
        </p:nvGraphicFramePr>
        <p:xfrm>
          <a:off x="152400" y="1143000"/>
          <a:ext cx="8534399" cy="3657600"/>
        </p:xfrm>
        <a:graphic>
          <a:graphicData uri="http://schemas.openxmlformats.org/drawingml/2006/table">
            <a:tbl>
              <a:tblPr/>
              <a:tblGrid>
                <a:gridCol w="1600200"/>
                <a:gridCol w="1905000"/>
                <a:gridCol w="1764631"/>
                <a:gridCol w="1950898"/>
                <a:gridCol w="1313670"/>
              </a:tblGrid>
              <a:tr h="3657600">
                <a:tc>
                  <a:txBody>
                    <a:bodyPr/>
                    <a:lstStyle/>
                    <a:p>
                      <a:pPr marL="0" marR="0">
                        <a:lnSpc>
                          <a:spcPct val="115000"/>
                        </a:lnSpc>
                        <a:spcBef>
                          <a:spcPts val="0"/>
                        </a:spcBef>
                        <a:spcAft>
                          <a:spcPts val="0"/>
                        </a:spcAft>
                      </a:pPr>
                      <a:r>
                        <a:rPr lang="en-US" sz="2800" dirty="0">
                          <a:latin typeface="Calibri"/>
                          <a:ea typeface="Calibri"/>
                          <a:cs typeface="Times New Roman"/>
                        </a:rPr>
                        <a:t>Restricted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dirty="0">
                          <a:latin typeface="Calibri"/>
                          <a:ea typeface="Calibri"/>
                          <a:cs typeface="Times New Roman"/>
                        </a:rPr>
                        <a:t>Gives </a:t>
                      </a:r>
                      <a:r>
                        <a:rPr lang="en-US" sz="2800" dirty="0" smtClean="0">
                          <a:latin typeface="Calibri"/>
                          <a:ea typeface="Calibri"/>
                          <a:cs typeface="Times New Roman"/>
                        </a:rPr>
                        <a:t>participants </a:t>
                      </a:r>
                      <a:r>
                        <a:rPr lang="en-US" sz="2800" b="1" dirty="0" smtClean="0">
                          <a:latin typeface="Calibri"/>
                          <a:ea typeface="Calibri"/>
                          <a:cs typeface="Times New Roman"/>
                        </a:rPr>
                        <a:t>limited responses. (multiple</a:t>
                      </a:r>
                      <a:r>
                        <a:rPr lang="en-US" sz="2800" b="1" baseline="0" dirty="0" smtClean="0">
                          <a:latin typeface="Calibri"/>
                          <a:ea typeface="Calibri"/>
                          <a:cs typeface="Times New Roman"/>
                        </a:rPr>
                        <a:t> choice)</a:t>
                      </a:r>
                      <a:endParaRPr lang="en-U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dirty="0">
                          <a:latin typeface="Calibri"/>
                          <a:ea typeface="Calibri"/>
                          <a:cs typeface="Times New Roman"/>
                        </a:rPr>
                        <a:t>Easy to </a:t>
                      </a:r>
                      <a:r>
                        <a:rPr lang="en-US" sz="2800" b="1" dirty="0" smtClean="0">
                          <a:latin typeface="Calibri"/>
                          <a:ea typeface="Calibri"/>
                          <a:cs typeface="Times New Roman"/>
                        </a:rPr>
                        <a:t>analyze and summarize</a:t>
                      </a:r>
                      <a:endParaRPr lang="en-US" sz="2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dirty="0">
                          <a:latin typeface="Calibri"/>
                          <a:ea typeface="Calibri"/>
                          <a:cs typeface="Times New Roman"/>
                        </a:rPr>
                        <a:t>1. </a:t>
                      </a:r>
                      <a:r>
                        <a:rPr lang="en-US" sz="2800" b="1" dirty="0" smtClean="0">
                          <a:latin typeface="Calibri"/>
                          <a:ea typeface="Calibri"/>
                          <a:cs typeface="Times New Roman"/>
                        </a:rPr>
                        <a:t>Might</a:t>
                      </a:r>
                      <a:r>
                        <a:rPr lang="en-US" sz="2800" b="1" baseline="0" dirty="0" smtClean="0">
                          <a:latin typeface="Calibri"/>
                          <a:ea typeface="Calibri"/>
                          <a:cs typeface="Times New Roman"/>
                        </a:rPr>
                        <a:t> not have all answers.</a:t>
                      </a:r>
                      <a:endParaRPr lang="en-US" sz="2800" dirty="0">
                        <a:latin typeface="Calibri"/>
                        <a:ea typeface="Calibri"/>
                        <a:cs typeface="Times New Roman"/>
                      </a:endParaRPr>
                    </a:p>
                    <a:p>
                      <a:pPr marL="0" marR="0">
                        <a:lnSpc>
                          <a:spcPct val="115000"/>
                        </a:lnSpc>
                        <a:spcBef>
                          <a:spcPts val="0"/>
                        </a:spcBef>
                        <a:spcAft>
                          <a:spcPts val="0"/>
                        </a:spcAft>
                      </a:pPr>
                      <a:r>
                        <a:rPr lang="en-US" sz="2800" dirty="0">
                          <a:latin typeface="Calibri"/>
                          <a:ea typeface="Calibri"/>
                          <a:cs typeface="Times New Roman"/>
                        </a:rPr>
                        <a:t/>
                      </a:r>
                      <a:br>
                        <a:rPr lang="en-US" sz="2800" dirty="0">
                          <a:latin typeface="Calibri"/>
                          <a:ea typeface="Calibri"/>
                          <a:cs typeface="Times New Roman"/>
                        </a:rPr>
                      </a:br>
                      <a:endParaRPr lang="en-U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dirty="0" smtClean="0">
                          <a:latin typeface="Calibri"/>
                          <a:ea typeface="Calibri"/>
                          <a:cs typeface="Times New Roman"/>
                        </a:rPr>
                        <a:t>What is favorite pet type: </a:t>
                      </a:r>
                    </a:p>
                    <a:p>
                      <a:pPr marL="514350" marR="0" indent="-514350">
                        <a:lnSpc>
                          <a:spcPct val="115000"/>
                        </a:lnSpc>
                        <a:spcBef>
                          <a:spcPts val="0"/>
                        </a:spcBef>
                        <a:spcAft>
                          <a:spcPts val="0"/>
                        </a:spcAft>
                        <a:buAutoNum type="alphaUcPeriod"/>
                      </a:pPr>
                      <a:r>
                        <a:rPr lang="en-US" sz="2800" dirty="0" smtClean="0">
                          <a:latin typeface="Calibri"/>
                          <a:ea typeface="Calibri"/>
                          <a:cs typeface="Times New Roman"/>
                        </a:rPr>
                        <a:t>Dog</a:t>
                      </a:r>
                    </a:p>
                    <a:p>
                      <a:pPr marL="514350" marR="0" indent="-514350">
                        <a:lnSpc>
                          <a:spcPct val="115000"/>
                        </a:lnSpc>
                        <a:spcBef>
                          <a:spcPts val="0"/>
                        </a:spcBef>
                        <a:spcAft>
                          <a:spcPts val="0"/>
                        </a:spcAft>
                        <a:buAutoNum type="alphaUcPeriod"/>
                      </a:pPr>
                      <a:r>
                        <a:rPr lang="en-US" sz="2800" dirty="0" smtClean="0">
                          <a:latin typeface="Calibri"/>
                          <a:ea typeface="Calibri"/>
                          <a:cs typeface="Times New Roman"/>
                        </a:rPr>
                        <a:t>Cat</a:t>
                      </a:r>
                    </a:p>
                    <a:p>
                      <a:pPr marL="514350" marR="0" indent="-514350">
                        <a:lnSpc>
                          <a:spcPct val="115000"/>
                        </a:lnSpc>
                        <a:spcBef>
                          <a:spcPts val="0"/>
                        </a:spcBef>
                        <a:spcAft>
                          <a:spcPts val="0"/>
                        </a:spcAft>
                        <a:buAutoNum type="alphaUcPeriod"/>
                      </a:pPr>
                      <a:r>
                        <a:rPr lang="en-US" sz="2800" dirty="0" smtClean="0">
                          <a:latin typeface="Calibri"/>
                          <a:ea typeface="Calibri"/>
                          <a:cs typeface="Times New Roman"/>
                        </a:rPr>
                        <a:t>Bird</a:t>
                      </a:r>
                      <a:endParaRPr lang="en-U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dirty="0" smtClean="0"/>
              <a:t>Survey Research Design</a:t>
            </a:r>
            <a:endParaRPr lang="en-US" dirty="0"/>
          </a:p>
        </p:txBody>
      </p:sp>
      <p:graphicFrame>
        <p:nvGraphicFramePr>
          <p:cNvPr id="4" name="Table 3"/>
          <p:cNvGraphicFramePr>
            <a:graphicFrameLocks noGrp="1"/>
          </p:cNvGraphicFramePr>
          <p:nvPr/>
        </p:nvGraphicFramePr>
        <p:xfrm>
          <a:off x="533400" y="1143000"/>
          <a:ext cx="8229599" cy="4907280"/>
        </p:xfrm>
        <a:graphic>
          <a:graphicData uri="http://schemas.openxmlformats.org/drawingml/2006/table">
            <a:tbl>
              <a:tblPr/>
              <a:tblGrid>
                <a:gridCol w="1143000"/>
                <a:gridCol w="1905000"/>
                <a:gridCol w="2209800"/>
                <a:gridCol w="1705046"/>
                <a:gridCol w="1266753"/>
              </a:tblGrid>
              <a:tr h="4343400">
                <a:tc>
                  <a:txBody>
                    <a:bodyPr/>
                    <a:lstStyle/>
                    <a:p>
                      <a:pPr marL="0" marR="0">
                        <a:lnSpc>
                          <a:spcPct val="115000"/>
                        </a:lnSpc>
                        <a:spcBef>
                          <a:spcPts val="0"/>
                        </a:spcBef>
                        <a:spcAft>
                          <a:spcPts val="0"/>
                        </a:spcAft>
                      </a:pPr>
                      <a:r>
                        <a:rPr lang="en-US" sz="2800" dirty="0">
                          <a:latin typeface="Calibri"/>
                          <a:ea typeface="Calibri"/>
                          <a:cs typeface="Times New Roman"/>
                        </a:rPr>
                        <a:t>Rating-scale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dirty="0">
                          <a:latin typeface="Calibri"/>
                          <a:ea typeface="Calibri"/>
                          <a:cs typeface="Times New Roman"/>
                        </a:rPr>
                        <a:t>Gives participants</a:t>
                      </a:r>
                    </a:p>
                    <a:p>
                      <a:pPr marL="0" marR="0">
                        <a:lnSpc>
                          <a:spcPct val="115000"/>
                        </a:lnSpc>
                        <a:spcBef>
                          <a:spcPts val="0"/>
                        </a:spcBef>
                        <a:spcAft>
                          <a:spcPts val="0"/>
                        </a:spcAft>
                      </a:pPr>
                      <a:r>
                        <a:rPr lang="en-US" sz="2800" b="1" dirty="0" smtClean="0">
                          <a:latin typeface="Calibri"/>
                          <a:ea typeface="Calibri"/>
                          <a:cs typeface="Times New Roman"/>
                        </a:rPr>
                        <a:t>Pre-determined scale</a:t>
                      </a:r>
                      <a:endParaRPr lang="en-US" sz="2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dirty="0">
                          <a:latin typeface="Calibri"/>
                          <a:ea typeface="Calibri"/>
                          <a:cs typeface="Times New Roman"/>
                        </a:rPr>
                        <a:t>Easy for participant to</a:t>
                      </a:r>
                    </a:p>
                    <a:p>
                      <a:pPr marL="0" marR="0">
                        <a:lnSpc>
                          <a:spcPct val="115000"/>
                        </a:lnSpc>
                        <a:spcBef>
                          <a:spcPts val="0"/>
                        </a:spcBef>
                        <a:spcAft>
                          <a:spcPts val="0"/>
                        </a:spcAft>
                      </a:pPr>
                      <a:r>
                        <a:rPr lang="en-US" sz="2800" b="1" dirty="0" smtClean="0">
                          <a:latin typeface="Calibri"/>
                          <a:ea typeface="Calibri"/>
                          <a:cs typeface="Times New Roman"/>
                        </a:rPr>
                        <a:t>Understand</a:t>
                      </a:r>
                    </a:p>
                    <a:p>
                      <a:pPr marL="0" marR="0">
                        <a:lnSpc>
                          <a:spcPct val="115000"/>
                        </a:lnSpc>
                        <a:spcBef>
                          <a:spcPts val="0"/>
                        </a:spcBef>
                        <a:spcAft>
                          <a:spcPts val="0"/>
                        </a:spcAft>
                      </a:pPr>
                      <a:r>
                        <a:rPr lang="en-US" sz="2800" b="1" dirty="0" smtClean="0">
                          <a:latin typeface="Calibri"/>
                          <a:ea typeface="Calibri"/>
                          <a:cs typeface="Times New Roman"/>
                        </a:rPr>
                        <a:t/>
                      </a:r>
                      <a:br>
                        <a:rPr lang="en-US" sz="2800" b="1" dirty="0" smtClean="0">
                          <a:latin typeface="Calibri"/>
                          <a:ea typeface="Calibri"/>
                          <a:cs typeface="Times New Roman"/>
                        </a:rPr>
                      </a:br>
                      <a:r>
                        <a:rPr lang="en-US" sz="2800" dirty="0" smtClean="0">
                          <a:latin typeface="Calibri"/>
                          <a:ea typeface="Calibri"/>
                          <a:cs typeface="Times New Roman"/>
                        </a:rPr>
                        <a:t>Allows for </a:t>
                      </a:r>
                      <a:r>
                        <a:rPr lang="en-US" sz="2800" b="1" dirty="0" smtClean="0">
                          <a:latin typeface="Calibri"/>
                          <a:ea typeface="Calibri"/>
                          <a:cs typeface="Times New Roman"/>
                        </a:rPr>
                        <a:t>measurement on interval scale</a:t>
                      </a:r>
                      <a:endParaRPr lang="en-U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dirty="0">
                          <a:latin typeface="Calibri"/>
                          <a:ea typeface="Calibri"/>
                          <a:cs typeface="Times New Roman"/>
                        </a:rPr>
                        <a:t>1. </a:t>
                      </a:r>
                      <a:r>
                        <a:rPr lang="en-US" sz="2800" b="1" dirty="0" smtClean="0">
                          <a:latin typeface="Calibri"/>
                          <a:ea typeface="Calibri"/>
                          <a:cs typeface="Times New Roman"/>
                        </a:rPr>
                        <a:t>Response Set: Answer the same for all</a:t>
                      </a:r>
                      <a:r>
                        <a:rPr lang="en-US" sz="2800" dirty="0">
                          <a:latin typeface="Calibri"/>
                          <a:ea typeface="Calibri"/>
                          <a:cs typeface="Times New Roman"/>
                        </a:rPr>
                        <a:t/>
                      </a:r>
                      <a:br>
                        <a:rPr lang="en-US" sz="2800" dirty="0">
                          <a:latin typeface="Calibri"/>
                          <a:ea typeface="Calibri"/>
                          <a:cs typeface="Times New Roman"/>
                        </a:rPr>
                      </a:br>
                      <a:r>
                        <a:rPr lang="en-US" sz="2800" dirty="0">
                          <a:latin typeface="Calibri"/>
                          <a:ea typeface="Calibri"/>
                          <a:cs typeface="Times New Roman"/>
                        </a:rPr>
                        <a:t>2. </a:t>
                      </a:r>
                      <a:r>
                        <a:rPr lang="en-US" sz="2800" b="1" dirty="0" smtClean="0">
                          <a:latin typeface="Calibri"/>
                          <a:ea typeface="Calibri"/>
                          <a:cs typeface="Times New Roman"/>
                        </a:rPr>
                        <a:t>Debate about interval</a:t>
                      </a:r>
                      <a:r>
                        <a:rPr lang="en-US" sz="2800" b="1" baseline="0" dirty="0" smtClean="0">
                          <a:latin typeface="Calibri"/>
                          <a:ea typeface="Calibri"/>
                          <a:cs typeface="Times New Roman"/>
                        </a:rPr>
                        <a:t> scale.</a:t>
                      </a:r>
                      <a:endParaRPr lang="en-U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research Design</a:t>
            </a:r>
            <a:endParaRPr lang="en-US" dirty="0"/>
          </a:p>
        </p:txBody>
      </p:sp>
      <p:pic>
        <p:nvPicPr>
          <p:cNvPr id="27650" name="Picture 2"/>
          <p:cNvPicPr>
            <a:picLocks noChangeAspect="1" noChangeArrowheads="1"/>
          </p:cNvPicPr>
          <p:nvPr/>
        </p:nvPicPr>
        <p:blipFill>
          <a:blip r:embed="rId2" cstate="print"/>
          <a:srcRect/>
          <a:stretch>
            <a:fillRect/>
          </a:stretch>
        </p:blipFill>
        <p:spPr bwMode="auto">
          <a:xfrm>
            <a:off x="609600" y="1447800"/>
            <a:ext cx="7543800" cy="47498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Administering a survey</a:t>
            </a:r>
            <a:endParaRPr lang="en-US" dirty="0"/>
          </a:p>
        </p:txBody>
      </p:sp>
      <p:sp>
        <p:nvSpPr>
          <p:cNvPr id="3" name="Content Placeholder 2"/>
          <p:cNvSpPr>
            <a:spLocks noGrp="1"/>
          </p:cNvSpPr>
          <p:nvPr>
            <p:ph sz="quarter" idx="1"/>
          </p:nvPr>
        </p:nvSpPr>
        <p:spPr/>
        <p:txBody>
          <a:bodyPr>
            <a:normAutofit/>
          </a:bodyPr>
          <a:lstStyle/>
          <a:p>
            <a:r>
              <a:rPr lang="en-US" sz="3600" dirty="0" smtClean="0"/>
              <a:t>Mailed Surveys</a:t>
            </a:r>
          </a:p>
          <a:p>
            <a:pPr lvl="1"/>
            <a:r>
              <a:rPr lang="en-US" sz="3600" dirty="0" smtClean="0"/>
              <a:t>Convenient and anonymous</a:t>
            </a:r>
          </a:p>
          <a:p>
            <a:pPr lvl="1"/>
            <a:r>
              <a:rPr lang="en-US" sz="3600" dirty="0" smtClean="0"/>
              <a:t>Non-threatening</a:t>
            </a:r>
          </a:p>
          <a:p>
            <a:pPr lvl="1"/>
            <a:r>
              <a:rPr lang="en-US" sz="3600" dirty="0" smtClean="0"/>
              <a:t>Easy to administer</a:t>
            </a:r>
            <a:endParaRPr lang="en-US" sz="3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Administering a survey</a:t>
            </a:r>
            <a:endParaRPr lang="en-US" dirty="0"/>
          </a:p>
        </p:txBody>
      </p:sp>
      <p:sp>
        <p:nvSpPr>
          <p:cNvPr id="3" name="Content Placeholder 2"/>
          <p:cNvSpPr>
            <a:spLocks noGrp="1"/>
          </p:cNvSpPr>
          <p:nvPr>
            <p:ph sz="quarter" idx="1"/>
          </p:nvPr>
        </p:nvSpPr>
        <p:spPr>
          <a:xfrm>
            <a:off x="457200" y="1600200"/>
            <a:ext cx="8305800" cy="4873752"/>
          </a:xfrm>
        </p:spPr>
        <p:txBody>
          <a:bodyPr>
            <a:normAutofit/>
          </a:bodyPr>
          <a:lstStyle/>
          <a:p>
            <a:r>
              <a:rPr lang="en-US" sz="3600" dirty="0" smtClean="0"/>
              <a:t>Mailed Surveys</a:t>
            </a:r>
          </a:p>
          <a:p>
            <a:pPr lvl="1"/>
            <a:r>
              <a:rPr lang="en-US" sz="3600" dirty="0" smtClean="0"/>
              <a:t>Can be expensive</a:t>
            </a:r>
          </a:p>
          <a:p>
            <a:pPr lvl="1"/>
            <a:r>
              <a:rPr lang="en-US" sz="3600" dirty="0" smtClean="0"/>
              <a:t>Low response rate</a:t>
            </a:r>
          </a:p>
          <a:p>
            <a:pPr lvl="1"/>
            <a:r>
              <a:rPr lang="en-US" sz="3600" dirty="0" smtClean="0"/>
              <a:t>Unsure who completes the survey</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Thought</a:t>
            </a:r>
            <a:endParaRPr lang="en-US" dirty="0"/>
          </a:p>
        </p:txBody>
      </p:sp>
      <p:sp>
        <p:nvSpPr>
          <p:cNvPr id="3" name="Content Placeholder 2"/>
          <p:cNvSpPr>
            <a:spLocks noGrp="1"/>
          </p:cNvSpPr>
          <p:nvPr>
            <p:ph sz="quarter" idx="1"/>
          </p:nvPr>
        </p:nvSpPr>
        <p:spPr/>
        <p:txBody>
          <a:bodyPr/>
          <a:lstStyle/>
          <a:p>
            <a:r>
              <a:rPr lang="en-US" dirty="0" smtClean="0"/>
              <a:t>Why should engineers or people in your field of study learn social science methods? </a:t>
            </a:r>
            <a:endParaRPr lang="en-US" dirty="0"/>
          </a:p>
        </p:txBody>
      </p:sp>
    </p:spTree>
    <p:extLst>
      <p:ext uri="{BB962C8B-B14F-4D97-AF65-F5344CB8AC3E}">
        <p14:creationId xmlns:p14="http://schemas.microsoft.com/office/powerpoint/2010/main" val="207429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Administering a survey</a:t>
            </a:r>
            <a:endParaRPr lang="en-US" dirty="0"/>
          </a:p>
        </p:txBody>
      </p:sp>
      <p:sp>
        <p:nvSpPr>
          <p:cNvPr id="3" name="Content Placeholder 2"/>
          <p:cNvSpPr>
            <a:spLocks noGrp="1"/>
          </p:cNvSpPr>
          <p:nvPr>
            <p:ph sz="quarter" idx="1"/>
          </p:nvPr>
        </p:nvSpPr>
        <p:spPr/>
        <p:txBody>
          <a:bodyPr>
            <a:normAutofit/>
          </a:bodyPr>
          <a:lstStyle/>
          <a:p>
            <a:r>
              <a:rPr lang="en-US" sz="3600" dirty="0" smtClean="0"/>
              <a:t>Non-response bias: </a:t>
            </a:r>
            <a:r>
              <a:rPr lang="en-US" sz="3600" b="1" dirty="0" smtClean="0"/>
              <a:t>people who return surveys are not usually representative of population.</a:t>
            </a:r>
            <a:endParaRPr lang="en-US"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Administering a survey</a:t>
            </a:r>
            <a:endParaRPr lang="en-US" dirty="0"/>
          </a:p>
        </p:txBody>
      </p:sp>
      <p:sp>
        <p:nvSpPr>
          <p:cNvPr id="3" name="Content Placeholder 2"/>
          <p:cNvSpPr>
            <a:spLocks noGrp="1"/>
          </p:cNvSpPr>
          <p:nvPr>
            <p:ph sz="quarter" idx="1"/>
          </p:nvPr>
        </p:nvSpPr>
        <p:spPr/>
        <p:txBody>
          <a:bodyPr>
            <a:normAutofit/>
          </a:bodyPr>
          <a:lstStyle/>
          <a:p>
            <a:r>
              <a:rPr lang="en-US" sz="3600" dirty="0" smtClean="0"/>
              <a:t>Telephone Surveys</a:t>
            </a:r>
          </a:p>
          <a:p>
            <a:pPr lvl="1"/>
            <a:r>
              <a:rPr lang="en-US" sz="3600" dirty="0" smtClean="0"/>
              <a:t>Conducted from home or office</a:t>
            </a:r>
          </a:p>
          <a:p>
            <a:pPr lvl="1"/>
            <a:r>
              <a:rPr lang="en-US" sz="3600" dirty="0" smtClean="0"/>
              <a:t>Cheaper (no paper involved)</a:t>
            </a:r>
            <a:endParaRPr lang="en-US" sz="3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Administering a survey</a:t>
            </a:r>
            <a:endParaRPr lang="en-US" dirty="0"/>
          </a:p>
        </p:txBody>
      </p:sp>
      <p:sp>
        <p:nvSpPr>
          <p:cNvPr id="3" name="Content Placeholder 2"/>
          <p:cNvSpPr>
            <a:spLocks noGrp="1"/>
          </p:cNvSpPr>
          <p:nvPr>
            <p:ph sz="quarter" idx="1"/>
          </p:nvPr>
        </p:nvSpPr>
        <p:spPr/>
        <p:txBody>
          <a:bodyPr>
            <a:normAutofit/>
          </a:bodyPr>
          <a:lstStyle/>
          <a:p>
            <a:r>
              <a:rPr lang="en-US" sz="3600" dirty="0" smtClean="0"/>
              <a:t>Telephone Survey</a:t>
            </a:r>
          </a:p>
          <a:p>
            <a:pPr lvl="1"/>
            <a:r>
              <a:rPr lang="en-US" sz="3600" dirty="0" smtClean="0"/>
              <a:t>Time Consuming</a:t>
            </a:r>
          </a:p>
          <a:p>
            <a:pPr lvl="1"/>
            <a:r>
              <a:rPr lang="en-US" sz="3600" dirty="0" smtClean="0"/>
              <a:t>Interviewer Bias: </a:t>
            </a:r>
            <a:r>
              <a:rPr lang="en-US" sz="3600" b="1" dirty="0" smtClean="0"/>
              <a:t>researcher influences natural responses. </a:t>
            </a:r>
            <a:endParaRPr lang="en-US" sz="3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Administering a survey</a:t>
            </a:r>
            <a:endParaRPr lang="en-US" dirty="0"/>
          </a:p>
        </p:txBody>
      </p:sp>
      <p:sp>
        <p:nvSpPr>
          <p:cNvPr id="3" name="Content Placeholder 2"/>
          <p:cNvSpPr>
            <a:spLocks noGrp="1"/>
          </p:cNvSpPr>
          <p:nvPr>
            <p:ph sz="quarter" idx="1"/>
          </p:nvPr>
        </p:nvSpPr>
        <p:spPr>
          <a:xfrm>
            <a:off x="457200" y="1600200"/>
            <a:ext cx="8077200" cy="4873752"/>
          </a:xfrm>
        </p:spPr>
        <p:txBody>
          <a:bodyPr>
            <a:normAutofit/>
          </a:bodyPr>
          <a:lstStyle/>
          <a:p>
            <a:r>
              <a:rPr lang="en-US" sz="3600" dirty="0" smtClean="0"/>
              <a:t>Internet Surveys</a:t>
            </a:r>
          </a:p>
          <a:p>
            <a:pPr lvl="1"/>
            <a:r>
              <a:rPr lang="en-US" sz="3600" dirty="0" smtClean="0"/>
              <a:t>Efficient to administer</a:t>
            </a:r>
          </a:p>
          <a:p>
            <a:pPr lvl="1"/>
            <a:r>
              <a:rPr lang="en-US" sz="3600" dirty="0" smtClean="0"/>
              <a:t>Access to large number of people</a:t>
            </a:r>
          </a:p>
          <a:p>
            <a:pPr lvl="1"/>
            <a:r>
              <a:rPr lang="en-US" sz="3600" dirty="0" smtClean="0"/>
              <a:t>Survey can be individualized</a:t>
            </a:r>
            <a:endParaRPr lang="en-US"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Administering a survey</a:t>
            </a:r>
            <a:endParaRPr lang="en-US" dirty="0"/>
          </a:p>
        </p:txBody>
      </p:sp>
      <p:sp>
        <p:nvSpPr>
          <p:cNvPr id="3" name="Content Placeholder 2"/>
          <p:cNvSpPr>
            <a:spLocks noGrp="1"/>
          </p:cNvSpPr>
          <p:nvPr>
            <p:ph sz="quarter" idx="1"/>
          </p:nvPr>
        </p:nvSpPr>
        <p:spPr>
          <a:xfrm>
            <a:off x="457200" y="1600200"/>
            <a:ext cx="8305800" cy="4873752"/>
          </a:xfrm>
        </p:spPr>
        <p:txBody>
          <a:bodyPr>
            <a:normAutofit/>
          </a:bodyPr>
          <a:lstStyle/>
          <a:p>
            <a:r>
              <a:rPr lang="en-US" sz="3600" dirty="0" smtClean="0"/>
              <a:t>Internet Surveys</a:t>
            </a:r>
          </a:p>
          <a:p>
            <a:pPr lvl="1"/>
            <a:r>
              <a:rPr lang="en-US" sz="3600" dirty="0" smtClean="0"/>
              <a:t>Expense for site (not always)</a:t>
            </a:r>
          </a:p>
          <a:p>
            <a:pPr lvl="1"/>
            <a:r>
              <a:rPr lang="en-US" sz="3600" dirty="0" smtClean="0"/>
              <a:t>Sample may not be representative</a:t>
            </a:r>
          </a:p>
          <a:p>
            <a:pPr lvl="1"/>
            <a:r>
              <a:rPr lang="en-US" sz="3600" dirty="0" smtClean="0"/>
              <a:t>Cannot control who sees/takes survey </a:t>
            </a:r>
            <a:endParaRPr lang="en-US"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Administering a Survey</a:t>
            </a:r>
            <a:endParaRPr lang="en-US" dirty="0"/>
          </a:p>
        </p:txBody>
      </p:sp>
      <p:sp>
        <p:nvSpPr>
          <p:cNvPr id="3" name="Content Placeholder 2"/>
          <p:cNvSpPr>
            <a:spLocks noGrp="1"/>
          </p:cNvSpPr>
          <p:nvPr>
            <p:ph sz="quarter" idx="1"/>
          </p:nvPr>
        </p:nvSpPr>
        <p:spPr>
          <a:xfrm>
            <a:off x="457200" y="1600200"/>
            <a:ext cx="8382000" cy="4873752"/>
          </a:xfrm>
        </p:spPr>
        <p:txBody>
          <a:bodyPr>
            <a:normAutofit/>
          </a:bodyPr>
          <a:lstStyle/>
          <a:p>
            <a:r>
              <a:rPr lang="en-US" sz="3600" dirty="0" smtClean="0"/>
              <a:t>In person survey</a:t>
            </a:r>
          </a:p>
          <a:p>
            <a:pPr lvl="1"/>
            <a:r>
              <a:rPr lang="en-US" sz="3600" dirty="0" smtClean="0"/>
              <a:t>Efficient to administer in groups</a:t>
            </a:r>
          </a:p>
          <a:p>
            <a:pPr lvl="1"/>
            <a:r>
              <a:rPr lang="en-US" sz="3600" dirty="0" smtClean="0"/>
              <a:t>100% response rate</a:t>
            </a:r>
          </a:p>
          <a:p>
            <a:pPr lvl="1"/>
            <a:r>
              <a:rPr lang="en-US" sz="3600" dirty="0" smtClean="0"/>
              <a:t>Flexible (groups or individual)</a:t>
            </a:r>
            <a:endParaRPr lang="en-US" sz="3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Administering a Survey</a:t>
            </a:r>
            <a:endParaRPr lang="en-US" dirty="0"/>
          </a:p>
        </p:txBody>
      </p:sp>
      <p:sp>
        <p:nvSpPr>
          <p:cNvPr id="3" name="Content Placeholder 2"/>
          <p:cNvSpPr>
            <a:spLocks noGrp="1"/>
          </p:cNvSpPr>
          <p:nvPr>
            <p:ph sz="quarter" idx="1"/>
          </p:nvPr>
        </p:nvSpPr>
        <p:spPr/>
        <p:txBody>
          <a:bodyPr>
            <a:normAutofit/>
          </a:bodyPr>
          <a:lstStyle/>
          <a:p>
            <a:r>
              <a:rPr lang="en-US" sz="3600" dirty="0" smtClean="0"/>
              <a:t>In person surveys</a:t>
            </a:r>
          </a:p>
          <a:p>
            <a:pPr lvl="1"/>
            <a:r>
              <a:rPr lang="en-US" sz="3600" dirty="0" smtClean="0"/>
              <a:t>Time consuming</a:t>
            </a:r>
          </a:p>
          <a:p>
            <a:pPr lvl="1"/>
            <a:r>
              <a:rPr lang="en-US" sz="3600" dirty="0" smtClean="0"/>
              <a:t>Interviewer bias </a:t>
            </a:r>
            <a:endParaRPr lang="en-US" sz="3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Experimental Research Strategy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73437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Experimental research strategy</a:t>
            </a:r>
            <a:endParaRPr lang="en-US" dirty="0"/>
          </a:p>
        </p:txBody>
      </p:sp>
      <p:sp>
        <p:nvSpPr>
          <p:cNvPr id="3" name="Content Placeholder 2"/>
          <p:cNvSpPr>
            <a:spLocks noGrp="1"/>
          </p:cNvSpPr>
          <p:nvPr>
            <p:ph sz="quarter" idx="1"/>
          </p:nvPr>
        </p:nvSpPr>
        <p:spPr/>
        <p:txBody>
          <a:bodyPr/>
          <a:lstStyle/>
          <a:p>
            <a:r>
              <a:rPr lang="en-US" dirty="0" smtClean="0"/>
              <a:t>The goal of the experimental research strategy is to </a:t>
            </a:r>
            <a:r>
              <a:rPr lang="en-US" b="1" dirty="0" smtClean="0"/>
              <a:t>demonstrate a cause-and-effect relationship between two or more variables</a:t>
            </a:r>
            <a:r>
              <a:rPr lang="en-US" dirty="0" smtClean="0"/>
              <a:t>.</a:t>
            </a:r>
          </a:p>
          <a:p>
            <a:endParaRPr lang="en-US" dirty="0"/>
          </a:p>
        </p:txBody>
      </p:sp>
    </p:spTree>
    <p:extLst>
      <p:ext uri="{BB962C8B-B14F-4D97-AF65-F5344CB8AC3E}">
        <p14:creationId xmlns:p14="http://schemas.microsoft.com/office/powerpoint/2010/main" val="4145830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Experimental research strategy</a:t>
            </a:r>
            <a:endParaRPr lang="en-US" dirty="0"/>
          </a:p>
        </p:txBody>
      </p:sp>
      <p:sp>
        <p:nvSpPr>
          <p:cNvPr id="3" name="Content Placeholder 2"/>
          <p:cNvSpPr>
            <a:spLocks noGrp="1"/>
          </p:cNvSpPr>
          <p:nvPr>
            <p:ph sz="quarter" idx="1"/>
          </p:nvPr>
        </p:nvSpPr>
        <p:spPr/>
        <p:txBody>
          <a:bodyPr/>
          <a:lstStyle/>
          <a:p>
            <a:r>
              <a:rPr lang="en-US" dirty="0" smtClean="0"/>
              <a:t>The following four basic elements must be present (for experiment status): </a:t>
            </a:r>
          </a:p>
          <a:p>
            <a:pPr lvl="1"/>
            <a:r>
              <a:rPr lang="en-US" b="1" dirty="0" smtClean="0"/>
              <a:t>Manipulation </a:t>
            </a:r>
          </a:p>
          <a:p>
            <a:pPr lvl="1"/>
            <a:r>
              <a:rPr lang="en-US" b="1" dirty="0" smtClean="0"/>
              <a:t>Measurement </a:t>
            </a:r>
          </a:p>
          <a:p>
            <a:pPr lvl="1"/>
            <a:r>
              <a:rPr lang="en-US" b="1" dirty="0" smtClean="0"/>
              <a:t>Comparison</a:t>
            </a:r>
          </a:p>
          <a:p>
            <a:pPr lvl="1"/>
            <a:r>
              <a:rPr lang="en-US" b="1" dirty="0" smtClean="0"/>
              <a:t>Control </a:t>
            </a:r>
            <a:endParaRPr lang="en-US" b="1" dirty="0"/>
          </a:p>
        </p:txBody>
      </p:sp>
    </p:spTree>
    <p:extLst>
      <p:ext uri="{BB962C8B-B14F-4D97-AF65-F5344CB8AC3E}">
        <p14:creationId xmlns:p14="http://schemas.microsoft.com/office/powerpoint/2010/main" val="2819474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Descriptive Research</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Experimental research strategy</a:t>
            </a:r>
            <a:endParaRPr lang="en-US" dirty="0"/>
          </a:p>
        </p:txBody>
      </p:sp>
      <p:sp>
        <p:nvSpPr>
          <p:cNvPr id="3" name="Content Placeholder 2"/>
          <p:cNvSpPr>
            <a:spLocks noGrp="1"/>
          </p:cNvSpPr>
          <p:nvPr>
            <p:ph sz="quarter" idx="1"/>
          </p:nvPr>
        </p:nvSpPr>
        <p:spPr/>
        <p:txBody>
          <a:bodyPr/>
          <a:lstStyle/>
          <a:p>
            <a:r>
              <a:rPr lang="en-US" dirty="0" smtClean="0"/>
              <a:t>The variable that is </a:t>
            </a:r>
            <a:r>
              <a:rPr lang="en-US" b="1" dirty="0" smtClean="0"/>
              <a:t>manipulated/changed</a:t>
            </a:r>
            <a:r>
              <a:rPr lang="en-US" dirty="0" smtClean="0"/>
              <a:t> is called the </a:t>
            </a:r>
            <a:r>
              <a:rPr lang="en-US" b="1" dirty="0" smtClean="0"/>
              <a:t>independent variable</a:t>
            </a:r>
            <a:r>
              <a:rPr lang="en-US" dirty="0" smtClean="0"/>
              <a:t>.</a:t>
            </a:r>
          </a:p>
          <a:p>
            <a:pPr lvl="1"/>
            <a:r>
              <a:rPr lang="en-US" dirty="0" smtClean="0"/>
              <a:t>Specific conditions are called </a:t>
            </a:r>
            <a:r>
              <a:rPr lang="en-US" b="1" dirty="0" smtClean="0"/>
              <a:t>levels</a:t>
            </a:r>
            <a:r>
              <a:rPr lang="en-US" dirty="0" smtClean="0"/>
              <a:t>. </a:t>
            </a:r>
            <a:endParaRPr lang="en-US" dirty="0"/>
          </a:p>
        </p:txBody>
      </p:sp>
    </p:spTree>
    <p:extLst>
      <p:ext uri="{BB962C8B-B14F-4D97-AF65-F5344CB8AC3E}">
        <p14:creationId xmlns:p14="http://schemas.microsoft.com/office/powerpoint/2010/main" val="1204891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Experimental research strategy</a:t>
            </a:r>
            <a:endParaRPr lang="en-US" dirty="0"/>
          </a:p>
        </p:txBody>
      </p:sp>
      <p:sp>
        <p:nvSpPr>
          <p:cNvPr id="3" name="Content Placeholder 2"/>
          <p:cNvSpPr>
            <a:spLocks noGrp="1"/>
          </p:cNvSpPr>
          <p:nvPr>
            <p:ph sz="quarter" idx="1"/>
          </p:nvPr>
        </p:nvSpPr>
        <p:spPr/>
        <p:txBody>
          <a:bodyPr/>
          <a:lstStyle/>
          <a:p>
            <a:r>
              <a:rPr lang="en-US" dirty="0" smtClean="0"/>
              <a:t>The variable that is </a:t>
            </a:r>
            <a:r>
              <a:rPr lang="en-US" b="1" dirty="0" smtClean="0"/>
              <a:t>measured</a:t>
            </a:r>
            <a:r>
              <a:rPr lang="en-US" dirty="0" smtClean="0"/>
              <a:t> is called the </a:t>
            </a:r>
            <a:r>
              <a:rPr lang="en-US" b="1" dirty="0" smtClean="0"/>
              <a:t>dependent variable</a:t>
            </a:r>
            <a:r>
              <a:rPr lang="en-US" dirty="0" smtClean="0"/>
              <a:t>. </a:t>
            </a:r>
          </a:p>
          <a:p>
            <a:endParaRPr lang="en-US" dirty="0"/>
          </a:p>
        </p:txBody>
      </p:sp>
    </p:spTree>
    <p:extLst>
      <p:ext uri="{BB962C8B-B14F-4D97-AF65-F5344CB8AC3E}">
        <p14:creationId xmlns:p14="http://schemas.microsoft.com/office/powerpoint/2010/main" val="2661713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Experimental research strategy</a:t>
            </a:r>
            <a:endParaRPr lang="en-US" dirty="0"/>
          </a:p>
        </p:txBody>
      </p:sp>
      <p:sp>
        <p:nvSpPr>
          <p:cNvPr id="3" name="Content Placeholder 2"/>
          <p:cNvSpPr>
            <a:spLocks noGrp="1"/>
          </p:cNvSpPr>
          <p:nvPr>
            <p:ph sz="quarter" idx="1"/>
          </p:nvPr>
        </p:nvSpPr>
        <p:spPr/>
        <p:txBody>
          <a:bodyPr/>
          <a:lstStyle/>
          <a:p>
            <a:r>
              <a:rPr lang="en-US" dirty="0" smtClean="0"/>
              <a:t>Trying to demonstrate that changes in the </a:t>
            </a:r>
            <a:r>
              <a:rPr lang="en-US" b="1" dirty="0" smtClean="0"/>
              <a:t>independent variable</a:t>
            </a:r>
            <a:r>
              <a:rPr lang="en-US" dirty="0" smtClean="0"/>
              <a:t> are responsible for changes in the </a:t>
            </a:r>
            <a:r>
              <a:rPr lang="en-US" b="1" dirty="0" smtClean="0"/>
              <a:t>dependent variable</a:t>
            </a:r>
            <a:r>
              <a:rPr lang="en-US" dirty="0" smtClean="0"/>
              <a:t>.</a:t>
            </a:r>
            <a:endParaRPr lang="en-US" dirty="0"/>
          </a:p>
        </p:txBody>
      </p:sp>
    </p:spTree>
    <p:extLst>
      <p:ext uri="{BB962C8B-B14F-4D97-AF65-F5344CB8AC3E}">
        <p14:creationId xmlns:p14="http://schemas.microsoft.com/office/powerpoint/2010/main" val="2494669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Experimental research strategy</a:t>
            </a:r>
            <a:endParaRPr lang="en-US" dirty="0"/>
          </a:p>
        </p:txBody>
      </p:sp>
      <p:sp>
        <p:nvSpPr>
          <p:cNvPr id="3" name="Content Placeholder 2"/>
          <p:cNvSpPr>
            <a:spLocks noGrp="1"/>
          </p:cNvSpPr>
          <p:nvPr>
            <p:ph sz="quarter" idx="1"/>
          </p:nvPr>
        </p:nvSpPr>
        <p:spPr/>
        <p:txBody>
          <a:bodyPr/>
          <a:lstStyle/>
          <a:p>
            <a:r>
              <a:rPr lang="en-US" dirty="0" smtClean="0"/>
              <a:t>A researcher is interested in the effects of exercise on weight. He creates a new exercise program that targets certain body areas. Each participant’s weight is measured at the beginning of the study. The researcher then has the participants either participate in the new program, or do nothing. Weight is then measured 6 weeks later, comparing the two groups.</a:t>
            </a:r>
            <a:endParaRPr lang="en-US" dirty="0"/>
          </a:p>
        </p:txBody>
      </p:sp>
    </p:spTree>
    <p:extLst>
      <p:ext uri="{BB962C8B-B14F-4D97-AF65-F5344CB8AC3E}">
        <p14:creationId xmlns:p14="http://schemas.microsoft.com/office/powerpoint/2010/main" val="1662659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Experimental research strategy</a:t>
            </a:r>
            <a:endParaRPr lang="en-US" dirty="0"/>
          </a:p>
        </p:txBody>
      </p:sp>
      <p:sp>
        <p:nvSpPr>
          <p:cNvPr id="3" name="Content Placeholder 2"/>
          <p:cNvSpPr>
            <a:spLocks noGrp="1"/>
          </p:cNvSpPr>
          <p:nvPr>
            <p:ph sz="quarter" idx="1"/>
          </p:nvPr>
        </p:nvSpPr>
        <p:spPr/>
        <p:txBody>
          <a:bodyPr/>
          <a:lstStyle/>
          <a:p>
            <a:r>
              <a:rPr lang="en-US" dirty="0" smtClean="0"/>
              <a:t>A developmental psychologist is interested in the effects of age on color preference. She recruits people of three different age groups:10-15, 16-20 and 20-25, and asks them to rank five different colors: red, blue, green, white, and black. The preferences are then compared among the age groups.</a:t>
            </a:r>
            <a:endParaRPr lang="en-US" dirty="0"/>
          </a:p>
        </p:txBody>
      </p:sp>
    </p:spTree>
    <p:extLst>
      <p:ext uri="{BB962C8B-B14F-4D97-AF65-F5344CB8AC3E}">
        <p14:creationId xmlns:p14="http://schemas.microsoft.com/office/powerpoint/2010/main" val="3093344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Experimental research strategy</a:t>
            </a:r>
            <a:endParaRPr lang="en-US" dirty="0"/>
          </a:p>
        </p:txBody>
      </p:sp>
      <p:sp>
        <p:nvSpPr>
          <p:cNvPr id="3" name="Content Placeholder 2"/>
          <p:cNvSpPr>
            <a:spLocks noGrp="1"/>
          </p:cNvSpPr>
          <p:nvPr>
            <p:ph sz="quarter" idx="1"/>
          </p:nvPr>
        </p:nvSpPr>
        <p:spPr/>
        <p:txBody>
          <a:bodyPr/>
          <a:lstStyle/>
          <a:p>
            <a:r>
              <a:rPr lang="en-US" dirty="0" smtClean="0"/>
              <a:t>A clinician is interested in looking at how gender and a new therapy are related in terms of depression scores. All participants are given a depression test. The researcher splits the groups into male and female. Each group is then split into treatment/no-treatment groups. Depression scores are then measured again, and compared among the groups.</a:t>
            </a:r>
            <a:endParaRPr lang="en-US" dirty="0"/>
          </a:p>
        </p:txBody>
      </p:sp>
    </p:spTree>
    <p:extLst>
      <p:ext uri="{BB962C8B-B14F-4D97-AF65-F5344CB8AC3E}">
        <p14:creationId xmlns:p14="http://schemas.microsoft.com/office/powerpoint/2010/main" val="3125133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Experimental research strategy</a:t>
            </a:r>
            <a:endParaRPr lang="en-US" dirty="0"/>
          </a:p>
        </p:txBody>
      </p:sp>
      <p:sp>
        <p:nvSpPr>
          <p:cNvPr id="3" name="Content Placeholder 2"/>
          <p:cNvSpPr>
            <a:spLocks noGrp="1"/>
          </p:cNvSpPr>
          <p:nvPr>
            <p:ph sz="quarter" idx="1"/>
          </p:nvPr>
        </p:nvSpPr>
        <p:spPr/>
        <p:txBody>
          <a:bodyPr/>
          <a:lstStyle/>
          <a:p>
            <a:r>
              <a:rPr lang="en-US" dirty="0" smtClean="0"/>
              <a:t>All other variables in the study are called </a:t>
            </a:r>
            <a:r>
              <a:rPr lang="en-US" b="1" dirty="0" smtClean="0"/>
              <a:t>extraneous variables. </a:t>
            </a:r>
            <a:endParaRPr lang="en-US" b="1" dirty="0"/>
          </a:p>
        </p:txBody>
      </p:sp>
    </p:spTree>
    <p:extLst>
      <p:ext uri="{BB962C8B-B14F-4D97-AF65-F5344CB8AC3E}">
        <p14:creationId xmlns:p14="http://schemas.microsoft.com/office/powerpoint/2010/main" val="1625522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Experimental research strategy</a:t>
            </a:r>
            <a:endParaRPr lang="en-US" dirty="0"/>
          </a:p>
        </p:txBody>
      </p:sp>
      <p:sp>
        <p:nvSpPr>
          <p:cNvPr id="3" name="Content Placeholder 2"/>
          <p:cNvSpPr>
            <a:spLocks noGrp="1"/>
          </p:cNvSpPr>
          <p:nvPr>
            <p:ph sz="quarter" idx="1"/>
          </p:nvPr>
        </p:nvSpPr>
        <p:spPr/>
        <p:txBody>
          <a:bodyPr/>
          <a:lstStyle/>
          <a:p>
            <a:r>
              <a:rPr lang="en-US" dirty="0" smtClean="0"/>
              <a:t>May become a </a:t>
            </a:r>
            <a:r>
              <a:rPr lang="en-US" b="1" dirty="0" smtClean="0"/>
              <a:t>confounding variable </a:t>
            </a:r>
            <a:r>
              <a:rPr lang="en-US" dirty="0" smtClean="0"/>
              <a:t>if</a:t>
            </a:r>
            <a:r>
              <a:rPr lang="en-US" b="1" dirty="0" smtClean="0"/>
              <a:t> systematically changes with dependent variable</a:t>
            </a:r>
            <a:r>
              <a:rPr lang="en-US" dirty="0" smtClean="0"/>
              <a:t>.</a:t>
            </a:r>
          </a:p>
          <a:p>
            <a:endParaRPr lang="en-US" dirty="0"/>
          </a:p>
        </p:txBody>
      </p:sp>
    </p:spTree>
    <p:extLst>
      <p:ext uri="{BB962C8B-B14F-4D97-AF65-F5344CB8AC3E}">
        <p14:creationId xmlns:p14="http://schemas.microsoft.com/office/powerpoint/2010/main" val="113267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Experimental research strategy</a:t>
            </a:r>
            <a:endParaRPr lang="en-US" dirty="0"/>
          </a:p>
        </p:txBody>
      </p:sp>
      <p:sp>
        <p:nvSpPr>
          <p:cNvPr id="3" name="Content Placeholder 2"/>
          <p:cNvSpPr>
            <a:spLocks noGrp="1"/>
          </p:cNvSpPr>
          <p:nvPr>
            <p:ph sz="quarter" idx="1"/>
          </p:nvPr>
        </p:nvSpPr>
        <p:spPr/>
        <p:txBody>
          <a:bodyPr/>
          <a:lstStyle/>
          <a:p>
            <a:r>
              <a:rPr lang="en-US" dirty="0" smtClean="0"/>
              <a:t>A researcher is interested in the effects of off-topic discussion in a classroom on attention. He has one classroom that is taught as normal, and a second in which two confederates chat in the back during the lecture. Scores on a “pop quiz” are then taken, and compared between the two classes.  </a:t>
            </a:r>
            <a:endParaRPr lang="en-US" dirty="0"/>
          </a:p>
        </p:txBody>
      </p:sp>
    </p:spTree>
    <p:extLst>
      <p:ext uri="{BB962C8B-B14F-4D97-AF65-F5344CB8AC3E}">
        <p14:creationId xmlns:p14="http://schemas.microsoft.com/office/powerpoint/2010/main" val="7008259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Conditions for cause and effects</a:t>
            </a:r>
            <a:endParaRPr lang="en-US" dirty="0"/>
          </a:p>
        </p:txBody>
      </p:sp>
      <p:sp>
        <p:nvSpPr>
          <p:cNvPr id="3" name="Content Placeholder 2"/>
          <p:cNvSpPr>
            <a:spLocks noGrp="1"/>
          </p:cNvSpPr>
          <p:nvPr>
            <p:ph sz="quarter" idx="1"/>
          </p:nvPr>
        </p:nvSpPr>
        <p:spPr/>
        <p:txBody>
          <a:bodyPr/>
          <a:lstStyle/>
          <a:p>
            <a:r>
              <a:rPr lang="en-US" dirty="0" smtClean="0"/>
              <a:t>Time-order of independent /dependent variable </a:t>
            </a:r>
          </a:p>
          <a:p>
            <a:pPr lvl="1"/>
            <a:r>
              <a:rPr lang="en-US" dirty="0" smtClean="0"/>
              <a:t>Independent must come first </a:t>
            </a:r>
          </a:p>
          <a:p>
            <a:r>
              <a:rPr lang="en-US" dirty="0" smtClean="0"/>
              <a:t>Covariance of independent and dependent variables </a:t>
            </a:r>
          </a:p>
          <a:p>
            <a:pPr lvl="1"/>
            <a:r>
              <a:rPr lang="en-US" dirty="0" smtClean="0"/>
              <a:t>Must correlate with each other </a:t>
            </a:r>
          </a:p>
          <a:p>
            <a:r>
              <a:rPr lang="en-US" dirty="0" smtClean="0"/>
              <a:t>Exclusion of confounding variables </a:t>
            </a:r>
            <a:endParaRPr lang="en-US" dirty="0"/>
          </a:p>
        </p:txBody>
      </p:sp>
    </p:spTree>
    <p:extLst>
      <p:ext uri="{BB962C8B-B14F-4D97-AF65-F5344CB8AC3E}">
        <p14:creationId xmlns:p14="http://schemas.microsoft.com/office/powerpoint/2010/main" val="316300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Observational Research Design </a:t>
            </a:r>
            <a:endParaRPr lang="en-US" dirty="0"/>
          </a:p>
        </p:txBody>
      </p:sp>
      <p:sp>
        <p:nvSpPr>
          <p:cNvPr id="3" name="Content Placeholder 2"/>
          <p:cNvSpPr>
            <a:spLocks noGrp="1"/>
          </p:cNvSpPr>
          <p:nvPr>
            <p:ph sz="quarter" idx="1"/>
          </p:nvPr>
        </p:nvSpPr>
        <p:spPr/>
        <p:txBody>
          <a:bodyPr>
            <a:normAutofit/>
          </a:bodyPr>
          <a:lstStyle/>
          <a:p>
            <a:r>
              <a:rPr lang="en-US" sz="3600" dirty="0" smtClean="0"/>
              <a:t>The researcher </a:t>
            </a:r>
            <a:r>
              <a:rPr lang="en-US" sz="3600" b="1" dirty="0" smtClean="0"/>
              <a:t>observes</a:t>
            </a:r>
            <a:r>
              <a:rPr lang="en-US" sz="3600" dirty="0" smtClean="0"/>
              <a:t> and </a:t>
            </a:r>
            <a:r>
              <a:rPr lang="en-US" sz="3600" b="1" dirty="0" smtClean="0"/>
              <a:t>systematically records</a:t>
            </a:r>
            <a:r>
              <a:rPr lang="en-US" sz="3600" dirty="0" smtClean="0"/>
              <a:t> the </a:t>
            </a:r>
            <a:r>
              <a:rPr lang="en-US" sz="3600" b="1" dirty="0" smtClean="0"/>
              <a:t>behavior</a:t>
            </a:r>
            <a:r>
              <a:rPr lang="en-US" sz="3600" dirty="0" smtClean="0"/>
              <a:t> of individuals in order to </a:t>
            </a:r>
            <a:r>
              <a:rPr lang="en-US" sz="3600" b="1" dirty="0" smtClean="0"/>
              <a:t>describe </a:t>
            </a:r>
            <a:r>
              <a:rPr lang="en-US" sz="3600" dirty="0" smtClean="0"/>
              <a:t>the behavior.</a:t>
            </a:r>
            <a:endParaRPr lang="en-US" sz="3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Problems with causation </a:t>
            </a:r>
            <a:endParaRPr lang="en-US" dirty="0"/>
          </a:p>
        </p:txBody>
      </p:sp>
      <p:sp>
        <p:nvSpPr>
          <p:cNvPr id="3" name="Content Placeholder 2"/>
          <p:cNvSpPr>
            <a:spLocks noGrp="1"/>
          </p:cNvSpPr>
          <p:nvPr>
            <p:ph sz="quarter" idx="1"/>
          </p:nvPr>
        </p:nvSpPr>
        <p:spPr/>
        <p:txBody>
          <a:bodyPr/>
          <a:lstStyle/>
          <a:p>
            <a:r>
              <a:rPr lang="en-US" dirty="0" smtClean="0"/>
              <a:t>Third variable problem: </a:t>
            </a:r>
            <a:r>
              <a:rPr lang="en-US" b="1" dirty="0" smtClean="0"/>
              <a:t>occurs when a third variable is related to both the independent variable and the dependent variable, and is responsible for the changes in both. (Confound!) </a:t>
            </a:r>
            <a:endParaRPr lang="en-US" dirty="0"/>
          </a:p>
        </p:txBody>
      </p:sp>
    </p:spTree>
    <p:extLst>
      <p:ext uri="{BB962C8B-B14F-4D97-AF65-F5344CB8AC3E}">
        <p14:creationId xmlns:p14="http://schemas.microsoft.com/office/powerpoint/2010/main" val="2045793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Problems with causation </a:t>
            </a:r>
            <a:endParaRPr lang="en-US" dirty="0"/>
          </a:p>
        </p:txBody>
      </p:sp>
      <p:sp>
        <p:nvSpPr>
          <p:cNvPr id="3" name="Content Placeholder 2"/>
          <p:cNvSpPr>
            <a:spLocks noGrp="1"/>
          </p:cNvSpPr>
          <p:nvPr>
            <p:ph sz="quarter" idx="1"/>
          </p:nvPr>
        </p:nvSpPr>
        <p:spPr/>
        <p:txBody>
          <a:bodyPr/>
          <a:lstStyle/>
          <a:p>
            <a:r>
              <a:rPr lang="en-US" dirty="0" smtClean="0"/>
              <a:t>Directionality Problem: </a:t>
            </a:r>
            <a:r>
              <a:rPr lang="en-US" b="1" dirty="0" smtClean="0"/>
              <a:t>Can be unknown if independent caused dependent or dependent caused independent. </a:t>
            </a:r>
          </a:p>
        </p:txBody>
      </p:sp>
    </p:spTree>
    <p:extLst>
      <p:ext uri="{BB962C8B-B14F-4D97-AF65-F5344CB8AC3E}">
        <p14:creationId xmlns:p14="http://schemas.microsoft.com/office/powerpoint/2010/main" val="3066950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Problems with causation </a:t>
            </a:r>
            <a:endParaRPr lang="en-US" dirty="0"/>
          </a:p>
        </p:txBody>
      </p:sp>
      <p:sp>
        <p:nvSpPr>
          <p:cNvPr id="3" name="Content Placeholder 2"/>
          <p:cNvSpPr>
            <a:spLocks noGrp="1"/>
          </p:cNvSpPr>
          <p:nvPr>
            <p:ph sz="quarter" idx="1"/>
          </p:nvPr>
        </p:nvSpPr>
        <p:spPr/>
        <p:txBody>
          <a:bodyPr/>
          <a:lstStyle/>
          <a:p>
            <a:r>
              <a:rPr lang="en-US" dirty="0" smtClean="0"/>
              <a:t>Setting of experiment: </a:t>
            </a:r>
            <a:r>
              <a:rPr lang="en-US" b="1" dirty="0" smtClean="0"/>
              <a:t>Unknown if findings of study extend beyond “unnatural” setting. </a:t>
            </a:r>
            <a:endParaRPr lang="en-US" dirty="0"/>
          </a:p>
        </p:txBody>
      </p:sp>
    </p:spTree>
    <p:extLst>
      <p:ext uri="{BB962C8B-B14F-4D97-AF65-F5344CB8AC3E}">
        <p14:creationId xmlns:p14="http://schemas.microsoft.com/office/powerpoint/2010/main" val="2767556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Elements of an experiment </a:t>
            </a:r>
            <a:endParaRPr lang="en-US" dirty="0"/>
          </a:p>
        </p:txBody>
      </p:sp>
      <p:sp>
        <p:nvSpPr>
          <p:cNvPr id="3" name="Content Placeholder 2"/>
          <p:cNvSpPr>
            <a:spLocks noGrp="1"/>
          </p:cNvSpPr>
          <p:nvPr>
            <p:ph sz="quarter" idx="1"/>
          </p:nvPr>
        </p:nvSpPr>
        <p:spPr/>
        <p:txBody>
          <a:bodyPr/>
          <a:lstStyle/>
          <a:p>
            <a:r>
              <a:rPr lang="en-US" dirty="0" smtClean="0"/>
              <a:t>Manipulation: </a:t>
            </a:r>
          </a:p>
          <a:p>
            <a:pPr lvl="1"/>
            <a:r>
              <a:rPr lang="en-US" b="1" dirty="0" smtClean="0"/>
              <a:t>Determine which variable to manipulate </a:t>
            </a:r>
          </a:p>
          <a:p>
            <a:pPr lvl="1"/>
            <a:r>
              <a:rPr lang="en-US" b="1" dirty="0" smtClean="0"/>
              <a:t>Create series of treatments with different IV values </a:t>
            </a:r>
            <a:endParaRPr lang="en-US" b="1" dirty="0"/>
          </a:p>
        </p:txBody>
      </p:sp>
    </p:spTree>
    <p:extLst>
      <p:ext uri="{BB962C8B-B14F-4D97-AF65-F5344CB8AC3E}">
        <p14:creationId xmlns:p14="http://schemas.microsoft.com/office/powerpoint/2010/main" val="2379912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Elements of an experiment </a:t>
            </a:r>
            <a:endParaRPr lang="en-US" dirty="0"/>
          </a:p>
        </p:txBody>
      </p:sp>
      <p:sp>
        <p:nvSpPr>
          <p:cNvPr id="3" name="Content Placeholder 2"/>
          <p:cNvSpPr>
            <a:spLocks noGrp="1"/>
          </p:cNvSpPr>
          <p:nvPr>
            <p:ph sz="quarter" idx="1"/>
          </p:nvPr>
        </p:nvSpPr>
        <p:spPr/>
        <p:txBody>
          <a:bodyPr/>
          <a:lstStyle/>
          <a:p>
            <a:r>
              <a:rPr lang="en-US" dirty="0" smtClean="0"/>
              <a:t>Helps to solve the </a:t>
            </a:r>
            <a:r>
              <a:rPr lang="en-US" b="1" dirty="0" smtClean="0"/>
              <a:t>directionality problem </a:t>
            </a:r>
            <a:r>
              <a:rPr lang="en-US" dirty="0" smtClean="0"/>
              <a:t>by allowing for </a:t>
            </a:r>
            <a:r>
              <a:rPr lang="en-US" b="1" dirty="0" smtClean="0"/>
              <a:t>systematic changes in only one variable. </a:t>
            </a:r>
            <a:endParaRPr lang="en-US" dirty="0"/>
          </a:p>
        </p:txBody>
      </p:sp>
    </p:spTree>
    <p:extLst>
      <p:ext uri="{BB962C8B-B14F-4D97-AF65-F5344CB8AC3E}">
        <p14:creationId xmlns:p14="http://schemas.microsoft.com/office/powerpoint/2010/main" val="484251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Elements of an experiment </a:t>
            </a:r>
            <a:endParaRPr lang="en-US" dirty="0"/>
          </a:p>
        </p:txBody>
      </p:sp>
      <p:sp>
        <p:nvSpPr>
          <p:cNvPr id="3" name="Content Placeholder 2"/>
          <p:cNvSpPr>
            <a:spLocks noGrp="1"/>
          </p:cNvSpPr>
          <p:nvPr>
            <p:ph sz="quarter" idx="1"/>
          </p:nvPr>
        </p:nvSpPr>
        <p:spPr/>
        <p:txBody>
          <a:bodyPr/>
          <a:lstStyle/>
          <a:p>
            <a:r>
              <a:rPr lang="en-US" dirty="0" smtClean="0"/>
              <a:t> Helps to solve the </a:t>
            </a:r>
            <a:r>
              <a:rPr lang="en-US" b="1" dirty="0" smtClean="0"/>
              <a:t>third-variable problem</a:t>
            </a:r>
            <a:r>
              <a:rPr lang="en-US" dirty="0" smtClean="0"/>
              <a:t> by allowing for </a:t>
            </a:r>
            <a:r>
              <a:rPr lang="en-US" b="1" dirty="0" smtClean="0"/>
              <a:t>a means to test for it</a:t>
            </a:r>
            <a:r>
              <a:rPr lang="en-US" dirty="0" smtClean="0"/>
              <a:t>.</a:t>
            </a:r>
          </a:p>
          <a:p>
            <a:pPr lvl="1"/>
            <a:r>
              <a:rPr lang="en-US" dirty="0" smtClean="0"/>
              <a:t>Can manipulate third-variable to test for changes in dependent variable</a:t>
            </a:r>
            <a:br>
              <a:rPr lang="en-US" dirty="0" smtClean="0"/>
            </a:br>
            <a:endParaRPr lang="en-US" dirty="0"/>
          </a:p>
        </p:txBody>
      </p:sp>
    </p:spTree>
    <p:extLst>
      <p:ext uri="{BB962C8B-B14F-4D97-AF65-F5344CB8AC3E}">
        <p14:creationId xmlns:p14="http://schemas.microsoft.com/office/powerpoint/2010/main" val="3575825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Elements of an experiment </a:t>
            </a:r>
            <a:endParaRPr lang="en-US" dirty="0"/>
          </a:p>
        </p:txBody>
      </p:sp>
      <p:sp>
        <p:nvSpPr>
          <p:cNvPr id="3" name="Content Placeholder 2"/>
          <p:cNvSpPr>
            <a:spLocks noGrp="1"/>
          </p:cNvSpPr>
          <p:nvPr>
            <p:ph sz="quarter" idx="1"/>
          </p:nvPr>
        </p:nvSpPr>
        <p:spPr/>
        <p:txBody>
          <a:bodyPr/>
          <a:lstStyle/>
          <a:p>
            <a:r>
              <a:rPr lang="en-US" dirty="0" smtClean="0"/>
              <a:t>Control: </a:t>
            </a:r>
            <a:r>
              <a:rPr lang="en-US" b="1" dirty="0" smtClean="0"/>
              <a:t>Experiments control all other variables outside IV and DV.</a:t>
            </a:r>
          </a:p>
          <a:p>
            <a:endParaRPr lang="en-US" dirty="0"/>
          </a:p>
        </p:txBody>
      </p:sp>
    </p:spTree>
    <p:extLst>
      <p:ext uri="{BB962C8B-B14F-4D97-AF65-F5344CB8AC3E}">
        <p14:creationId xmlns:p14="http://schemas.microsoft.com/office/powerpoint/2010/main" val="3142581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Elements of an experiment </a:t>
            </a:r>
            <a:endParaRPr lang="en-US" dirty="0"/>
          </a:p>
        </p:txBody>
      </p:sp>
      <p:sp>
        <p:nvSpPr>
          <p:cNvPr id="3" name="Content Placeholder 2"/>
          <p:cNvSpPr>
            <a:spLocks noGrp="1"/>
          </p:cNvSpPr>
          <p:nvPr>
            <p:ph sz="quarter" idx="1"/>
          </p:nvPr>
        </p:nvSpPr>
        <p:spPr/>
        <p:txBody>
          <a:bodyPr/>
          <a:lstStyle/>
          <a:p>
            <a:r>
              <a:rPr lang="en-US" dirty="0" smtClean="0"/>
              <a:t>Helps to solve the </a:t>
            </a:r>
            <a:r>
              <a:rPr lang="en-US" b="1" dirty="0" smtClean="0"/>
              <a:t>third-variable problem</a:t>
            </a:r>
            <a:r>
              <a:rPr lang="en-US" dirty="0" smtClean="0"/>
              <a:t> by allowing for </a:t>
            </a:r>
            <a:r>
              <a:rPr lang="en-US" b="1" dirty="0" smtClean="0"/>
              <a:t>consistency among levels of IV</a:t>
            </a:r>
            <a:r>
              <a:rPr lang="en-US" dirty="0" smtClean="0"/>
              <a:t>.</a:t>
            </a:r>
          </a:p>
          <a:p>
            <a:endParaRPr lang="en-US" dirty="0"/>
          </a:p>
        </p:txBody>
      </p:sp>
    </p:spTree>
    <p:extLst>
      <p:ext uri="{BB962C8B-B14F-4D97-AF65-F5344CB8AC3E}">
        <p14:creationId xmlns:p14="http://schemas.microsoft.com/office/powerpoint/2010/main" val="2550009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Elements of an experiment </a:t>
            </a:r>
            <a:endParaRPr lang="en-US" dirty="0"/>
          </a:p>
        </p:txBody>
      </p:sp>
      <p:sp>
        <p:nvSpPr>
          <p:cNvPr id="3" name="Content Placeholder 2"/>
          <p:cNvSpPr>
            <a:spLocks noGrp="1"/>
          </p:cNvSpPr>
          <p:nvPr>
            <p:ph sz="quarter" idx="1"/>
          </p:nvPr>
        </p:nvSpPr>
        <p:spPr/>
        <p:txBody>
          <a:bodyPr/>
          <a:lstStyle/>
          <a:p>
            <a:r>
              <a:rPr lang="en-US" dirty="0" smtClean="0"/>
              <a:t>How to control extraneous variables: </a:t>
            </a:r>
          </a:p>
          <a:p>
            <a:pPr lvl="1"/>
            <a:r>
              <a:rPr lang="en-US" dirty="0" smtClean="0"/>
              <a:t>Hold constant: Keep the variable the same for all participants. (Only use women, only use 5-year-olds, etc.) </a:t>
            </a:r>
          </a:p>
          <a:p>
            <a:pPr lvl="1"/>
            <a:r>
              <a:rPr lang="en-US" dirty="0" smtClean="0"/>
              <a:t>Matching: Keep the variables the same between levels. (Same number of men and women in each group, same number of 1</a:t>
            </a:r>
            <a:r>
              <a:rPr lang="en-US" baseline="30000" dirty="0" smtClean="0"/>
              <a:t>st</a:t>
            </a:r>
            <a:r>
              <a:rPr lang="en-US" dirty="0" smtClean="0"/>
              <a:t> and 2</a:t>
            </a:r>
            <a:r>
              <a:rPr lang="en-US" baseline="30000" dirty="0" smtClean="0"/>
              <a:t>nd</a:t>
            </a:r>
            <a:r>
              <a:rPr lang="en-US" dirty="0" smtClean="0"/>
              <a:t> graders in each group, etc.) </a:t>
            </a:r>
          </a:p>
          <a:p>
            <a:pPr lvl="1"/>
            <a:r>
              <a:rPr lang="en-US" dirty="0" smtClean="0"/>
              <a:t>Randomization: Place people into groups randomly to prevent systematic placement into groups. </a:t>
            </a:r>
            <a:endParaRPr lang="en-US" dirty="0"/>
          </a:p>
        </p:txBody>
      </p:sp>
    </p:spTree>
    <p:extLst>
      <p:ext uri="{BB962C8B-B14F-4D97-AF65-F5344CB8AC3E}">
        <p14:creationId xmlns:p14="http://schemas.microsoft.com/office/powerpoint/2010/main" val="9428001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17143" t="25143" r="41428" b="37524"/>
          <a:stretch>
            <a:fillRect/>
          </a:stretch>
        </p:blipFill>
        <p:spPr bwMode="auto">
          <a:xfrm>
            <a:off x="152400" y="0"/>
            <a:ext cx="8523514" cy="4800600"/>
          </a:xfrm>
          <a:prstGeom prst="rect">
            <a:avLst/>
          </a:prstGeom>
          <a:noFill/>
          <a:ln w="9525">
            <a:noFill/>
            <a:miter lim="800000"/>
            <a:headEnd/>
            <a:tailEnd/>
          </a:ln>
        </p:spPr>
      </p:pic>
    </p:spTree>
    <p:extLst>
      <p:ext uri="{BB962C8B-B14F-4D97-AF65-F5344CB8AC3E}">
        <p14:creationId xmlns:p14="http://schemas.microsoft.com/office/powerpoint/2010/main" val="2765679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observational research</a:t>
            </a:r>
            <a:endParaRPr lang="en-US" dirty="0"/>
          </a:p>
        </p:txBody>
      </p:sp>
      <p:sp>
        <p:nvSpPr>
          <p:cNvPr id="3" name="Content Placeholder 2"/>
          <p:cNvSpPr>
            <a:spLocks noGrp="1"/>
          </p:cNvSpPr>
          <p:nvPr>
            <p:ph sz="quarter" idx="1"/>
          </p:nvPr>
        </p:nvSpPr>
        <p:spPr/>
        <p:txBody>
          <a:bodyPr/>
          <a:lstStyle/>
          <a:p>
            <a:pPr lvl="0"/>
            <a:r>
              <a:rPr lang="en-US" sz="3600" dirty="0" smtClean="0"/>
              <a:t>Behavioral observation: </a:t>
            </a:r>
            <a:r>
              <a:rPr lang="en-US" sz="3600" b="1" dirty="0" smtClean="0"/>
              <a:t>direct </a:t>
            </a:r>
            <a:r>
              <a:rPr lang="en-US" sz="3600" dirty="0" smtClean="0"/>
              <a:t>and </a:t>
            </a:r>
            <a:r>
              <a:rPr lang="en-US" sz="3600" b="1" dirty="0" smtClean="0"/>
              <a:t>systematic recording</a:t>
            </a:r>
            <a:r>
              <a:rPr lang="en-US" sz="3600" dirty="0" smtClean="0"/>
              <a:t> of behaviors, usually in a </a:t>
            </a:r>
            <a:r>
              <a:rPr lang="en-US" sz="3600" b="1" dirty="0" smtClean="0"/>
              <a:t>natural setting. </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Groups of an experiment </a:t>
            </a:r>
            <a:endParaRPr lang="en-US" dirty="0"/>
          </a:p>
        </p:txBody>
      </p:sp>
      <p:sp>
        <p:nvSpPr>
          <p:cNvPr id="3" name="Content Placeholder 2"/>
          <p:cNvSpPr>
            <a:spLocks noGrp="1"/>
          </p:cNvSpPr>
          <p:nvPr>
            <p:ph sz="quarter" idx="1"/>
          </p:nvPr>
        </p:nvSpPr>
        <p:spPr/>
        <p:txBody>
          <a:bodyPr/>
          <a:lstStyle/>
          <a:p>
            <a:r>
              <a:rPr lang="en-US" dirty="0" smtClean="0"/>
              <a:t>Experimental group: </a:t>
            </a:r>
            <a:r>
              <a:rPr lang="en-US" b="1" dirty="0" smtClean="0"/>
              <a:t>Group that experiences the manipulated independent variable (treatment). </a:t>
            </a:r>
            <a:endParaRPr lang="en-US" dirty="0"/>
          </a:p>
        </p:txBody>
      </p:sp>
    </p:spTree>
    <p:extLst>
      <p:ext uri="{BB962C8B-B14F-4D97-AF65-F5344CB8AC3E}">
        <p14:creationId xmlns:p14="http://schemas.microsoft.com/office/powerpoint/2010/main" val="38724687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Groups of an experiment </a:t>
            </a:r>
            <a:endParaRPr lang="en-US" dirty="0"/>
          </a:p>
        </p:txBody>
      </p:sp>
      <p:sp>
        <p:nvSpPr>
          <p:cNvPr id="3" name="Content Placeholder 2"/>
          <p:cNvSpPr>
            <a:spLocks noGrp="1"/>
          </p:cNvSpPr>
          <p:nvPr>
            <p:ph sz="quarter" idx="1"/>
          </p:nvPr>
        </p:nvSpPr>
        <p:spPr/>
        <p:txBody>
          <a:bodyPr/>
          <a:lstStyle/>
          <a:p>
            <a:r>
              <a:rPr lang="en-US" dirty="0" smtClean="0"/>
              <a:t>Control group: </a:t>
            </a:r>
            <a:r>
              <a:rPr lang="en-US" b="1" dirty="0" smtClean="0"/>
              <a:t>group that does not experience manipulated independent variable (treatment). </a:t>
            </a:r>
            <a:endParaRPr lang="en-US" b="1" dirty="0"/>
          </a:p>
        </p:txBody>
      </p:sp>
    </p:spTree>
    <p:extLst>
      <p:ext uri="{BB962C8B-B14F-4D97-AF65-F5344CB8AC3E}">
        <p14:creationId xmlns:p14="http://schemas.microsoft.com/office/powerpoint/2010/main" val="35178186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Groups of an experiment </a:t>
            </a:r>
            <a:endParaRPr lang="en-US" dirty="0"/>
          </a:p>
        </p:txBody>
      </p:sp>
      <p:sp>
        <p:nvSpPr>
          <p:cNvPr id="3" name="Content Placeholder 2"/>
          <p:cNvSpPr>
            <a:spLocks noGrp="1"/>
          </p:cNvSpPr>
          <p:nvPr>
            <p:ph sz="quarter" idx="1"/>
          </p:nvPr>
        </p:nvSpPr>
        <p:spPr/>
        <p:txBody>
          <a:bodyPr/>
          <a:lstStyle/>
          <a:p>
            <a:r>
              <a:rPr lang="en-US" dirty="0" smtClean="0"/>
              <a:t>Control groups </a:t>
            </a:r>
          </a:p>
          <a:p>
            <a:pPr lvl="1"/>
            <a:r>
              <a:rPr lang="en-US" dirty="0" smtClean="0"/>
              <a:t>No-treatment control group: </a:t>
            </a:r>
            <a:r>
              <a:rPr lang="en-US" b="1" dirty="0" smtClean="0"/>
              <a:t>participants do not receive any treatment/manipulation.</a:t>
            </a:r>
          </a:p>
          <a:p>
            <a:pPr lvl="1"/>
            <a:r>
              <a:rPr lang="en-US" dirty="0" smtClean="0"/>
              <a:t>Placebo group: </a:t>
            </a:r>
            <a:r>
              <a:rPr lang="en-US" b="1" dirty="0" smtClean="0"/>
              <a:t>participants receive a placebo version of the treatment/manipulation (sugar pill, off-topic test, etc.)  </a:t>
            </a:r>
            <a:endParaRPr lang="en-US" b="1" dirty="0"/>
          </a:p>
        </p:txBody>
      </p:sp>
    </p:spTree>
    <p:extLst>
      <p:ext uri="{BB962C8B-B14F-4D97-AF65-F5344CB8AC3E}">
        <p14:creationId xmlns:p14="http://schemas.microsoft.com/office/powerpoint/2010/main" val="6889385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Correlational Research Design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1333024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2" cstate="print"/>
          <a:srcRect t="38095" r="75714" b="19238"/>
          <a:stretch>
            <a:fillRect/>
          </a:stretch>
        </p:blipFill>
        <p:spPr bwMode="auto">
          <a:xfrm>
            <a:off x="990600" y="0"/>
            <a:ext cx="6019800" cy="6609976"/>
          </a:xfrm>
          <a:prstGeom prst="rect">
            <a:avLst/>
          </a:prstGeom>
          <a:noFill/>
          <a:ln w="9525">
            <a:noFill/>
            <a:miter lim="800000"/>
            <a:headEnd/>
            <a:tailEnd/>
          </a:ln>
        </p:spPr>
      </p:pic>
    </p:spTree>
    <p:extLst>
      <p:ext uri="{BB962C8B-B14F-4D97-AF65-F5344CB8AC3E}">
        <p14:creationId xmlns:p14="http://schemas.microsoft.com/office/powerpoint/2010/main" val="28547690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Pearson Correlation</a:t>
            </a:r>
            <a:endParaRPr lang="en-US" dirty="0"/>
          </a:p>
        </p:txBody>
      </p:sp>
      <p:sp>
        <p:nvSpPr>
          <p:cNvPr id="3" name="Content Placeholder 2"/>
          <p:cNvSpPr>
            <a:spLocks noGrp="1"/>
          </p:cNvSpPr>
          <p:nvPr>
            <p:ph sz="quarter" idx="1"/>
          </p:nvPr>
        </p:nvSpPr>
        <p:spPr/>
        <p:txBody>
          <a:bodyPr/>
          <a:lstStyle/>
          <a:p>
            <a:r>
              <a:rPr lang="en-US" dirty="0" smtClean="0"/>
              <a:t>Significance of the relationship: </a:t>
            </a:r>
            <a:r>
              <a:rPr lang="en-US" b="1" dirty="0" smtClean="0"/>
              <a:t>significance indicates that the relationship was not due to random variance (is a relationship). </a:t>
            </a:r>
            <a:endParaRPr lang="en-US" dirty="0"/>
          </a:p>
        </p:txBody>
      </p:sp>
    </p:spTree>
    <p:extLst>
      <p:ext uri="{BB962C8B-B14F-4D97-AF65-F5344CB8AC3E}">
        <p14:creationId xmlns:p14="http://schemas.microsoft.com/office/powerpoint/2010/main" val="42573037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Pearson Correlation</a:t>
            </a:r>
            <a:endParaRPr lang="en-US" dirty="0"/>
          </a:p>
        </p:txBody>
      </p:sp>
      <p:sp>
        <p:nvSpPr>
          <p:cNvPr id="3" name="Content Placeholder 2"/>
          <p:cNvSpPr>
            <a:spLocks noGrp="1"/>
          </p:cNvSpPr>
          <p:nvPr>
            <p:ph sz="quarter" idx="1"/>
          </p:nvPr>
        </p:nvSpPr>
        <p:spPr/>
        <p:txBody>
          <a:bodyPr/>
          <a:lstStyle/>
          <a:p>
            <a:r>
              <a:rPr lang="en-US" dirty="0" smtClean="0"/>
              <a:t>Significance does not measure </a:t>
            </a:r>
            <a:r>
              <a:rPr lang="en-US" b="1" dirty="0" smtClean="0"/>
              <a:t>how strong the relationship is. </a:t>
            </a:r>
            <a:endParaRPr lang="en-US" dirty="0"/>
          </a:p>
        </p:txBody>
      </p:sp>
    </p:spTree>
    <p:extLst>
      <p:ext uri="{BB962C8B-B14F-4D97-AF65-F5344CB8AC3E}">
        <p14:creationId xmlns:p14="http://schemas.microsoft.com/office/powerpoint/2010/main" val="39229705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Pearson Correlation</a:t>
            </a:r>
            <a:endParaRPr lang="en-US" dirty="0"/>
          </a:p>
        </p:txBody>
      </p:sp>
      <p:sp>
        <p:nvSpPr>
          <p:cNvPr id="3" name="Content Placeholder 2"/>
          <p:cNvSpPr>
            <a:spLocks noGrp="1"/>
          </p:cNvSpPr>
          <p:nvPr>
            <p:ph sz="quarter" idx="1"/>
          </p:nvPr>
        </p:nvSpPr>
        <p:spPr/>
        <p:txBody>
          <a:bodyPr/>
          <a:lstStyle/>
          <a:p>
            <a:pPr lvl="0"/>
            <a:r>
              <a:rPr lang="en-US" dirty="0" smtClean="0"/>
              <a:t>r</a:t>
            </a:r>
            <a:r>
              <a:rPr lang="en-US" baseline="30000" dirty="0" smtClean="0"/>
              <a:t>2</a:t>
            </a:r>
            <a:r>
              <a:rPr lang="en-US" b="1" dirty="0" smtClean="0"/>
              <a:t>: co-efficient of determination.</a:t>
            </a:r>
            <a:r>
              <a:rPr lang="en-US" dirty="0" smtClean="0"/>
              <a:t> </a:t>
            </a:r>
          </a:p>
          <a:p>
            <a:pPr lvl="1"/>
            <a:r>
              <a:rPr lang="en-US" dirty="0" smtClean="0"/>
              <a:t>Measures how much of the </a:t>
            </a:r>
            <a:r>
              <a:rPr lang="en-US" b="1" dirty="0" smtClean="0"/>
              <a:t>variance of one variable</a:t>
            </a:r>
            <a:r>
              <a:rPr lang="en-US" dirty="0" smtClean="0"/>
              <a:t> is </a:t>
            </a:r>
            <a:r>
              <a:rPr lang="en-US" b="1" dirty="0" smtClean="0"/>
              <a:t>predicted by the second variable</a:t>
            </a:r>
            <a:r>
              <a:rPr lang="en-US" dirty="0" smtClean="0"/>
              <a:t>.</a:t>
            </a:r>
          </a:p>
          <a:p>
            <a:pPr lvl="2"/>
            <a:r>
              <a:rPr lang="en-US" dirty="0" smtClean="0"/>
              <a:t>Square of correlation </a:t>
            </a:r>
          </a:p>
          <a:p>
            <a:pPr lvl="1"/>
            <a:endParaRPr lang="en-US" dirty="0" smtClean="0"/>
          </a:p>
          <a:p>
            <a:endParaRPr lang="en-US" dirty="0"/>
          </a:p>
        </p:txBody>
      </p:sp>
    </p:spTree>
    <p:extLst>
      <p:ext uri="{BB962C8B-B14F-4D97-AF65-F5344CB8AC3E}">
        <p14:creationId xmlns:p14="http://schemas.microsoft.com/office/powerpoint/2010/main" val="35466412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Correlational Research vs. Experimental Research</a:t>
            </a:r>
            <a:endParaRPr lang="en-US" dirty="0"/>
          </a:p>
        </p:txBody>
      </p:sp>
      <p:sp>
        <p:nvSpPr>
          <p:cNvPr id="3" name="Content Placeholder 2"/>
          <p:cNvSpPr>
            <a:spLocks noGrp="1"/>
          </p:cNvSpPr>
          <p:nvPr>
            <p:ph sz="quarter" idx="1"/>
          </p:nvPr>
        </p:nvSpPr>
        <p:spPr/>
        <p:txBody>
          <a:bodyPr/>
          <a:lstStyle/>
          <a:p>
            <a:pPr lvl="0"/>
            <a:r>
              <a:rPr lang="en-US" dirty="0" smtClean="0"/>
              <a:t>Correlational research demonstrates the </a:t>
            </a:r>
            <a:r>
              <a:rPr lang="en-US" b="1" dirty="0" smtClean="0"/>
              <a:t>existence</a:t>
            </a:r>
            <a:r>
              <a:rPr lang="en-US" dirty="0" smtClean="0"/>
              <a:t> of a relationship. </a:t>
            </a:r>
          </a:p>
          <a:p>
            <a:pPr marL="274320" lvl="1">
              <a:spcBef>
                <a:spcPts val="600"/>
              </a:spcBef>
              <a:buSzPct val="70000"/>
              <a:buFont typeface="Wingdings"/>
              <a:buChar char=""/>
            </a:pPr>
            <a:r>
              <a:rPr lang="en-US" sz="2400" dirty="0" smtClean="0"/>
              <a:t>Correlations cannot answer </a:t>
            </a:r>
            <a:r>
              <a:rPr lang="en-US" sz="2400" b="1" dirty="0" smtClean="0"/>
              <a:t>why the relationship exists. </a:t>
            </a:r>
          </a:p>
          <a:p>
            <a:pPr lvl="1"/>
            <a:r>
              <a:rPr lang="en-US" b="1" dirty="0" smtClean="0"/>
              <a:t>Third-variable problem</a:t>
            </a:r>
            <a:endParaRPr lang="en-US" b="1" dirty="0"/>
          </a:p>
        </p:txBody>
      </p:sp>
    </p:spTree>
    <p:extLst>
      <p:ext uri="{BB962C8B-B14F-4D97-AF65-F5344CB8AC3E}">
        <p14:creationId xmlns:p14="http://schemas.microsoft.com/office/powerpoint/2010/main" val="39098204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Correlational Research vs. Experimental Research</a:t>
            </a:r>
            <a:endParaRPr lang="en-US" dirty="0"/>
          </a:p>
        </p:txBody>
      </p:sp>
      <p:sp>
        <p:nvSpPr>
          <p:cNvPr id="3" name="Content Placeholder 2"/>
          <p:cNvSpPr>
            <a:spLocks noGrp="1"/>
          </p:cNvSpPr>
          <p:nvPr>
            <p:ph sz="quarter" idx="1"/>
          </p:nvPr>
        </p:nvSpPr>
        <p:spPr/>
        <p:txBody>
          <a:bodyPr/>
          <a:lstStyle/>
          <a:p>
            <a:pPr lvl="0"/>
            <a:r>
              <a:rPr lang="en-US" dirty="0" smtClean="0"/>
              <a:t>Experimental research demonstrates the </a:t>
            </a:r>
            <a:r>
              <a:rPr lang="en-US" b="1" dirty="0" smtClean="0"/>
              <a:t>causality</a:t>
            </a:r>
            <a:r>
              <a:rPr lang="en-US" dirty="0" smtClean="0"/>
              <a:t> of a relationship.</a:t>
            </a:r>
          </a:p>
          <a:p>
            <a:endParaRPr lang="en-US" dirty="0"/>
          </a:p>
        </p:txBody>
      </p:sp>
    </p:spTree>
    <p:extLst>
      <p:ext uri="{BB962C8B-B14F-4D97-AF65-F5344CB8AC3E}">
        <p14:creationId xmlns:p14="http://schemas.microsoft.com/office/powerpoint/2010/main" val="3202715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observational research </a:t>
            </a:r>
            <a:endParaRPr lang="en-US" dirty="0"/>
          </a:p>
        </p:txBody>
      </p:sp>
      <p:sp>
        <p:nvSpPr>
          <p:cNvPr id="3" name="Content Placeholder 2"/>
          <p:cNvSpPr>
            <a:spLocks noGrp="1"/>
          </p:cNvSpPr>
          <p:nvPr>
            <p:ph sz="quarter" idx="1"/>
          </p:nvPr>
        </p:nvSpPr>
        <p:spPr/>
        <p:txBody>
          <a:bodyPr>
            <a:normAutofit/>
          </a:bodyPr>
          <a:lstStyle/>
          <a:p>
            <a:r>
              <a:rPr lang="en-US" sz="3600" dirty="0" smtClean="0"/>
              <a:t>Issues: </a:t>
            </a:r>
          </a:p>
          <a:p>
            <a:pPr lvl="1"/>
            <a:r>
              <a:rPr lang="en-US" sz="3600" dirty="0" smtClean="0"/>
              <a:t>Behaviors disrupted by observation</a:t>
            </a:r>
          </a:p>
          <a:p>
            <a:pPr lvl="1"/>
            <a:r>
              <a:rPr lang="en-US" sz="3600" dirty="0" smtClean="0"/>
              <a:t>Subjective interpretation</a:t>
            </a:r>
          </a:p>
          <a:p>
            <a:pPr lvl="1"/>
            <a:r>
              <a:rPr lang="en-US" sz="3600" dirty="0" smtClean="0">
                <a:hlinkClick r:id="rId2"/>
              </a:rPr>
              <a:t>Observational Exercise</a:t>
            </a:r>
            <a:endParaRPr lang="en-US" sz="3600" dirty="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Uses of </a:t>
            </a:r>
            <a:r>
              <a:rPr lang="en-US" b="1" dirty="0" err="1" smtClean="0"/>
              <a:t>correlational</a:t>
            </a:r>
            <a:r>
              <a:rPr lang="en-US" b="1" dirty="0" smtClean="0"/>
              <a:t> research</a:t>
            </a:r>
            <a:endParaRPr lang="en-US" dirty="0"/>
          </a:p>
        </p:txBody>
      </p:sp>
      <p:sp>
        <p:nvSpPr>
          <p:cNvPr id="3" name="Content Placeholder 2"/>
          <p:cNvSpPr>
            <a:spLocks noGrp="1"/>
          </p:cNvSpPr>
          <p:nvPr>
            <p:ph sz="quarter" idx="1"/>
          </p:nvPr>
        </p:nvSpPr>
        <p:spPr/>
        <p:txBody>
          <a:bodyPr/>
          <a:lstStyle/>
          <a:p>
            <a:r>
              <a:rPr lang="en-US" b="1" dirty="0" smtClean="0"/>
              <a:t>Prediction: future behavior and level of second variable </a:t>
            </a:r>
          </a:p>
          <a:p>
            <a:r>
              <a:rPr lang="en-US" b="1" dirty="0" smtClean="0"/>
              <a:t>Reliability </a:t>
            </a:r>
          </a:p>
          <a:p>
            <a:r>
              <a:rPr lang="en-US" b="1" dirty="0" smtClean="0"/>
              <a:t>Validity </a:t>
            </a:r>
          </a:p>
          <a:p>
            <a:r>
              <a:rPr lang="en-US" b="1" smtClean="0"/>
              <a:t>Theory Evaluation </a:t>
            </a:r>
            <a:endParaRPr lang="en-US" b="1" dirty="0"/>
          </a:p>
        </p:txBody>
      </p:sp>
    </p:spTree>
    <p:extLst>
      <p:ext uri="{BB962C8B-B14F-4D97-AF65-F5344CB8AC3E}">
        <p14:creationId xmlns:p14="http://schemas.microsoft.com/office/powerpoint/2010/main" val="194141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Observational Research</a:t>
            </a:r>
            <a:endParaRPr lang="en-US" dirty="0"/>
          </a:p>
        </p:txBody>
      </p:sp>
      <p:sp>
        <p:nvSpPr>
          <p:cNvPr id="3" name="Content Placeholder 2"/>
          <p:cNvSpPr>
            <a:spLocks noGrp="1"/>
          </p:cNvSpPr>
          <p:nvPr>
            <p:ph sz="quarter" idx="1"/>
          </p:nvPr>
        </p:nvSpPr>
        <p:spPr>
          <a:xfrm>
            <a:off x="457200" y="1600200"/>
            <a:ext cx="8686800" cy="4873752"/>
          </a:xfrm>
        </p:spPr>
        <p:txBody>
          <a:bodyPr/>
          <a:lstStyle/>
          <a:p>
            <a:r>
              <a:rPr lang="en-US" sz="3600" dirty="0" smtClean="0"/>
              <a:t>Habituation: getting used to </a:t>
            </a:r>
            <a:r>
              <a:rPr lang="en-US" sz="3600" b="1" dirty="0" smtClean="0"/>
              <a:t>observer’s presence. </a:t>
            </a:r>
          </a:p>
          <a:p>
            <a:pPr marL="274320" lvl="2" indent="-274320">
              <a:spcBef>
                <a:spcPts val="600"/>
              </a:spcBef>
              <a:buClr>
                <a:schemeClr val="accent1"/>
              </a:buClr>
              <a:buSzPct val="70000"/>
            </a:pPr>
            <a:r>
              <a:rPr lang="en-US" sz="3600" dirty="0" smtClean="0"/>
              <a:t>Setting up </a:t>
            </a:r>
            <a:r>
              <a:rPr lang="en-US" sz="3600" b="1" dirty="0" smtClean="0"/>
              <a:t>behavior categories</a:t>
            </a:r>
            <a:r>
              <a:rPr lang="en-US" sz="3600" dirty="0" smtClean="0"/>
              <a:t> to categorize </a:t>
            </a:r>
            <a:r>
              <a:rPr lang="en-US" sz="3600" b="1" dirty="0" smtClean="0"/>
              <a:t>counted behaviors</a:t>
            </a:r>
            <a:r>
              <a:rPr lang="en-US" sz="3600" dirty="0" smtClean="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Observational Research</a:t>
            </a:r>
            <a:endParaRPr lang="en-US" dirty="0"/>
          </a:p>
        </p:txBody>
      </p:sp>
      <p:sp>
        <p:nvSpPr>
          <p:cNvPr id="3" name="Content Placeholder 2"/>
          <p:cNvSpPr>
            <a:spLocks noGrp="1"/>
          </p:cNvSpPr>
          <p:nvPr>
            <p:ph sz="quarter" idx="1"/>
          </p:nvPr>
        </p:nvSpPr>
        <p:spPr/>
        <p:txBody>
          <a:bodyPr>
            <a:normAutofit/>
          </a:bodyPr>
          <a:lstStyle/>
          <a:p>
            <a:r>
              <a:rPr lang="en-US" sz="3600" dirty="0" smtClean="0"/>
              <a:t>Content analysis: using techniques of behavioral analysis to look at </a:t>
            </a:r>
            <a:r>
              <a:rPr lang="en-US" sz="3600" b="1" dirty="0" smtClean="0"/>
              <a:t>occurrence of specific events in media.</a:t>
            </a:r>
            <a:endParaRPr lang="en-US" sz="36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Observational Research</a:t>
            </a:r>
            <a:endParaRPr lang="en-US" dirty="0"/>
          </a:p>
        </p:txBody>
      </p:sp>
      <p:sp>
        <p:nvSpPr>
          <p:cNvPr id="3" name="Content Placeholder 2"/>
          <p:cNvSpPr>
            <a:spLocks noGrp="1"/>
          </p:cNvSpPr>
          <p:nvPr>
            <p:ph sz="quarter" idx="1"/>
          </p:nvPr>
        </p:nvSpPr>
        <p:spPr/>
        <p:txBody>
          <a:bodyPr>
            <a:normAutofit/>
          </a:bodyPr>
          <a:lstStyle/>
          <a:p>
            <a:r>
              <a:rPr lang="en-US" sz="3600" dirty="0" smtClean="0"/>
              <a:t>Archival research: using </a:t>
            </a:r>
            <a:r>
              <a:rPr lang="en-US" sz="3600" b="1" dirty="0" smtClean="0"/>
              <a:t>historical records </a:t>
            </a:r>
            <a:r>
              <a:rPr lang="en-US" sz="3600" dirty="0" smtClean="0"/>
              <a:t>to measure behaviors.</a:t>
            </a:r>
            <a:endParaRPr lang="en-US" sz="3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77</TotalTime>
  <Words>1377</Words>
  <Application>Microsoft Macintosh PowerPoint</Application>
  <PresentationFormat>On-screen Show (4:3)</PresentationFormat>
  <Paragraphs>186</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Oriel</vt:lpstr>
      <vt:lpstr>Social Science Research Methods</vt:lpstr>
      <vt:lpstr>Opening Thought</vt:lpstr>
      <vt:lpstr>Descriptive Research</vt:lpstr>
      <vt:lpstr>Observational Research Design </vt:lpstr>
      <vt:lpstr>Types of observational research</vt:lpstr>
      <vt:lpstr>Types of observational research </vt:lpstr>
      <vt:lpstr>Observational Research</vt:lpstr>
      <vt:lpstr>Observational Research</vt:lpstr>
      <vt:lpstr>Observational Research</vt:lpstr>
      <vt:lpstr>Types of Observations</vt:lpstr>
      <vt:lpstr>Types of Observations</vt:lpstr>
      <vt:lpstr>Types of Observations</vt:lpstr>
      <vt:lpstr>Survey Research Design</vt:lpstr>
      <vt:lpstr>Survey research design</vt:lpstr>
      <vt:lpstr>Survey research design</vt:lpstr>
      <vt:lpstr>Survey Research Design</vt:lpstr>
      <vt:lpstr>Survey research Design</vt:lpstr>
      <vt:lpstr>Administering a survey</vt:lpstr>
      <vt:lpstr>Administering a survey</vt:lpstr>
      <vt:lpstr>Administering a survey</vt:lpstr>
      <vt:lpstr>Administering a survey</vt:lpstr>
      <vt:lpstr>Administering a survey</vt:lpstr>
      <vt:lpstr>Administering a survey</vt:lpstr>
      <vt:lpstr>Administering a survey</vt:lpstr>
      <vt:lpstr>Administering a Survey</vt:lpstr>
      <vt:lpstr>Administering a Survey</vt:lpstr>
      <vt:lpstr>Experimental Research Strategy </vt:lpstr>
      <vt:lpstr>Experimental research strategy</vt:lpstr>
      <vt:lpstr>Experimental research strategy</vt:lpstr>
      <vt:lpstr>Experimental research strategy</vt:lpstr>
      <vt:lpstr>Experimental research strategy</vt:lpstr>
      <vt:lpstr>Experimental research strategy</vt:lpstr>
      <vt:lpstr>Experimental research strategy</vt:lpstr>
      <vt:lpstr>Experimental research strategy</vt:lpstr>
      <vt:lpstr>Experimental research strategy</vt:lpstr>
      <vt:lpstr>Experimental research strategy</vt:lpstr>
      <vt:lpstr>Experimental research strategy</vt:lpstr>
      <vt:lpstr>Experimental research strategy</vt:lpstr>
      <vt:lpstr>Conditions for cause and effects</vt:lpstr>
      <vt:lpstr>Problems with causation </vt:lpstr>
      <vt:lpstr>Problems with causation </vt:lpstr>
      <vt:lpstr>Problems with causation </vt:lpstr>
      <vt:lpstr>Elements of an experiment </vt:lpstr>
      <vt:lpstr>Elements of an experiment </vt:lpstr>
      <vt:lpstr>Elements of an experiment </vt:lpstr>
      <vt:lpstr>Elements of an experiment </vt:lpstr>
      <vt:lpstr>Elements of an experiment </vt:lpstr>
      <vt:lpstr>Elements of an experiment </vt:lpstr>
      <vt:lpstr>PowerPoint Presentation</vt:lpstr>
      <vt:lpstr>Groups of an experiment </vt:lpstr>
      <vt:lpstr>Groups of an experiment </vt:lpstr>
      <vt:lpstr>Groups of an experiment </vt:lpstr>
      <vt:lpstr>Correlational Research Design</vt:lpstr>
      <vt:lpstr>PowerPoint Presentation</vt:lpstr>
      <vt:lpstr>Pearson Correlation</vt:lpstr>
      <vt:lpstr>Pearson Correlation</vt:lpstr>
      <vt:lpstr>Pearson Correlation</vt:lpstr>
      <vt:lpstr>Correlational Research vs. Experimental Research</vt:lpstr>
      <vt:lpstr>Correlational Research vs. Experimental Research</vt:lpstr>
      <vt:lpstr>Uses of correlational research</vt:lpstr>
    </vt:vector>
  </TitlesOfParts>
  <Company>GSU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Descriptive Research</dc:title>
  <dc:creator>Henrich-Lab</dc:creator>
  <cp:lastModifiedBy>Stephanie Dietz</cp:lastModifiedBy>
  <cp:revision>10</cp:revision>
  <dcterms:created xsi:type="dcterms:W3CDTF">2011-09-12T18:21:25Z</dcterms:created>
  <dcterms:modified xsi:type="dcterms:W3CDTF">2014-11-21T01:40:50Z</dcterms:modified>
</cp:coreProperties>
</file>