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66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4" r:id="rId26"/>
    <p:sldId id="285" r:id="rId27"/>
    <p:sldId id="306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3" r:id="rId41"/>
    <p:sldId id="301" r:id="rId42"/>
    <p:sldId id="302" r:id="rId43"/>
    <p:sldId id="304" r:id="rId44"/>
    <p:sldId id="305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132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D4FA2E1-A74F-4C82-822D-89879291EA7A}" type="datetimeFigureOut">
              <a:rPr lang="en-US" smtClean="0"/>
              <a:pPr/>
              <a:t>18/11/14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9799A95-253A-4430-8BF0-BC3D760D90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A2E1-A74F-4C82-822D-89879291EA7A}" type="datetimeFigureOut">
              <a:rPr lang="en-US" smtClean="0"/>
              <a:pPr/>
              <a:t>18/11/14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99A95-253A-4430-8BF0-BC3D760D90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A2E1-A74F-4C82-822D-89879291EA7A}" type="datetimeFigureOut">
              <a:rPr lang="en-US" smtClean="0"/>
              <a:pPr/>
              <a:t>18/11/14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99A95-253A-4430-8BF0-BC3D760D90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D4FA2E1-A74F-4C82-822D-89879291EA7A}" type="datetimeFigureOut">
              <a:rPr lang="en-US" smtClean="0"/>
              <a:pPr/>
              <a:t>18/11/14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9799A95-253A-4430-8BF0-BC3D760D90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D4FA2E1-A74F-4C82-822D-89879291EA7A}" type="datetimeFigureOut">
              <a:rPr lang="en-US" smtClean="0"/>
              <a:pPr/>
              <a:t>18/11/14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9799A95-253A-4430-8BF0-BC3D760D90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A2E1-A74F-4C82-822D-89879291EA7A}" type="datetimeFigureOut">
              <a:rPr lang="en-US" smtClean="0"/>
              <a:pPr/>
              <a:t>18/11/14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99A95-253A-4430-8BF0-BC3D760D90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A2E1-A74F-4C82-822D-89879291EA7A}" type="datetimeFigureOut">
              <a:rPr lang="en-US" smtClean="0"/>
              <a:pPr/>
              <a:t>18/11/14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99A95-253A-4430-8BF0-BC3D760D90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D4FA2E1-A74F-4C82-822D-89879291EA7A}" type="datetimeFigureOut">
              <a:rPr lang="en-US" smtClean="0"/>
              <a:pPr/>
              <a:t>18/11/14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9799A95-253A-4430-8BF0-BC3D760D90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A2E1-A74F-4C82-822D-89879291EA7A}" type="datetimeFigureOut">
              <a:rPr lang="en-US" smtClean="0"/>
              <a:pPr/>
              <a:t>18/11/14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99A95-253A-4430-8BF0-BC3D760D90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D4FA2E1-A74F-4C82-822D-89879291EA7A}" type="datetimeFigureOut">
              <a:rPr lang="en-US" smtClean="0"/>
              <a:pPr/>
              <a:t>18/11/14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9799A95-253A-4430-8BF0-BC3D760D90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D4FA2E1-A74F-4C82-822D-89879291EA7A}" type="datetimeFigureOut">
              <a:rPr lang="en-US" smtClean="0"/>
              <a:pPr/>
              <a:t>18/11/14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9799A95-253A-4430-8BF0-BC3D760D90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D4FA2E1-A74F-4C82-822D-89879291EA7A}" type="datetimeFigureOut">
              <a:rPr lang="en-US" smtClean="0"/>
              <a:pPr/>
              <a:t>18/11/14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9799A95-253A-4430-8BF0-BC3D760D90F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gif"/><Relationship Id="rId3" Type="http://schemas.openxmlformats.org/officeDocument/2006/relationships/image" Target="../media/image3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youtube.com/watch?v=vJG698U2Mvo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Research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Class 2</a:t>
            </a:r>
            <a:br>
              <a:rPr lang="en-US" dirty="0" smtClean="0"/>
            </a:br>
            <a:r>
              <a:rPr lang="en-US" dirty="0" err="1" smtClean="0"/>
              <a:t>Psyc</a:t>
            </a:r>
            <a:r>
              <a:rPr lang="en-US" dirty="0" smtClean="0"/>
              <a:t> 3510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Concurrent Validity: </a:t>
            </a:r>
            <a:r>
              <a:rPr lang="en-US" sz="3600" b="1" dirty="0" smtClean="0"/>
              <a:t>scores obtained from measure are directly related to scores from an established variable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Consistency of Relationship: </a:t>
            </a:r>
            <a:r>
              <a:rPr lang="en-US" b="1" dirty="0" smtClean="0"/>
              <a:t>Demonstrated through correlations</a:t>
            </a:r>
          </a:p>
          <a:p>
            <a:pPr lvl="1"/>
            <a:r>
              <a:rPr lang="en-US" b="1" dirty="0" smtClean="0"/>
              <a:t>Positive </a:t>
            </a:r>
            <a:r>
              <a:rPr lang="en-US" dirty="0" smtClean="0"/>
              <a:t>relationship</a:t>
            </a:r>
          </a:p>
          <a:p>
            <a:pPr lvl="1"/>
            <a:r>
              <a:rPr lang="en-US" b="1" dirty="0" smtClean="0"/>
              <a:t>Negative</a:t>
            </a:r>
            <a:r>
              <a:rPr lang="en-US" dirty="0" smtClean="0"/>
              <a:t> relationship</a:t>
            </a:r>
            <a:endParaRPr lang="en-US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Positive Relationship: 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133600"/>
            <a:ext cx="539115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 descr="C:\Documents and Settings\Henrich-Lab\Local Settings\Temporary Internet Files\Content.IE5\HS8NDPO5\MM900354669[1]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3200400"/>
            <a:ext cx="600075" cy="99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29771E-6 L 0.33333 -0.24427 " pathEditMode="relative" ptsTypes="AA">
                                      <p:cBhvr>
                                        <p:cTn id="10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Negative Relationship:</a:t>
            </a:r>
            <a:endParaRPr lang="en-US" dirty="0"/>
          </a:p>
        </p:txBody>
      </p:sp>
      <p:pic>
        <p:nvPicPr>
          <p:cNvPr id="3074" name="Picture 2" descr="Scatterplot negative correla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057400"/>
            <a:ext cx="6096000" cy="4825102"/>
          </a:xfrm>
          <a:prstGeom prst="rect">
            <a:avLst/>
          </a:prstGeom>
          <a:noFill/>
        </p:spPr>
      </p:pic>
      <p:pic>
        <p:nvPicPr>
          <p:cNvPr id="5" name="Picture 4" descr="C:\Documents and Settings\Henrich-Lab\Local Settings\Temporary Internet Files\Content.IE5\HS8NDPO5\MM900354669[1]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2133600"/>
            <a:ext cx="600075" cy="99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9.85427E-7 L 0.45 0.2664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00" y="13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Predicative Validity: </a:t>
            </a:r>
            <a:r>
              <a:rPr lang="en-US" sz="3600" b="1" dirty="0" smtClean="0"/>
              <a:t>Scores from measure accurately predict theorized behavior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600" dirty="0" smtClean="0"/>
              <a:t>Construct Validity: </a:t>
            </a:r>
            <a:r>
              <a:rPr lang="en-US" sz="3600" b="1" dirty="0" smtClean="0"/>
              <a:t>measurement procedure scores behave as behavior is theorized to behave.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1000" cy="4873752"/>
          </a:xfrm>
        </p:spPr>
        <p:txBody>
          <a:bodyPr/>
          <a:lstStyle/>
          <a:p>
            <a:r>
              <a:rPr lang="en-US" sz="3600" dirty="0" smtClean="0"/>
              <a:t>Convergent Validity: </a:t>
            </a:r>
            <a:endParaRPr lang="en-US" sz="3600" b="1" dirty="0" smtClean="0"/>
          </a:p>
          <a:p>
            <a:pPr lvl="1"/>
            <a:r>
              <a:rPr lang="en-US" sz="3600" b="1" dirty="0" smtClean="0"/>
              <a:t>Create two different methods</a:t>
            </a:r>
          </a:p>
          <a:p>
            <a:pPr lvl="1"/>
            <a:r>
              <a:rPr lang="en-US" sz="3600" b="1" dirty="0" smtClean="0"/>
              <a:t>Show methods are positively related (converge)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467600" cy="579438"/>
          </a:xfrm>
        </p:spPr>
        <p:txBody>
          <a:bodyPr/>
          <a:lstStyle/>
          <a:p>
            <a:r>
              <a:rPr lang="en-US" dirty="0" smtClean="0"/>
              <a:t>Validity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685800"/>
            <a:ext cx="8763000" cy="4873752"/>
          </a:xfrm>
        </p:spPr>
        <p:txBody>
          <a:bodyPr/>
          <a:lstStyle/>
          <a:p>
            <a:r>
              <a:rPr lang="en-US" sz="3600" dirty="0" smtClean="0"/>
              <a:t>Divergent Validity: </a:t>
            </a:r>
          </a:p>
          <a:p>
            <a:pPr lvl="1"/>
            <a:r>
              <a:rPr lang="en-US" sz="3600" b="1" dirty="0" smtClean="0"/>
              <a:t>Create convergent score for second construct </a:t>
            </a:r>
          </a:p>
          <a:p>
            <a:pPr lvl="1"/>
            <a:r>
              <a:rPr lang="en-US" sz="3600" b="1" dirty="0" smtClean="0"/>
              <a:t>Demonstrate no relationship between target construct and second construct</a:t>
            </a:r>
            <a:r>
              <a:rPr lang="en-US" b="1" dirty="0" smtClean="0"/>
              <a:t>.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Reliability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686800" cy="487375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Reliability: </a:t>
            </a:r>
            <a:r>
              <a:rPr lang="en-US" sz="3600" b="1" dirty="0" smtClean="0"/>
              <a:t>measurement produces identical results when measuring the same individual under the same conditions.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Measurement score </a:t>
            </a:r>
            <a:r>
              <a:rPr lang="en-US" sz="3600" dirty="0" smtClean="0"/>
              <a:t>= </a:t>
            </a:r>
            <a:r>
              <a:rPr lang="en-US" sz="3600" b="1" dirty="0" smtClean="0"/>
              <a:t>Actual score </a:t>
            </a:r>
            <a:r>
              <a:rPr lang="en-US" sz="3600" dirty="0" smtClean="0"/>
              <a:t>+ </a:t>
            </a:r>
            <a:r>
              <a:rPr lang="en-US" sz="3600" b="1" dirty="0" smtClean="0"/>
              <a:t>Error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Constructs and Operational Definitions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sz="3600" b="1" dirty="0" smtClean="0"/>
              <a:t>Constructs</a:t>
            </a:r>
            <a:r>
              <a:rPr lang="en-US" sz="3600" dirty="0" smtClean="0"/>
              <a:t> are </a:t>
            </a:r>
            <a:r>
              <a:rPr lang="en-US" sz="3600" b="1" dirty="0" smtClean="0"/>
              <a:t>hypothetical attributes</a:t>
            </a:r>
            <a:r>
              <a:rPr lang="en-US" sz="3600" dirty="0" smtClean="0"/>
              <a:t> or </a:t>
            </a:r>
            <a:r>
              <a:rPr lang="en-US" sz="3600" b="1" dirty="0" smtClean="0"/>
              <a:t>mechanisms</a:t>
            </a:r>
            <a:r>
              <a:rPr lang="en-US" sz="3600" dirty="0" smtClean="0"/>
              <a:t> that help </a:t>
            </a:r>
            <a:r>
              <a:rPr lang="en-US" sz="3600" b="1" dirty="0" smtClean="0"/>
              <a:t>explain </a:t>
            </a:r>
            <a:r>
              <a:rPr lang="en-US" sz="3600" dirty="0" smtClean="0"/>
              <a:t>and </a:t>
            </a:r>
            <a:r>
              <a:rPr lang="en-US" sz="3600" b="1" dirty="0" smtClean="0"/>
              <a:t>predict behavior </a:t>
            </a:r>
            <a:r>
              <a:rPr lang="en-US" sz="3600" dirty="0" smtClean="0"/>
              <a:t>in a theory.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Test-retest reliability: </a:t>
            </a:r>
            <a:r>
              <a:rPr lang="en-US" sz="3600" b="1" dirty="0" smtClean="0"/>
              <a:t>measurement produces same score on subsequent tests</a:t>
            </a:r>
            <a:endParaRPr lang="en-US" sz="36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Parallel-forms reliability: </a:t>
            </a:r>
            <a:r>
              <a:rPr lang="en-US" sz="3600" b="1" dirty="0" smtClean="0"/>
              <a:t>Different versions of same measurement produce same scores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Inter-rater reliability: </a:t>
            </a:r>
            <a:r>
              <a:rPr lang="en-US" sz="3600" b="1" dirty="0" smtClean="0"/>
              <a:t>Different raters of data produce same scores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Split-half reliability: </a:t>
            </a:r>
            <a:r>
              <a:rPr lang="en-US" sz="3600" b="1" dirty="0" smtClean="0"/>
              <a:t>Tests from one half of measurement produce similar scores to tests from second half of test. 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Reliability and Validity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sz="3600" dirty="0" smtClean="0"/>
              <a:t>Measures must be </a:t>
            </a:r>
            <a:r>
              <a:rPr lang="en-US" sz="3600" b="1" dirty="0" smtClean="0"/>
              <a:t>reliable </a:t>
            </a:r>
            <a:r>
              <a:rPr lang="en-US" sz="3600" dirty="0" smtClean="0"/>
              <a:t>to be </a:t>
            </a:r>
            <a:r>
              <a:rPr lang="en-US" sz="3600" b="1" dirty="0" smtClean="0"/>
              <a:t>valid</a:t>
            </a:r>
            <a:r>
              <a:rPr lang="en-US" sz="3600" dirty="0" smtClean="0"/>
              <a:t>, but not </a:t>
            </a:r>
            <a:r>
              <a:rPr lang="en-US" sz="3600" b="1" dirty="0" smtClean="0"/>
              <a:t>valid </a:t>
            </a:r>
            <a:r>
              <a:rPr lang="en-US" sz="3600" dirty="0" smtClean="0"/>
              <a:t>to be </a:t>
            </a:r>
            <a:r>
              <a:rPr lang="en-US" sz="3600" b="1" dirty="0" smtClean="0"/>
              <a:t>reliable</a:t>
            </a:r>
            <a:r>
              <a:rPr lang="en-US" sz="3600" dirty="0" smtClean="0"/>
              <a:t>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Ceiling Effect: </a:t>
            </a:r>
            <a:r>
              <a:rPr lang="en-US" sz="3600" b="1" dirty="0" smtClean="0"/>
              <a:t>All scores are clustered at top of scale, with no possible increases in value.</a:t>
            </a:r>
            <a:endParaRPr lang="en-US" sz="3600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3352800"/>
            <a:ext cx="5029200" cy="3287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Floor Effect: </a:t>
            </a:r>
            <a:r>
              <a:rPr lang="en-US" sz="3600" b="1" dirty="0" smtClean="0"/>
              <a:t>All scores are clustered at bottom of scale, with no possible decreases in value.</a:t>
            </a:r>
            <a:endParaRPr lang="en-US" sz="3600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3505200"/>
            <a:ext cx="244475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895600"/>
            <a:ext cx="7467600" cy="1143000"/>
          </a:xfrm>
        </p:spPr>
        <p:txBody>
          <a:bodyPr/>
          <a:lstStyle/>
          <a:p>
            <a:r>
              <a:rPr lang="en-US" dirty="0" smtClean="0"/>
              <a:t>Ethics of Researching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Ethics in Researching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72400" cy="487375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Research ethics: </a:t>
            </a:r>
            <a:r>
              <a:rPr lang="en-US" sz="3600" b="1" dirty="0" smtClean="0"/>
              <a:t>responsibilities of researchers 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Ethics in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Responsibility 1: </a:t>
            </a:r>
            <a:r>
              <a:rPr lang="en-US" sz="3600" b="1" dirty="0" smtClean="0"/>
              <a:t>ensure the welfare and dignity of the individuals 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Constructs and Operational Definitions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sz="3600" b="1" dirty="0" smtClean="0"/>
              <a:t>An operational definition </a:t>
            </a:r>
            <a:r>
              <a:rPr lang="en-US" sz="3600" dirty="0" smtClean="0"/>
              <a:t>is a </a:t>
            </a:r>
            <a:r>
              <a:rPr lang="en-US" sz="3600" b="1" dirty="0" smtClean="0"/>
              <a:t>procedure </a:t>
            </a:r>
            <a:r>
              <a:rPr lang="en-US" sz="3600" dirty="0" smtClean="0"/>
              <a:t>for </a:t>
            </a:r>
            <a:r>
              <a:rPr lang="en-US" sz="3600" b="1" dirty="0" smtClean="0"/>
              <a:t>measuring </a:t>
            </a:r>
            <a:r>
              <a:rPr lang="en-US" sz="3600" dirty="0" smtClean="0"/>
              <a:t>and </a:t>
            </a:r>
            <a:r>
              <a:rPr lang="en-US" sz="3600" b="1" dirty="0" smtClean="0"/>
              <a:t>defining</a:t>
            </a:r>
            <a:r>
              <a:rPr lang="en-US" sz="3600" dirty="0" smtClean="0"/>
              <a:t> a </a:t>
            </a:r>
            <a:r>
              <a:rPr lang="en-US" sz="3600" b="1" dirty="0" smtClean="0"/>
              <a:t>construct</a:t>
            </a:r>
            <a:r>
              <a:rPr lang="en-US" sz="3600" dirty="0" smtClean="0"/>
              <a:t>.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Ethics in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Responsibility 2: </a:t>
            </a:r>
            <a:r>
              <a:rPr lang="en-US" sz="3600" b="1" dirty="0" smtClean="0"/>
              <a:t>Public reports are accurate and honest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Ethics in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2438400"/>
            <a:ext cx="5029200" cy="324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Ethics in research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2133600"/>
            <a:ext cx="4170807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Ethics in Research</a:t>
            </a:r>
            <a:endParaRPr 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2327275"/>
            <a:ext cx="3810000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Ethics in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buNone/>
            </a:pPr>
            <a:r>
              <a:rPr lang="en-US" sz="3600" dirty="0" smtClean="0"/>
              <a:t>Principle of no harm:</a:t>
            </a:r>
            <a:r>
              <a:rPr lang="en-US" sz="3600" b="1" dirty="0" smtClean="0"/>
              <a:t> reasonable steps to avoid foreseeable, avoidable physical or psychological harm to individuals.</a:t>
            </a:r>
            <a:endParaRPr lang="en-US" sz="36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Ethics in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Clinical equipoise: </a:t>
            </a:r>
            <a:r>
              <a:rPr lang="en-US" sz="3600" b="1" dirty="0" smtClean="0"/>
              <a:t>give the best treatment. 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Ethics in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Principle of Informed Consent: </a:t>
            </a:r>
            <a:r>
              <a:rPr lang="en-US" b="1" dirty="0" smtClean="0"/>
              <a:t>participants should be given complete information about the study and their rights </a:t>
            </a:r>
          </a:p>
          <a:p>
            <a:pPr lvl="1"/>
            <a:r>
              <a:rPr lang="en-US" dirty="0" smtClean="0"/>
              <a:t>Right to decline</a:t>
            </a:r>
          </a:p>
          <a:p>
            <a:pPr lvl="1"/>
            <a:r>
              <a:rPr lang="en-US" dirty="0" smtClean="0"/>
              <a:t>Right to withdraw</a:t>
            </a:r>
          </a:p>
          <a:p>
            <a:pPr lvl="1"/>
            <a:r>
              <a:rPr lang="en-US" dirty="0" smtClean="0"/>
              <a:t>Right to confidentiality</a:t>
            </a:r>
          </a:p>
          <a:p>
            <a:pPr lvl="1"/>
            <a:r>
              <a:rPr lang="en-US" dirty="0" smtClean="0"/>
              <a:t>Right to anonymity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Ethics in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600" dirty="0" smtClean="0"/>
              <a:t>Problems with informed consent: </a:t>
            </a:r>
          </a:p>
          <a:p>
            <a:r>
              <a:rPr lang="en-US" sz="3600" dirty="0" smtClean="0"/>
              <a:t>Information: </a:t>
            </a:r>
            <a:r>
              <a:rPr lang="en-US" sz="3600" b="1" dirty="0" smtClean="0"/>
              <a:t>How to present and how much to give?</a:t>
            </a:r>
            <a:endParaRPr lang="en-US" sz="36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Ethics in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Understanding: </a:t>
            </a:r>
            <a:r>
              <a:rPr lang="en-US" sz="3600" b="1" dirty="0" smtClean="0"/>
              <a:t>Do the participants understand informed consent? 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Ethics in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Voluntary participation: </a:t>
            </a:r>
            <a:r>
              <a:rPr lang="en-US" sz="3600" b="1" dirty="0" smtClean="0"/>
              <a:t>Is it genuine? 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Constructs and Operational Definitions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sz="3600" dirty="0" smtClean="0"/>
              <a:t>Problems with operational definitions</a:t>
            </a:r>
          </a:p>
          <a:p>
            <a:pPr lvl="1"/>
            <a:r>
              <a:rPr lang="en-US" sz="3600" b="1" dirty="0" smtClean="0"/>
              <a:t>Components left out</a:t>
            </a:r>
          </a:p>
          <a:p>
            <a:pPr lvl="1"/>
            <a:r>
              <a:rPr lang="en-US" sz="3600" b="1" dirty="0" smtClean="0"/>
              <a:t>Extra components included</a:t>
            </a:r>
            <a:endParaRPr lang="en-US" sz="3600" b="1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Ethics in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Study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Ethics in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en-US" sz="3600" dirty="0" smtClean="0"/>
              <a:t>Use of Deception</a:t>
            </a:r>
          </a:p>
          <a:p>
            <a:r>
              <a:rPr lang="en-US" sz="3600" dirty="0" smtClean="0"/>
              <a:t>Passive Deception: </a:t>
            </a:r>
            <a:r>
              <a:rPr lang="en-US" sz="3600" b="1" dirty="0" smtClean="0"/>
              <a:t>omitting pertinent information</a:t>
            </a:r>
            <a:endParaRPr lang="en-US" sz="3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600" y="3657600"/>
            <a:ext cx="1838325" cy="258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Ethics in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Active Deception: </a:t>
            </a:r>
            <a:r>
              <a:rPr lang="en-US" sz="3600" b="1" dirty="0" smtClean="0"/>
              <a:t>purposefully presenting false information.</a:t>
            </a:r>
          </a:p>
          <a:p>
            <a:pPr>
              <a:buNone/>
            </a:pPr>
            <a:endParaRPr lang="en-US" sz="3600" b="1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Ethics in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Ethics with nonhuman subjects</a:t>
            </a:r>
          </a:p>
          <a:p>
            <a:pPr lvl="1"/>
            <a:r>
              <a:rPr lang="en-US" b="1" dirty="0" smtClean="0"/>
              <a:t>Qualified Individuals</a:t>
            </a:r>
          </a:p>
          <a:p>
            <a:pPr lvl="1"/>
            <a:r>
              <a:rPr lang="en-US" b="1" dirty="0" smtClean="0"/>
              <a:t>Minimize Discomfort/Harm</a:t>
            </a:r>
          </a:p>
          <a:p>
            <a:pPr lvl="1"/>
            <a:r>
              <a:rPr lang="en-US" b="1" dirty="0" smtClean="0"/>
              <a:t>Research must be justified </a:t>
            </a:r>
            <a:endParaRPr lang="en-US" b="1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609600"/>
            <a:ext cx="6019800" cy="553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 cstate="print"/>
          <a:srcRect l="20000" t="12952" r="41905" b="73334"/>
          <a:stretch>
            <a:fillRect/>
          </a:stretch>
        </p:blipFill>
        <p:spPr bwMode="auto">
          <a:xfrm>
            <a:off x="1905000" y="0"/>
            <a:ext cx="3725333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 l="20000" t="32000" r="49524" b="9333"/>
          <a:stretch>
            <a:fillRect/>
          </a:stretch>
        </p:blipFill>
        <p:spPr bwMode="auto">
          <a:xfrm>
            <a:off x="1447800" y="990600"/>
            <a:ext cx="48768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Constructs and Operational Definitions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Operationalize</a:t>
            </a:r>
            <a:r>
              <a:rPr lang="en-US" sz="3600" dirty="0" smtClean="0"/>
              <a:t>: </a:t>
            </a:r>
          </a:p>
          <a:p>
            <a:pPr lvl="1"/>
            <a:r>
              <a:rPr lang="en-US" sz="3600" dirty="0" smtClean="0"/>
              <a:t>Rain</a:t>
            </a:r>
          </a:p>
          <a:p>
            <a:pPr lvl="1"/>
            <a:r>
              <a:rPr lang="en-US" sz="3600" dirty="0" smtClean="0"/>
              <a:t>Adolescence</a:t>
            </a:r>
          </a:p>
          <a:p>
            <a:pPr lvl="1"/>
            <a:r>
              <a:rPr lang="en-US" sz="3600" dirty="0" smtClean="0"/>
              <a:t>Depression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Constructs and Operational Definitions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Group Activity</a:t>
            </a:r>
          </a:p>
          <a:p>
            <a:pPr lvl="1"/>
            <a:r>
              <a:rPr lang="en-US" dirty="0" smtClean="0"/>
              <a:t>In groups of three, write an operational definition for the given construct </a:t>
            </a:r>
          </a:p>
          <a:p>
            <a:pPr lvl="1"/>
            <a:r>
              <a:rPr lang="en-US" dirty="0" smtClean="0"/>
              <a:t>Have a nearby group try to guess your construct using ONLY your operational definition.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sz="3600" dirty="0" smtClean="0"/>
              <a:t>Validity: </a:t>
            </a:r>
            <a:r>
              <a:rPr lang="en-US" sz="3600" b="1" dirty="0" smtClean="0"/>
              <a:t>Measurement procedure</a:t>
            </a:r>
            <a:r>
              <a:rPr lang="en-US" sz="3600" dirty="0" smtClean="0"/>
              <a:t> is </a:t>
            </a:r>
            <a:r>
              <a:rPr lang="en-US" sz="3600" b="1" dirty="0" smtClean="0"/>
              <a:t>actually measuring </a:t>
            </a:r>
            <a:r>
              <a:rPr lang="en-US" sz="3600" dirty="0" smtClean="0"/>
              <a:t>what you </a:t>
            </a:r>
            <a:r>
              <a:rPr lang="en-US" sz="3600" b="1" dirty="0" smtClean="0"/>
              <a:t>claim it is measuring</a:t>
            </a:r>
            <a:r>
              <a:rPr lang="en-US" sz="3600" dirty="0" smtClean="0"/>
              <a:t>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sz="3600" dirty="0" smtClean="0"/>
              <a:t>Face Validity: </a:t>
            </a:r>
            <a:r>
              <a:rPr lang="en-US" sz="3600" b="1" dirty="0" smtClean="0"/>
              <a:t>Look like it measures what it measures? </a:t>
            </a:r>
          </a:p>
          <a:p>
            <a:endParaRPr lang="en-US" sz="2800" dirty="0" smtClean="0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579438"/>
          </a:xfrm>
        </p:spPr>
        <p:txBody>
          <a:bodyPr/>
          <a:lstStyle/>
          <a:p>
            <a:r>
              <a:rPr lang="en-US" dirty="0" smtClean="0"/>
              <a:t>Validity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533400"/>
            <a:ext cx="8839200" cy="6324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Times New Roman"/>
              </a:rPr>
              <a:t>1. </a:t>
            </a:r>
          </a:p>
          <a:p>
            <a:r>
              <a:rPr lang="en-US" dirty="0" smtClean="0">
                <a:solidFill>
                  <a:srgbClr val="000000"/>
                </a:solidFill>
                <a:latin typeface="Times New Roman"/>
              </a:rPr>
              <a:t>0) I do not feel sad. </a:t>
            </a:r>
          </a:p>
          <a:p>
            <a:r>
              <a:rPr lang="en-US" dirty="0" smtClean="0">
                <a:solidFill>
                  <a:srgbClr val="000000"/>
                </a:solidFill>
                <a:latin typeface="Times New Roman"/>
              </a:rPr>
              <a:t>1) I feel sad </a:t>
            </a:r>
          </a:p>
          <a:p>
            <a:r>
              <a:rPr lang="en-US" dirty="0" smtClean="0">
                <a:solidFill>
                  <a:srgbClr val="000000"/>
                </a:solidFill>
                <a:latin typeface="Times New Roman"/>
              </a:rPr>
              <a:t>2) I am sad all the time and I can't snap out of it. </a:t>
            </a:r>
          </a:p>
          <a:p>
            <a:r>
              <a:rPr lang="en-US" dirty="0" smtClean="0">
                <a:solidFill>
                  <a:srgbClr val="000000"/>
                </a:solidFill>
                <a:latin typeface="Times New Roman"/>
              </a:rPr>
              <a:t>3) I am so sad and unhappy that I can't stand it. 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Times New Roman"/>
              </a:rPr>
              <a:t>2. </a:t>
            </a:r>
          </a:p>
          <a:p>
            <a:r>
              <a:rPr lang="en-US" dirty="0" smtClean="0">
                <a:solidFill>
                  <a:srgbClr val="000000"/>
                </a:solidFill>
                <a:latin typeface="Times New Roman"/>
              </a:rPr>
              <a:t>0) I am not particularly discouraged about the future. </a:t>
            </a:r>
          </a:p>
          <a:p>
            <a:r>
              <a:rPr lang="en-US" dirty="0" smtClean="0">
                <a:solidFill>
                  <a:srgbClr val="000000"/>
                </a:solidFill>
                <a:latin typeface="Times New Roman"/>
              </a:rPr>
              <a:t>1) I feel discouraged about the future. </a:t>
            </a:r>
          </a:p>
          <a:p>
            <a:r>
              <a:rPr lang="en-US" dirty="0" smtClean="0">
                <a:solidFill>
                  <a:srgbClr val="000000"/>
                </a:solidFill>
                <a:latin typeface="Times New Roman"/>
              </a:rPr>
              <a:t>2) I feel I have nothing to look forward to. </a:t>
            </a:r>
          </a:p>
          <a:p>
            <a:r>
              <a:rPr lang="en-US" dirty="0" smtClean="0">
                <a:solidFill>
                  <a:srgbClr val="000000"/>
                </a:solidFill>
                <a:latin typeface="Times New Roman"/>
              </a:rPr>
              <a:t>3) I feel the future is hopeless and that things cannot improve. 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Times New Roman"/>
              </a:rPr>
              <a:t>3. </a:t>
            </a:r>
          </a:p>
          <a:p>
            <a:r>
              <a:rPr lang="en-US" dirty="0" smtClean="0">
                <a:solidFill>
                  <a:srgbClr val="000000"/>
                </a:solidFill>
                <a:latin typeface="Times New Roman"/>
              </a:rPr>
              <a:t>0) I do not feel like a failure. </a:t>
            </a:r>
          </a:p>
          <a:p>
            <a:r>
              <a:rPr lang="en-US" dirty="0" smtClean="0">
                <a:solidFill>
                  <a:srgbClr val="000000"/>
                </a:solidFill>
                <a:latin typeface="Times New Roman"/>
              </a:rPr>
              <a:t>1) I feel I have failed more than the average person. </a:t>
            </a:r>
          </a:p>
          <a:p>
            <a:r>
              <a:rPr lang="en-US" dirty="0" smtClean="0">
                <a:solidFill>
                  <a:srgbClr val="000000"/>
                </a:solidFill>
                <a:latin typeface="Times New Roman"/>
              </a:rPr>
              <a:t>2) As I look back on my life, all I can see is a lot of failures. </a:t>
            </a:r>
          </a:p>
          <a:p>
            <a:r>
              <a:rPr lang="en-US" dirty="0" smtClean="0">
                <a:solidFill>
                  <a:srgbClr val="000000"/>
                </a:solidFill>
                <a:latin typeface="Times New Roman"/>
              </a:rPr>
              <a:t>3) I feel I am a complete failure as a person.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165</TotalTime>
  <Words>723</Words>
  <Application>Microsoft Macintosh PowerPoint</Application>
  <PresentationFormat>On-screen Show (4:3)</PresentationFormat>
  <Paragraphs>119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Oriel</vt:lpstr>
      <vt:lpstr>Introduction to Research</vt:lpstr>
      <vt:lpstr>Constructs and Operational Definitions </vt:lpstr>
      <vt:lpstr>Constructs and Operational Definitions </vt:lpstr>
      <vt:lpstr>Constructs and Operational Definitions </vt:lpstr>
      <vt:lpstr>Constructs and Operational Definitions </vt:lpstr>
      <vt:lpstr>Constructs and Operational Definitions </vt:lpstr>
      <vt:lpstr>Validity</vt:lpstr>
      <vt:lpstr>Validity</vt:lpstr>
      <vt:lpstr>Validity</vt:lpstr>
      <vt:lpstr>Validity</vt:lpstr>
      <vt:lpstr>Validity</vt:lpstr>
      <vt:lpstr>Validity</vt:lpstr>
      <vt:lpstr>Validity</vt:lpstr>
      <vt:lpstr>Validity</vt:lpstr>
      <vt:lpstr>Validity</vt:lpstr>
      <vt:lpstr>Validity</vt:lpstr>
      <vt:lpstr>Validity</vt:lpstr>
      <vt:lpstr>Reliability  </vt:lpstr>
      <vt:lpstr>Reliability</vt:lpstr>
      <vt:lpstr>Reliability</vt:lpstr>
      <vt:lpstr>Reliability</vt:lpstr>
      <vt:lpstr>Reliability</vt:lpstr>
      <vt:lpstr>Reliability</vt:lpstr>
      <vt:lpstr>Reliability and Validity </vt:lpstr>
      <vt:lpstr>Measurement Effects</vt:lpstr>
      <vt:lpstr>Measurement Effects</vt:lpstr>
      <vt:lpstr>Ethics of Researching</vt:lpstr>
      <vt:lpstr>Ethics in Researching</vt:lpstr>
      <vt:lpstr>Ethics in Research</vt:lpstr>
      <vt:lpstr>Ethics in Research</vt:lpstr>
      <vt:lpstr>Ethics in Research</vt:lpstr>
      <vt:lpstr>Ethics in research</vt:lpstr>
      <vt:lpstr>Ethics in Research</vt:lpstr>
      <vt:lpstr>Ethics in Research</vt:lpstr>
      <vt:lpstr>Ethics in Research</vt:lpstr>
      <vt:lpstr>Ethics in Research</vt:lpstr>
      <vt:lpstr>Ethics in Research</vt:lpstr>
      <vt:lpstr>Ethics in Research</vt:lpstr>
      <vt:lpstr>Ethics in Research</vt:lpstr>
      <vt:lpstr>Ethics in Research</vt:lpstr>
      <vt:lpstr>Ethics in research</vt:lpstr>
      <vt:lpstr>Ethics in Research</vt:lpstr>
      <vt:lpstr>Ethics in Research</vt:lpstr>
      <vt:lpstr>PowerPoint Presentation</vt:lpstr>
    </vt:vector>
  </TitlesOfParts>
  <Company>GSU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Research</dc:title>
  <dc:creator>Henrich-Lab</dc:creator>
  <cp:lastModifiedBy>Stephanie Dietz</cp:lastModifiedBy>
  <cp:revision>18</cp:revision>
  <dcterms:created xsi:type="dcterms:W3CDTF">2011-08-29T17:51:29Z</dcterms:created>
  <dcterms:modified xsi:type="dcterms:W3CDTF">2014-11-18T09:04:01Z</dcterms:modified>
</cp:coreProperties>
</file>