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931BF-8D1B-6E4F-9AAE-57842F758BD7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12DD-2CEB-6F45-B50A-A22FCECD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 significant main effects of early child care</a:t>
            </a:r>
            <a:r>
              <a:rPr lang="en-US" baseline="0" dirty="0" smtClean="0"/>
              <a:t> </a:t>
            </a:r>
            <a:r>
              <a:rPr lang="en-US" dirty="0" smtClean="0"/>
              <a:t>on attachment security or avoidance at 15 or 36 months</a:t>
            </a:r>
          </a:p>
          <a:p>
            <a:endParaRPr lang="en-US" dirty="0" smtClean="0"/>
          </a:p>
          <a:p>
            <a:r>
              <a:rPr lang="en-US" dirty="0" smtClean="0"/>
              <a:t>No links between working and parenting style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12DD-2CEB-6F45-B50A-A22FCECD57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Families who were living in difficult</a:t>
            </a:r>
          </a:p>
          <a:p>
            <a:r>
              <a:rPr lang="en-US" dirty="0" smtClean="0"/>
              <a:t>circumstances (e.g., mothers under 18, families who anticipated</a:t>
            </a:r>
          </a:p>
          <a:p>
            <a:r>
              <a:rPr lang="en-US" dirty="0" smtClean="0"/>
              <a:t>moving, infants who were multiple births or had health problems or disabilities,</a:t>
            </a:r>
          </a:p>
          <a:p>
            <a:r>
              <a:rPr lang="en-US" dirty="0" smtClean="0"/>
              <a:t>mothers who did not speak English, mothers with medical</a:t>
            </a:r>
          </a:p>
          <a:p>
            <a:r>
              <a:rPr lang="en-US" dirty="0" smtClean="0"/>
              <a:t>problems or substance abuse problems, or families living in a dangerous</a:t>
            </a:r>
          </a:p>
          <a:p>
            <a:r>
              <a:rPr lang="en-US" dirty="0" smtClean="0"/>
              <a:t>neighborhood) were excluded from the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12DD-2CEB-6F45-B50A-A22FCECD57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 Work</a:t>
            </a:r>
            <a:r>
              <a:rPr lang="en-US" baseline="0" dirty="0" smtClean="0"/>
              <a:t> +&gt; Number of times in Child care +&gt; Bracken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effects are not consistently significant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12DD-2CEB-6F45-B50A-A22FCECD57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FT +&gt;</a:t>
            </a:r>
            <a:r>
              <a:rPr lang="en-US" baseline="0" dirty="0" smtClean="0"/>
              <a:t> Sensitivity +&gt; PLS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12DD-2CEB-6F45-B50A-A22FCECD57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 +&gt;</a:t>
            </a:r>
            <a:r>
              <a:rPr lang="en-US" baseline="0" dirty="0" smtClean="0"/>
              <a:t> Sensitivity +&gt;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12DD-2CEB-6F45-B50A-A22FCECD57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12DD-2CEB-6F45-B50A-A22FCECD57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 employment in the 1st year does have significant and negative</a:t>
            </a:r>
          </a:p>
          <a:p>
            <a:r>
              <a:rPr lang="en-US" dirty="0" smtClean="0"/>
              <a:t>overall direct effects on later child cognitive outcomes, compared with not</a:t>
            </a:r>
          </a:p>
          <a:p>
            <a:r>
              <a:rPr lang="en-US" dirty="0" smtClean="0"/>
              <a:t>working in the 1st year, as was seen in the OLS models (and in prior research),</a:t>
            </a:r>
          </a:p>
          <a:p>
            <a:r>
              <a:rPr lang="en-US" dirty="0" smtClean="0"/>
              <a:t>but those effects are counterbalanced by positive overall indirect</a:t>
            </a:r>
          </a:p>
          <a:p>
            <a:r>
              <a:rPr lang="en-US" dirty="0" smtClean="0"/>
              <a:t>effects, and thus the total effect of FT employment in the 1st year, on average,</a:t>
            </a:r>
          </a:p>
          <a:p>
            <a:r>
              <a:rPr lang="en-US" dirty="0" smtClean="0"/>
              <a:t>is neutral. </a:t>
            </a:r>
          </a:p>
          <a:p>
            <a:endParaRPr lang="en-US" dirty="0" smtClean="0"/>
          </a:p>
          <a:p>
            <a:r>
              <a:rPr lang="en-US" dirty="0" smtClean="0"/>
              <a:t>Some</a:t>
            </a:r>
            <a:r>
              <a:rPr lang="en-US" baseline="0" dirty="0" smtClean="0"/>
              <a:t> potential positive effects of PT work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12DD-2CEB-6F45-B50A-A22FCECD57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3/12/14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3/12/14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SEM Analyses of the Links between 1</a:t>
            </a:r>
            <a:r>
              <a:rPr lang="en-US" sz="5400" baseline="30000" dirty="0" smtClean="0"/>
              <a:t>st</a:t>
            </a:r>
            <a:r>
              <a:rPr lang="en-US" sz="5400" dirty="0" smtClean="0"/>
              <a:t>-Year Maternal Employment and Child Development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LASC Brown Bag Dec 3rd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3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955"/>
            <a:ext cx="7620000" cy="4800600"/>
          </a:xfrm>
        </p:spPr>
        <p:txBody>
          <a:bodyPr/>
          <a:lstStyle/>
          <a:p>
            <a:r>
              <a:rPr lang="en-US" dirty="0" smtClean="0"/>
              <a:t>Home Observation for Measurement of the Environment </a:t>
            </a:r>
          </a:p>
        </p:txBody>
      </p:sp>
      <p:pic>
        <p:nvPicPr>
          <p:cNvPr id="4" name="Picture 3" descr="Screen Shot 2014-12-03 at 10.4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1597"/>
            <a:ext cx="7280604" cy="49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Maternal Employment </a:t>
            </a:r>
          </a:p>
          <a:p>
            <a:pPr lvl="1"/>
            <a:r>
              <a:rPr lang="en-US" dirty="0" smtClean="0"/>
              <a:t>Categorized</a:t>
            </a:r>
          </a:p>
          <a:p>
            <a:pPr lvl="2"/>
            <a:r>
              <a:rPr lang="en-US" dirty="0" smtClean="0"/>
              <a:t>Not employed</a:t>
            </a:r>
          </a:p>
          <a:p>
            <a:pPr lvl="2"/>
            <a:r>
              <a:rPr lang="en-US" dirty="0" smtClean="0"/>
              <a:t>Part time work: employed less than 30 hours a week</a:t>
            </a:r>
          </a:p>
          <a:p>
            <a:pPr lvl="2"/>
            <a:r>
              <a:rPr lang="en-US" dirty="0" smtClean="0"/>
              <a:t>Full time work: employed more than 30 hours a week</a:t>
            </a:r>
          </a:p>
          <a:p>
            <a:pPr lvl="1"/>
            <a:r>
              <a:rPr lang="en-US" dirty="0" smtClean="0"/>
              <a:t>Type of job </a:t>
            </a:r>
          </a:p>
        </p:txBody>
      </p:sp>
    </p:spTree>
    <p:extLst>
      <p:ext uri="{BB962C8B-B14F-4D97-AF65-F5344CB8AC3E}">
        <p14:creationId xmlns:p14="http://schemas.microsoft.com/office/powerpoint/2010/main" val="34671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results indicate no differences between working mothers and non-working mothers, but strong differences between part-time work and full time work </a:t>
            </a:r>
          </a:p>
          <a:p>
            <a:pPr lvl="1"/>
            <a:r>
              <a:rPr lang="en-US" dirty="0" smtClean="0"/>
              <a:t>Negative effect of full time work vs. part time work </a:t>
            </a:r>
          </a:p>
          <a:p>
            <a:pPr lvl="1"/>
            <a:r>
              <a:rPr lang="en-US" dirty="0" smtClean="0"/>
              <a:t>Many of the mediating variables are </a:t>
            </a:r>
            <a:r>
              <a:rPr lang="en-US" dirty="0" err="1" smtClean="0"/>
              <a:t>intercorrelated</a:t>
            </a:r>
            <a:r>
              <a:rPr lang="en-US" dirty="0" smtClean="0"/>
              <a:t> (maternal earnings with HOME score, for example)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12-03 at 11.21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1" y="0"/>
            <a:ext cx="8714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6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2-03 at 11.21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6" y="0"/>
            <a:ext cx="885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2-03 at 11.21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6" y="0"/>
            <a:ext cx="8528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3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2-03 at 11.22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067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6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2-03 at 11.22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66077" cy="69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4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2-03 at 11.2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06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results show conclusively that the overall effect of 1st-</a:t>
            </a:r>
            <a:r>
              <a:rPr lang="en-US" dirty="0" smtClean="0"/>
              <a:t>year maternal </a:t>
            </a:r>
            <a:r>
              <a:rPr lang="en-US" dirty="0"/>
              <a:t>employment for contemporary American children is neutral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Parenting styles and quality of child care vastly more important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2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Maternal Employment and not paternal or both?</a:t>
            </a:r>
          </a:p>
          <a:p>
            <a:pPr lvl="1"/>
            <a:r>
              <a:rPr lang="en-US" dirty="0" smtClean="0"/>
              <a:t>Very few changes in paternal employment over time</a:t>
            </a:r>
          </a:p>
          <a:p>
            <a:pPr lvl="1"/>
            <a:r>
              <a:rPr lang="en-US" dirty="0" smtClean="0"/>
              <a:t>Not very many stay-at-home dads to compare against </a:t>
            </a:r>
          </a:p>
          <a:p>
            <a:r>
              <a:rPr lang="en-US" dirty="0" smtClean="0"/>
              <a:t>Role of parents in household </a:t>
            </a:r>
          </a:p>
          <a:p>
            <a:r>
              <a:rPr lang="en-US" dirty="0" smtClean="0"/>
              <a:t>Attachment Theory </a:t>
            </a:r>
          </a:p>
          <a:p>
            <a:r>
              <a:rPr lang="en-US" dirty="0" smtClean="0"/>
              <a:t>School Readiness</a:t>
            </a:r>
          </a:p>
          <a:p>
            <a:r>
              <a:rPr lang="en-US" dirty="0" smtClean="0"/>
              <a:t>Time with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Picture 3" descr="Screen Shot 2014-12-03 at 11.1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6822"/>
            <a:ext cx="8510937" cy="41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1689"/>
            <a:ext cx="8458125" cy="4849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7066" y="252357"/>
            <a:ext cx="8041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Ratio of married mothers' to married fathers' primary child care time</a:t>
            </a:r>
          </a:p>
        </p:txBody>
      </p:sp>
    </p:spTree>
    <p:extLst>
      <p:ext uri="{BB962C8B-B14F-4D97-AF65-F5344CB8AC3E}">
        <p14:creationId xmlns:p14="http://schemas.microsoft.com/office/powerpoint/2010/main" val="30963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03 at 10.0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802"/>
            <a:ext cx="9144000" cy="62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03 at 10.0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18"/>
            <a:ext cx="9144000" cy="57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5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NICHD (National Institute of Child Health and Development) Study of Early Child Care</a:t>
            </a:r>
          </a:p>
          <a:p>
            <a:pPr lvl="1"/>
            <a:r>
              <a:rPr lang="en-US" dirty="0" smtClean="0"/>
              <a:t>1,364 children born in 1991; 1,040 at end of study (76%)</a:t>
            </a:r>
          </a:p>
          <a:p>
            <a:pPr lvl="1"/>
            <a:r>
              <a:rPr lang="en-US" dirty="0" smtClean="0"/>
              <a:t>Follow up home and child care visits at 1, 6, 15, 24, 36, 54 months and first grade </a:t>
            </a:r>
          </a:p>
          <a:p>
            <a:pPr lvl="1"/>
            <a:r>
              <a:rPr lang="en-US" dirty="0" smtClean="0"/>
              <a:t>Phone interviews every 3 months until kindergarten entry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47" y="3873500"/>
            <a:ext cx="3543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4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Bracken School Readiness Scale (36 months) </a:t>
            </a:r>
          </a:p>
          <a:p>
            <a:pPr lvl="1"/>
            <a:r>
              <a:rPr lang="en-US" dirty="0" smtClean="0"/>
              <a:t>51 items that asses children’s knowledge of color, letter identification, number identification, counting, comparisons, and shape recognition. </a:t>
            </a:r>
          </a:p>
          <a:p>
            <a:pPr lvl="1"/>
            <a:r>
              <a:rPr lang="en-US" dirty="0" smtClean="0"/>
              <a:t>Measured on percentile rank (</a:t>
            </a:r>
            <a:r>
              <a:rPr lang="en-US" i="1" dirty="0" smtClean="0"/>
              <a:t>M</a:t>
            </a:r>
            <a:r>
              <a:rPr lang="en-US" dirty="0" smtClean="0"/>
              <a:t> = 45.19, </a:t>
            </a:r>
            <a:r>
              <a:rPr lang="en-US" i="1" dirty="0" smtClean="0"/>
              <a:t>SD</a:t>
            </a:r>
            <a:r>
              <a:rPr lang="en-US" dirty="0" smtClean="0"/>
              <a:t> = 26) </a:t>
            </a:r>
          </a:p>
          <a:p>
            <a:r>
              <a:rPr lang="en-US" dirty="0" smtClean="0"/>
              <a:t>Woodcock Johnson Achievement and Cognitive Batteries (4.5, first grade) </a:t>
            </a:r>
          </a:p>
          <a:p>
            <a:pPr lvl="1"/>
            <a:r>
              <a:rPr lang="en-US" dirty="0" smtClean="0"/>
              <a:t>Language Skills Composite: auditory processing, picture vocabulary test, letter-words identification test</a:t>
            </a:r>
          </a:p>
          <a:p>
            <a:pPr lvl="1"/>
            <a:r>
              <a:rPr lang="en-US" dirty="0" smtClean="0"/>
              <a:t>Applied Problems Test: analyzing and solving basic math problems</a:t>
            </a:r>
          </a:p>
          <a:p>
            <a:r>
              <a:rPr lang="en-US" dirty="0" smtClean="0"/>
              <a:t>Preschool Language Scale (4.5) </a:t>
            </a:r>
          </a:p>
          <a:p>
            <a:pPr lvl="1"/>
            <a:r>
              <a:rPr lang="en-US" dirty="0" smtClean="0"/>
              <a:t>Auditory comprehension and Expressive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Behavior Checklist (36 months; 54 months)</a:t>
            </a:r>
          </a:p>
          <a:p>
            <a:pPr lvl="1"/>
            <a:r>
              <a:rPr lang="en-US" dirty="0" smtClean="0"/>
              <a:t>Checklist of child behaviors ranging from 0 (</a:t>
            </a:r>
            <a:r>
              <a:rPr lang="en-US" i="1" dirty="0" smtClean="0"/>
              <a:t>not true of the child) </a:t>
            </a:r>
            <a:r>
              <a:rPr lang="en-US" dirty="0" smtClean="0"/>
              <a:t>to 2 (</a:t>
            </a:r>
            <a:r>
              <a:rPr lang="en-US" i="1" dirty="0" smtClean="0"/>
              <a:t>very true of the child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Used to measure externalizing behaviors </a:t>
            </a:r>
          </a:p>
          <a:p>
            <a:pPr lvl="1"/>
            <a:r>
              <a:rPr lang="en-US" dirty="0" smtClean="0"/>
              <a:t>Measured by both the parents and the child care provider or teacher</a:t>
            </a:r>
          </a:p>
          <a:p>
            <a:r>
              <a:rPr lang="en-US" dirty="0" smtClean="0"/>
              <a:t>Externalizing behavior </a:t>
            </a:r>
          </a:p>
          <a:p>
            <a:pPr lvl="1"/>
            <a:r>
              <a:rPr lang="en-US" dirty="0" smtClean="0"/>
              <a:t>Unwanted actions taken on the outside world; commonly called “behavior problems” </a:t>
            </a:r>
          </a:p>
          <a:p>
            <a:pPr lvl="1"/>
            <a:r>
              <a:rPr lang="en-US" dirty="0" smtClean="0"/>
              <a:t>Examples: disobeying rules, aggression, vandalism, threatening others, fighting, disrupting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7637"/>
            <a:ext cx="7373147" cy="42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9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97</TotalTime>
  <Words>651</Words>
  <Application>Microsoft Macintosh PowerPoint</Application>
  <PresentationFormat>On-screen Show (4:3)</PresentationFormat>
  <Paragraphs>82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SEM Analyses of the Links between 1st-Year Maternal Employment and Child Development</vt:lpstr>
      <vt:lpstr>Introduction</vt:lpstr>
      <vt:lpstr>PowerPoint Presentation</vt:lpstr>
      <vt:lpstr>PowerPoint Presentation</vt:lpstr>
      <vt:lpstr>PowerPoint Presentation</vt:lpstr>
      <vt:lpstr>Current Study</vt:lpstr>
      <vt:lpstr>Measures</vt:lpstr>
      <vt:lpstr>Measures</vt:lpstr>
      <vt:lpstr>Measures</vt:lpstr>
      <vt:lpstr>Measures</vt:lpstr>
      <vt:lpstr>Measures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Analyses of the Links between 1st-Year Maternal Employment and Child Development</dc:title>
  <dc:creator>Stephanie Dietz</dc:creator>
  <cp:lastModifiedBy>Stephanie Dietz</cp:lastModifiedBy>
  <cp:revision>9</cp:revision>
  <dcterms:created xsi:type="dcterms:W3CDTF">2014-12-03T01:52:39Z</dcterms:created>
  <dcterms:modified xsi:type="dcterms:W3CDTF">2014-12-03T03:30:03Z</dcterms:modified>
</cp:coreProperties>
</file>