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D0D47-B3D1-EE49-9229-1C243610F863}" type="datetimeFigureOut">
              <a:rPr lang="en-US" smtClean="0"/>
              <a:t>26/11/14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18935-EDB3-B247-9050-8AFDB58BD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4(5)/2 =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18935-EDB3-B247-9050-8AFDB58BD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paths, 1 correlation,</a:t>
            </a:r>
            <a:r>
              <a:rPr lang="en-US" baseline="0" dirty="0" smtClean="0"/>
              <a:t> 2 disturbances, 2 variances (10)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18935-EDB3-B247-9050-8AFDB58BD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TV = how much chi squared is supposed to have to change to influence measurements of model fit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18935-EDB3-B247-9050-8AFDB58BD9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26/11/14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26/11/14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vidakenny.net" TargetMode="External"/><Relationship Id="rId4" Type="http://schemas.openxmlformats.org/officeDocument/2006/relationships/hyperlink" Target="http://www.jeremymiles.co.uk/misc/fun/sld062.htm" TargetMode="External"/><Relationship Id="rId5" Type="http://schemas.openxmlformats.org/officeDocument/2006/relationships/hyperlink" Target="http://www.jeremymiles.co.uk/misc/fun/sld063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gsu.edu/~mkteer/semfaq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Equation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Psychology Brown Bag</a:t>
            </a:r>
          </a:p>
          <a:p>
            <a:r>
              <a:rPr lang="en-US" dirty="0" smtClean="0"/>
              <a:t>26 November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Degrees of Freedom of a Model</a:t>
            </a:r>
            <a:r>
              <a:rPr lang="en-US" dirty="0" smtClean="0"/>
              <a:t>: Number of </a:t>
            </a:r>
            <a:r>
              <a:rPr lang="en-US" dirty="0" err="1" smtClean="0"/>
              <a:t>knowns</a:t>
            </a:r>
            <a:r>
              <a:rPr lang="en-US" dirty="0" smtClean="0"/>
              <a:t> minus the number of free parameters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0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Just-Identified</a:t>
            </a:r>
            <a:r>
              <a:rPr lang="en-US" dirty="0" smtClean="0"/>
              <a:t>: Zero degrees of freedom (</a:t>
            </a:r>
            <a:r>
              <a:rPr lang="en-US" i="1" dirty="0" smtClean="0"/>
              <a:t>saturated model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Under-Identified: </a:t>
            </a:r>
            <a:r>
              <a:rPr lang="en-US" dirty="0" smtClean="0"/>
              <a:t>Negative degrees of freedom. Cannot accurately compute. </a:t>
            </a:r>
          </a:p>
          <a:p>
            <a:r>
              <a:rPr lang="en-US" b="1" dirty="0" smtClean="0"/>
              <a:t>Over-Identified</a:t>
            </a:r>
            <a:r>
              <a:rPr lang="en-US" dirty="0" smtClean="0"/>
              <a:t>: Positive degrees of freedom. </a:t>
            </a:r>
          </a:p>
          <a:p>
            <a:r>
              <a:rPr lang="en-US" b="1" dirty="0" smtClean="0"/>
              <a:t>Model Fit: </a:t>
            </a:r>
            <a:r>
              <a:rPr lang="en-US" dirty="0" smtClean="0"/>
              <a:t>Ability of an </a:t>
            </a:r>
            <a:r>
              <a:rPr lang="en-US" i="1" dirty="0" smtClean="0"/>
              <a:t>over-identified</a:t>
            </a:r>
            <a:r>
              <a:rPr lang="en-US" dirty="0" smtClean="0"/>
              <a:t> model to reproduce the underlying correlation or covariance matrix of the variables </a:t>
            </a:r>
          </a:p>
          <a:p>
            <a:pPr lvl="1"/>
            <a:r>
              <a:rPr lang="en-US" dirty="0" smtClean="0"/>
              <a:t>How much of the data variance does the model explain. </a:t>
            </a:r>
          </a:p>
        </p:txBody>
      </p:sp>
    </p:spTree>
    <p:extLst>
      <p:ext uri="{BB962C8B-B14F-4D97-AF65-F5344CB8AC3E}">
        <p14:creationId xmlns:p14="http://schemas.microsoft.com/office/powerpoint/2010/main" val="17274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the overall model is identified does not mean that the individual parameters are identified. </a:t>
            </a:r>
          </a:p>
          <a:p>
            <a:pPr lvl="1"/>
            <a:r>
              <a:rPr lang="en-US" dirty="0" smtClean="0"/>
              <a:t>X -2 = 4</a:t>
            </a:r>
          </a:p>
          <a:p>
            <a:pPr lvl="1"/>
            <a:r>
              <a:rPr lang="en-US" dirty="0" smtClean="0"/>
              <a:t>X + 2 = 4</a:t>
            </a:r>
          </a:p>
        </p:txBody>
      </p:sp>
    </p:spTree>
    <p:extLst>
      <p:ext uri="{BB962C8B-B14F-4D97-AF65-F5344CB8AC3E}">
        <p14:creationId xmlns:p14="http://schemas.microsoft.com/office/powerpoint/2010/main" val="305686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16" b="2916"/>
          <a:stretch>
            <a:fillRect/>
          </a:stretch>
        </p:blipFill>
        <p:spPr>
          <a:xfrm>
            <a:off x="457200" y="1417638"/>
            <a:ext cx="7620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Specification</a:t>
            </a:r>
          </a:p>
          <a:p>
            <a:r>
              <a:rPr lang="en-US" dirty="0" smtClean="0"/>
              <a:t>2. Identification</a:t>
            </a:r>
          </a:p>
          <a:p>
            <a:r>
              <a:rPr lang="en-US" dirty="0" smtClean="0"/>
              <a:t>3. Estimation</a:t>
            </a:r>
          </a:p>
          <a:p>
            <a:r>
              <a:rPr lang="en-US" dirty="0" smtClean="0"/>
              <a:t>4. Model Fit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to detect model fit</a:t>
            </a:r>
          </a:p>
          <a:p>
            <a:pPr lvl="1"/>
            <a:r>
              <a:rPr lang="en-US" dirty="0" smtClean="0"/>
              <a:t>General Rules of Thumb: </a:t>
            </a:r>
          </a:p>
          <a:p>
            <a:pPr lvl="2"/>
            <a:r>
              <a:rPr lang="en-US" dirty="0" smtClean="0"/>
              <a:t>5 participants for every 1 free parameter (</a:t>
            </a:r>
            <a:r>
              <a:rPr lang="en-US" dirty="0" err="1" smtClean="0"/>
              <a:t>Bentler</a:t>
            </a:r>
            <a:r>
              <a:rPr lang="en-US" dirty="0" smtClean="0"/>
              <a:t> &amp; Chou, 1987) </a:t>
            </a:r>
          </a:p>
          <a:p>
            <a:pPr lvl="2"/>
            <a:r>
              <a:rPr lang="en-US" dirty="0" smtClean="0"/>
              <a:t>Power Analysis </a:t>
            </a:r>
          </a:p>
          <a:p>
            <a:pPr lvl="3"/>
            <a:r>
              <a:rPr lang="en-US" dirty="0" smtClean="0"/>
              <a:t>Many calculators </a:t>
            </a:r>
            <a:r>
              <a:rPr lang="en-US" dirty="0" err="1" smtClean="0"/>
              <a:t>avaialble</a:t>
            </a:r>
            <a:r>
              <a:rPr lang="en-US" dirty="0" smtClean="0"/>
              <a:t>; raw equation is available in </a:t>
            </a:r>
            <a:r>
              <a:rPr lang="en-US" dirty="0" err="1" smtClean="0"/>
              <a:t>Sattora</a:t>
            </a:r>
            <a:r>
              <a:rPr lang="en-US" dirty="0" smtClean="0"/>
              <a:t> and Saris (1985)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8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Over-identified models may be wrong; need to be able to detect </a:t>
            </a:r>
            <a:r>
              <a:rPr lang="en-US" i="1" dirty="0" smtClean="0"/>
              <a:t>how wrong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Chi-squared test of model fit is the most traditional; good for 75-200 cases </a:t>
            </a:r>
          </a:p>
          <a:p>
            <a:pPr lvl="2"/>
            <a:r>
              <a:rPr lang="en-US" dirty="0" smtClean="0"/>
              <a:t>Tests the difference between the data and the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5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Chi-squared test of model fit</a:t>
            </a:r>
          </a:p>
          <a:p>
            <a:pPr lvl="1"/>
            <a:r>
              <a:rPr lang="en-US" dirty="0" smtClean="0"/>
              <a:t>Null hypothesis: There is no statistically significant difference between the model and the underlying data. </a:t>
            </a:r>
          </a:p>
          <a:p>
            <a:pPr lvl="1"/>
            <a:r>
              <a:rPr lang="en-US" dirty="0" smtClean="0"/>
              <a:t>Alternative hypothesis: There is a statistically significant difference between the model and the underlying data. </a:t>
            </a:r>
          </a:p>
          <a:p>
            <a:r>
              <a:rPr lang="en-US" dirty="0" smtClean="0"/>
              <a:t>Want to </a:t>
            </a:r>
            <a:r>
              <a:rPr lang="en-US" i="1" dirty="0" smtClean="0"/>
              <a:t>fail to reject </a:t>
            </a:r>
            <a:r>
              <a:rPr lang="en-US" dirty="0" smtClean="0"/>
              <a:t>the null </a:t>
            </a:r>
          </a:p>
          <a:p>
            <a:pPr lvl="1"/>
            <a:r>
              <a:rPr lang="en-US" dirty="0" smtClean="0"/>
              <a:t>Otherwise, too much difference between the data the model produces and the sample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Fit Indices </a:t>
            </a:r>
          </a:p>
          <a:p>
            <a:pPr lvl="1"/>
            <a:r>
              <a:rPr lang="en-US" dirty="0" smtClean="0"/>
              <a:t>Incremental Fit Index:</a:t>
            </a:r>
          </a:p>
          <a:p>
            <a:pPr marL="411480" lvl="1" indent="0" algn="ctr">
              <a:buNone/>
            </a:pPr>
            <a:r>
              <a:rPr lang="en-US" dirty="0" smtClean="0"/>
              <a:t>Worst Possible Model – Current Model </a:t>
            </a:r>
          </a:p>
          <a:p>
            <a:pPr marL="411480" lvl="1" indent="0" algn="ctr">
              <a:buNone/>
            </a:pPr>
            <a:r>
              <a:rPr lang="en-US" dirty="0" smtClean="0"/>
              <a:t>Worst Possible Model – Best Possible Model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2502" y="2779137"/>
            <a:ext cx="4648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0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Fit Indices </a:t>
            </a:r>
          </a:p>
          <a:p>
            <a:pPr lvl="1"/>
            <a:r>
              <a:rPr lang="en-US" dirty="0" smtClean="0"/>
              <a:t>Absolute Fit Index</a:t>
            </a:r>
          </a:p>
          <a:p>
            <a:pPr lvl="2"/>
            <a:r>
              <a:rPr lang="en-US" dirty="0" smtClean="0"/>
              <a:t>Best fitting model = zero; how far is the model from zero? </a:t>
            </a:r>
          </a:p>
          <a:p>
            <a:pPr lvl="2"/>
            <a:r>
              <a:rPr lang="en-US" dirty="0" smtClean="0"/>
              <a:t>Measures of “badness”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7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tests can be modeled as a SEM.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7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Fit Index</a:t>
            </a:r>
          </a:p>
          <a:p>
            <a:pPr lvl="1"/>
            <a:r>
              <a:rPr lang="en-US" dirty="0" smtClean="0"/>
              <a:t>Used to compare the fit of one model to the fit of a second model </a:t>
            </a:r>
          </a:p>
          <a:p>
            <a:pPr lvl="2"/>
            <a:r>
              <a:rPr lang="en-US" dirty="0" smtClean="0"/>
              <a:t>Often also called </a:t>
            </a:r>
            <a:r>
              <a:rPr lang="en-US" i="1" dirty="0" smtClean="0"/>
              <a:t>absolute fit index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1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influence fit </a:t>
            </a:r>
          </a:p>
          <a:p>
            <a:pPr lvl="1"/>
            <a:r>
              <a:rPr lang="en-US" dirty="0" smtClean="0"/>
              <a:t>Number of Variables: move variables tend to have relatively poor fit</a:t>
            </a:r>
          </a:p>
          <a:p>
            <a:pPr lvl="2"/>
            <a:r>
              <a:rPr lang="en-US" dirty="0" smtClean="0"/>
              <a:t>Ongoing mathematical debate as to why </a:t>
            </a:r>
          </a:p>
          <a:p>
            <a:pPr lvl="1"/>
            <a:r>
              <a:rPr lang="en-US" dirty="0" smtClean="0"/>
              <a:t>Overall Complexity </a:t>
            </a:r>
          </a:p>
          <a:p>
            <a:pPr lvl="2"/>
            <a:r>
              <a:rPr lang="en-US" dirty="0" smtClean="0"/>
              <a:t>More complex models have relatively poor fit </a:t>
            </a:r>
          </a:p>
          <a:p>
            <a:pPr lvl="1"/>
            <a:r>
              <a:rPr lang="en-US" dirty="0" smtClean="0"/>
              <a:t>Sample Size </a:t>
            </a:r>
          </a:p>
          <a:p>
            <a:pPr lvl="2"/>
            <a:r>
              <a:rPr lang="en-US" dirty="0" smtClean="0"/>
              <a:t>Variation between models with more variables or more complexity is less with larger sample sizes </a:t>
            </a:r>
          </a:p>
          <a:p>
            <a:pPr lvl="1"/>
            <a:r>
              <a:rPr lang="en-US" dirty="0" smtClean="0"/>
              <a:t>Normality </a:t>
            </a:r>
          </a:p>
          <a:p>
            <a:pPr lvl="2"/>
            <a:r>
              <a:rPr lang="en-US" dirty="0" smtClean="0"/>
              <a:t>Non-normal data (high kurtosis especially) inflates chi-squared and absolute measures of fit </a:t>
            </a:r>
          </a:p>
          <a:p>
            <a:pPr marL="105156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9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pic>
        <p:nvPicPr>
          <p:cNvPr id="6" name="Picture 5" descr="Screen Shot 2014-11-26 at 10.50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" y="2132269"/>
            <a:ext cx="8327297" cy="3162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090" y="5783891"/>
            <a:ext cx="347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davidakenny.net</a:t>
            </a:r>
            <a:r>
              <a:rPr lang="en-US" dirty="0"/>
              <a:t>/cm/</a:t>
            </a:r>
            <a:r>
              <a:rPr lang="en-US" dirty="0" err="1"/>
              <a:t>fit.htm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6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7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SEMNET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Website (Model Fit)</a:t>
            </a:r>
            <a:endParaRPr lang="en-US" dirty="0"/>
          </a:p>
          <a:p>
            <a:r>
              <a:rPr lang="en-US" dirty="0" smtClean="0">
                <a:hlinkClick r:id="rId4"/>
              </a:rPr>
              <a:t>Books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Articles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Standardized Variable</a:t>
            </a:r>
            <a:r>
              <a:rPr lang="en-US" dirty="0" smtClean="0"/>
              <a:t>: Variable whose mean is zero and variance is one </a:t>
            </a:r>
          </a:p>
          <a:p>
            <a:r>
              <a:rPr lang="en-US" b="1" dirty="0" smtClean="0"/>
              <a:t>Latent Variable</a:t>
            </a:r>
            <a:r>
              <a:rPr lang="en-US" dirty="0" smtClean="0"/>
              <a:t>: Unmeasured variable in model. Sometimes called </a:t>
            </a:r>
            <a:r>
              <a:rPr lang="en-US" i="1" dirty="0" smtClean="0"/>
              <a:t>factor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Exogenous Variable</a:t>
            </a:r>
            <a:r>
              <a:rPr lang="en-US" dirty="0" smtClean="0"/>
              <a:t>: Variable that is not caused by another in the model. (</a:t>
            </a:r>
            <a:r>
              <a:rPr lang="en-US" i="1" dirty="0" smtClean="0"/>
              <a:t>Independent variables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Endogenous Variable</a:t>
            </a:r>
            <a:r>
              <a:rPr lang="en-US" dirty="0" smtClean="0"/>
              <a:t>: Variable that is caused by another in the model. Can still cause other endogenous variables! (</a:t>
            </a:r>
            <a:r>
              <a:rPr lang="en-US" i="1" dirty="0" smtClean="0"/>
              <a:t>Pseudo-dependent variable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6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9" y="1417637"/>
            <a:ext cx="6959442" cy="46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Coefficient: Similar to regression coefficient; measure of the amount of change in the endogenous variable given a one unit change in the causal variable </a:t>
            </a:r>
            <a:r>
              <a:rPr lang="en-US" i="1" dirty="0" smtClean="0"/>
              <a:t>and no change in any other variable </a:t>
            </a:r>
          </a:p>
          <a:p>
            <a:r>
              <a:rPr lang="en-US" b="1" dirty="0" smtClean="0"/>
              <a:t>Hierarchical Model: </a:t>
            </a:r>
            <a:r>
              <a:rPr lang="en-US" dirty="0" smtClean="0"/>
              <a:t>Model with no feedback loops (one-direction).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0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Identificiation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Identification: </a:t>
            </a:r>
            <a:r>
              <a:rPr lang="en-US" dirty="0" smtClean="0"/>
              <a:t>A model with a unique solution for all of the model’s parameters. </a:t>
            </a:r>
          </a:p>
          <a:p>
            <a:pPr lvl="1"/>
            <a:r>
              <a:rPr lang="en-US" dirty="0" smtClean="0"/>
              <a:t>Number of </a:t>
            </a:r>
            <a:r>
              <a:rPr lang="en-US" i="1" dirty="0" smtClean="0"/>
              <a:t>known values</a:t>
            </a:r>
            <a:r>
              <a:rPr lang="en-US" dirty="0" smtClean="0"/>
              <a:t> must equal or exceed the number of </a:t>
            </a:r>
            <a:r>
              <a:rPr lang="en-US" i="1" dirty="0" smtClean="0"/>
              <a:t>free parameters</a:t>
            </a:r>
          </a:p>
          <a:p>
            <a:pPr lvl="2"/>
            <a:r>
              <a:rPr lang="en-US" dirty="0" smtClean="0"/>
              <a:t>X + 2 = 4 (identified) </a:t>
            </a:r>
          </a:p>
          <a:p>
            <a:pPr lvl="2"/>
            <a:r>
              <a:rPr lang="en-US" dirty="0" smtClean="0"/>
              <a:t>X + Y = 4 (not-identified)</a:t>
            </a:r>
          </a:p>
        </p:txBody>
      </p:sp>
    </p:spTree>
    <p:extLst>
      <p:ext uri="{BB962C8B-B14F-4D97-AF65-F5344CB8AC3E}">
        <p14:creationId xmlns:p14="http://schemas.microsoft.com/office/powerpoint/2010/main" val="21415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Known Values</a:t>
            </a:r>
            <a:r>
              <a:rPr lang="en-US" dirty="0"/>
              <a:t>: </a:t>
            </a:r>
            <a:r>
              <a:rPr lang="en-US" dirty="0" smtClean="0"/>
              <a:t>the number of </a:t>
            </a:r>
            <a:r>
              <a:rPr lang="en-US" dirty="0" err="1" smtClean="0"/>
              <a:t>covariances</a:t>
            </a:r>
            <a:r>
              <a:rPr lang="en-US" dirty="0" smtClean="0"/>
              <a:t> present in the model</a:t>
            </a:r>
          </a:p>
          <a:p>
            <a:pPr lvl="1"/>
            <a:r>
              <a:rPr lang="en-US" b="1" dirty="0" smtClean="0"/>
              <a:t>K(k+1)/2 </a:t>
            </a:r>
            <a:r>
              <a:rPr lang="en-US" dirty="0" smtClean="0"/>
              <a:t>where k = number of variables (all types)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80" y="2899653"/>
            <a:ext cx="4744218" cy="3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Free Parameters: </a:t>
            </a:r>
            <a:r>
              <a:rPr lang="en-US" dirty="0" smtClean="0"/>
              <a:t>all estimated paths, </a:t>
            </a:r>
            <a:r>
              <a:rPr lang="en-US" dirty="0" err="1" smtClean="0"/>
              <a:t>covariances</a:t>
            </a:r>
            <a:r>
              <a:rPr lang="en-US" dirty="0" smtClean="0"/>
              <a:t>, correlations, </a:t>
            </a:r>
            <a:r>
              <a:rPr lang="en-US" i="1" dirty="0" smtClean="0"/>
              <a:t>variances</a:t>
            </a:r>
            <a:r>
              <a:rPr lang="en-US" dirty="0" smtClean="0"/>
              <a:t> of exogenous</a:t>
            </a:r>
            <a:r>
              <a:rPr lang="en-US" i="1" dirty="0" smtClean="0"/>
              <a:t> </a:t>
            </a:r>
            <a:r>
              <a:rPr lang="en-US" dirty="0" smtClean="0"/>
              <a:t>variables, </a:t>
            </a:r>
            <a:r>
              <a:rPr lang="en-US" i="1" dirty="0" smtClean="0"/>
              <a:t>disturbances</a:t>
            </a:r>
            <a:r>
              <a:rPr lang="en-US" dirty="0" smtClean="0"/>
              <a:t> of endogenous variables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80" y="2899653"/>
            <a:ext cx="4744218" cy="3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r>
              <a:rPr lang="en-US" dirty="0" smtClean="0"/>
              <a:t>: setting a parameter (structural </a:t>
            </a:r>
            <a:r>
              <a:rPr lang="en-US" dirty="0" err="1" smtClean="0"/>
              <a:t>coeffiecent</a:t>
            </a:r>
            <a:r>
              <a:rPr lang="en-US" dirty="0" smtClean="0"/>
              <a:t>, mean, variance) equal to some other function. </a:t>
            </a:r>
          </a:p>
          <a:p>
            <a:pPr lvl="1"/>
            <a:r>
              <a:rPr lang="en-US" dirty="0" smtClean="0"/>
              <a:t>Equal paths</a:t>
            </a:r>
          </a:p>
          <a:p>
            <a:r>
              <a:rPr lang="en-US" dirty="0" smtClean="0"/>
              <a:t>When two things are constrained to equality; count as one free parameter.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9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99</TotalTime>
  <Words>779</Words>
  <Application>Microsoft Macintosh PowerPoint</Application>
  <PresentationFormat>On-screen Show (4:3)</PresentationFormat>
  <Paragraphs>100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Structural Equation Modeling</vt:lpstr>
      <vt:lpstr>Introduction to SEM</vt:lpstr>
      <vt:lpstr>Basic Terminology</vt:lpstr>
      <vt:lpstr>Basic Terminology</vt:lpstr>
      <vt:lpstr>Basic Terminology </vt:lpstr>
      <vt:lpstr>Model Identificiation</vt:lpstr>
      <vt:lpstr>Model Identification </vt:lpstr>
      <vt:lpstr>Model Identification </vt:lpstr>
      <vt:lpstr>Model Identification</vt:lpstr>
      <vt:lpstr>Model Identification </vt:lpstr>
      <vt:lpstr>Model Identification</vt:lpstr>
      <vt:lpstr>Parameter Identification</vt:lpstr>
      <vt:lpstr>Model Identification</vt:lpstr>
      <vt:lpstr>Steps of SEM</vt:lpstr>
      <vt:lpstr>Model Fit</vt:lpstr>
      <vt:lpstr>Model Fit</vt:lpstr>
      <vt:lpstr>Model Fit</vt:lpstr>
      <vt:lpstr>Model Fit</vt:lpstr>
      <vt:lpstr>Model Fit</vt:lpstr>
      <vt:lpstr>Model Fit</vt:lpstr>
      <vt:lpstr>Model Fit</vt:lpstr>
      <vt:lpstr>Model Fit</vt:lpstr>
      <vt:lpstr>Examples </vt:lpstr>
      <vt:lpstr>Further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Equation Modeling</dc:title>
  <dc:creator>Stephanie Dietz</dc:creator>
  <cp:lastModifiedBy>Stephanie Dietz</cp:lastModifiedBy>
  <cp:revision>9</cp:revision>
  <dcterms:created xsi:type="dcterms:W3CDTF">2014-11-26T01:22:06Z</dcterms:created>
  <dcterms:modified xsi:type="dcterms:W3CDTF">2014-11-26T03:01:08Z</dcterms:modified>
</cp:coreProperties>
</file>