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43"/>
  </p:normalViewPr>
  <p:slideViewPr>
    <p:cSldViewPr snapToGrid="0" snapToObjects="1">
      <p:cViewPr>
        <p:scale>
          <a:sx n="84" d="100"/>
          <a:sy n="84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C895-E405-F948-9EC9-38492BCC47DC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2A4E0-B945-0047-9C31-F4D5347E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Approximately</a:t>
            </a:r>
            <a:r>
              <a:rPr lang="en-US" baseline="0" dirty="0" smtClean="0"/>
              <a:t> 40 sources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2A4E0-B945-0047-9C31-F4D5347EA9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3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2A4E0-B945-0047-9C31-F4D5347EA9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863" y="1788454"/>
            <a:ext cx="9772649" cy="2098226"/>
          </a:xfrm>
        </p:spPr>
        <p:txBody>
          <a:bodyPr/>
          <a:lstStyle/>
          <a:p>
            <a:r>
              <a:rPr lang="en-US" smtClean="0"/>
              <a:t>Data Normalization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Steps toward implementation</a:t>
            </a:r>
          </a:p>
          <a:p>
            <a:r>
              <a:rPr lang="en-US" dirty="0" smtClean="0"/>
              <a:t>Stephanie M. Davis</a:t>
            </a:r>
          </a:p>
          <a:p>
            <a:r>
              <a:rPr lang="en-US" dirty="0" smtClean="0"/>
              <a:t>January 10,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76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1249680"/>
            <a:ext cx="958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Happy </a:t>
            </a:r>
            <a:r>
              <a:rPr lang="en-US" sz="2000" dirty="0" smtClean="0">
                <a:latin typeface="+mj-lt"/>
              </a:rPr>
              <a:t>families </a:t>
            </a:r>
            <a:r>
              <a:rPr lang="en-US" sz="2000" dirty="0" smtClean="0">
                <a:latin typeface="+mj-lt"/>
              </a:rPr>
              <a:t>are all alike; every unhappy family is unhappy in it own way </a:t>
            </a:r>
            <a:r>
              <a:rPr lang="mr-IN" sz="2000" dirty="0" smtClean="0">
                <a:latin typeface="+mj-lt"/>
              </a:rPr>
              <a:t>–</a:t>
            </a:r>
            <a:r>
              <a:rPr lang="en-US" sz="2000" dirty="0" smtClean="0">
                <a:latin typeface="+mj-lt"/>
              </a:rPr>
              <a:t> Leo Tolstoy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342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8887" y="185737"/>
            <a:ext cx="746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Current Data Inventory(non-Buzz)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57286" y="1042988"/>
            <a:ext cx="10558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Beehive Locations for </a:t>
            </a:r>
            <a:r>
              <a:rPr lang="en-US" sz="2800" dirty="0" err="1" smtClean="0"/>
              <a:t>NatGeo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Boston &amp; NYC Beehives within city limits (</a:t>
            </a:r>
            <a:r>
              <a:rPr lang="en-US" sz="2800" dirty="0" err="1" smtClean="0"/>
              <a:t>NatGeo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2015-2016 Overwinter Survey (10 worksheets)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2016 Overwinter Survey (7 worksheets)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BBC Master Research Workbook (7 worksheets)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HoneyDNA</a:t>
            </a:r>
            <a:r>
              <a:rPr lang="en-US" sz="2800" dirty="0" smtClean="0"/>
              <a:t> 2016 Projects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Honey DNA Results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Honey </a:t>
            </a:r>
            <a:r>
              <a:rPr lang="en-US" sz="2800" dirty="0" err="1" smtClean="0"/>
              <a:t>DNAQGis</a:t>
            </a:r>
            <a:r>
              <a:rPr lang="en-US" sz="2800" dirty="0" smtClean="0"/>
              <a:t> (Winnie </a:t>
            </a:r>
            <a:r>
              <a:rPr lang="en-US" sz="2800" dirty="0" err="1" smtClean="0"/>
              <a:t>Cung</a:t>
            </a:r>
            <a:r>
              <a:rPr lang="en-US" sz="2800" dirty="0" smtClean="0"/>
              <a:t> 2017)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Operations 7AUG15 (CONFIDENTIAL;10 worksheets)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127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Data = Tidy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Serves interests of all </a:t>
            </a:r>
            <a:r>
              <a:rPr lang="en-US" sz="2800" dirty="0" smtClean="0"/>
              <a:t>stakeholders</a:t>
            </a:r>
          </a:p>
          <a:p>
            <a:r>
              <a:rPr lang="en-US" sz="2800" dirty="0" smtClean="0"/>
              <a:t>Captures &amp; measures all relevant variables of the operation</a:t>
            </a:r>
          </a:p>
          <a:p>
            <a:r>
              <a:rPr lang="en-US" sz="2800" dirty="0"/>
              <a:t>Is </a:t>
            </a:r>
            <a:r>
              <a:rPr lang="en-US" sz="2800" dirty="0" smtClean="0"/>
              <a:t>standardized </a:t>
            </a:r>
            <a:r>
              <a:rPr lang="en-US" sz="2800" dirty="0"/>
              <a:t>across the </a:t>
            </a:r>
            <a:r>
              <a:rPr lang="en-US" sz="2800" dirty="0" smtClean="0"/>
              <a:t>organization</a:t>
            </a:r>
          </a:p>
          <a:p>
            <a:r>
              <a:rPr lang="en-US" sz="2800" dirty="0" smtClean="0"/>
              <a:t>Is </a:t>
            </a:r>
            <a:r>
              <a:rPr lang="en-US" sz="2800" dirty="0" smtClean="0"/>
              <a:t>easily </a:t>
            </a:r>
            <a:r>
              <a:rPr lang="en-US" sz="2800" dirty="0" smtClean="0"/>
              <a:t>accessible across platforms (i.e. </a:t>
            </a:r>
            <a:r>
              <a:rPr lang="en-US" sz="2800" dirty="0" err="1" smtClean="0"/>
              <a:t>api</a:t>
            </a:r>
            <a:r>
              <a:rPr lang="en-US" sz="2800" dirty="0" smtClean="0"/>
              <a:t>, csv, web app)</a:t>
            </a:r>
          </a:p>
        </p:txBody>
      </p:sp>
    </p:spTree>
    <p:extLst>
      <p:ext uri="{BB962C8B-B14F-4D97-AF65-F5344CB8AC3E}">
        <p14:creationId xmlns:p14="http://schemas.microsoft.com/office/powerpoint/2010/main" val="415487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5542"/>
              </p:ext>
            </p:extLst>
          </p:nvPr>
        </p:nvGraphicFramePr>
        <p:xfrm>
          <a:off x="656273" y="0"/>
          <a:ext cx="13115925" cy="8969040"/>
        </p:xfrm>
        <a:graphic>
          <a:graphicData uri="http://schemas.openxmlformats.org/drawingml/2006/table">
            <a:tbl>
              <a:tblPr/>
              <a:tblGrid>
                <a:gridCol w="1700212"/>
                <a:gridCol w="3663315"/>
                <a:gridCol w="4312920"/>
                <a:gridCol w="3439478"/>
              </a:tblGrid>
              <a:tr h="59997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Client 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Internal Factors (Colony Variables)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External Factors (Interventions)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7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External Factors (Environmental)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4057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7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7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+mn-lt"/>
                        </a:rPr>
                        <a:t>Hive ID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 err="1">
                          <a:effectLst/>
                          <a:latin typeface="+mn-lt"/>
                        </a:rPr>
                        <a:t>Varroa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Treatment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Pesticides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Address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Install Date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 err="1">
                          <a:effectLst/>
                          <a:latin typeface="+mn-lt"/>
                        </a:rPr>
                        <a:t>Nosema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 Treatment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Habitat Loss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City or Town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Weight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+mn-lt"/>
                        </a:rPr>
                        <a:t>Hive 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Moved 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$$$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)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State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+mn-lt"/>
                        </a:rPr>
                        <a:t>Humidity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+mn-lt"/>
                        </a:rPr>
                        <a:t>Hive 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Wrapped(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$$$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)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Zip Code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Temperature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+mn-lt"/>
                        </a:rPr>
                        <a:t>Fondant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+mn-lt"/>
                        </a:rPr>
                        <a:t>Ventilation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Entrance Reducers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Sun Orientation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Hive Ventilation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Hive Height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Sun Orientation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308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Brood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+mn-lt"/>
                        </a:rPr>
                        <a:t>Colony </a:t>
                      </a:r>
                      <a:r>
                        <a:rPr lang="en-US" sz="2400" dirty="0" err="1" smtClean="0">
                          <a:effectLst/>
                          <a:latin typeface="+mn-lt"/>
                        </a:rPr>
                        <a:t>Requeened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 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Queen Origin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)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Bees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Colony Split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Frame Sides of Honey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Colony Combined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Live Colony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Dead Colony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Sudden Death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Gradual Death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Robbed Colony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+mn-lt"/>
                        </a:rPr>
                        <a:t>Swarmed Colony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975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i="0" dirty="0">
                          <a:effectLst/>
                          <a:latin typeface="+mn-lt"/>
                        </a:rPr>
                        <a:t>Absconded Colony </a:t>
                      </a: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2400" i="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Varroa</a:t>
                      </a: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Collapse)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0" marR="0" marT="13914" marB="13914" anchor="b">
                    <a:lnL w="12700" cap="flat" cmpd="sng" algn="ctr">
                      <a:solidFill>
                        <a:srgbClr val="8076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81"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+mn-lt"/>
                        </a:rPr>
                        <a:t>Queen Cell</a:t>
                      </a: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20871" marR="20871" marT="13914" marB="13914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599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1463"/>
            <a:ext cx="9601200" cy="742950"/>
          </a:xfrm>
        </p:spPr>
        <p:txBody>
          <a:bodyPr/>
          <a:lstStyle/>
          <a:p>
            <a:pPr algn="ctr"/>
            <a:r>
              <a:rPr lang="en-US" dirty="0" smtClean="0"/>
              <a:t>Tidy Data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5739"/>
              </p:ext>
            </p:extLst>
          </p:nvPr>
        </p:nvGraphicFramePr>
        <p:xfrm>
          <a:off x="1371600" y="1014413"/>
          <a:ext cx="9601200" cy="194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Client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Hive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 ID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Operation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Cost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11/15/2017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12/7/2017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584819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Field Operations records each event above and submits it to Biz Operations.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Biz Operations bills each client for services rendered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Research team uses data to examine impact of wrapping and/or moving on colony health, productivity. Use results to educate clients, the public.</a:t>
            </a:r>
          </a:p>
          <a:p>
            <a:endParaRPr lang="en-US" sz="2000" dirty="0"/>
          </a:p>
          <a:p>
            <a:pPr algn="ctr"/>
            <a:r>
              <a:rPr lang="en-US" sz="2000" dirty="0" smtClean="0"/>
              <a:t>Win Win Win for everybody!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108176"/>
            <a:ext cx="4284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Accounts Receivable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Client A - $300</a:t>
            </a:r>
          </a:p>
          <a:p>
            <a:r>
              <a:rPr lang="en-US" sz="2000" dirty="0" smtClean="0"/>
              <a:t>Client B - $150</a:t>
            </a:r>
          </a:p>
          <a:p>
            <a:r>
              <a:rPr lang="en-US" sz="2000" dirty="0" smtClean="0"/>
              <a:t>Client C - $150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125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262172"/>
            <a:ext cx="9612971" cy="1428777"/>
          </a:xfrm>
        </p:spPr>
        <p:txBody>
          <a:bodyPr/>
          <a:lstStyle/>
          <a:p>
            <a:r>
              <a:rPr lang="en-US" dirty="0" smtClean="0"/>
              <a:t>Possible 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2690949"/>
            <a:ext cx="9612971" cy="2668703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Form A Working Group To Finalize A Tidy Data Template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Phased Field Tests Beginning Cycle 1 2018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Implement and Review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54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640" y="1859280"/>
            <a:ext cx="6522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The End</a:t>
            </a:r>
          </a:p>
          <a:p>
            <a:r>
              <a:rPr lang="en-US" sz="6000" b="1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1971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255</TotalTime>
  <Words>361</Words>
  <Application>Microsoft Macintosh PowerPoint</Application>
  <PresentationFormat>Widescreen</PresentationFormat>
  <Paragraphs>105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Mangal</vt:lpstr>
      <vt:lpstr>Crop</vt:lpstr>
      <vt:lpstr>Data Normalization </vt:lpstr>
      <vt:lpstr>PowerPoint Presentation</vt:lpstr>
      <vt:lpstr>PowerPoint Presentation</vt:lpstr>
      <vt:lpstr>Normalized Data = Tidy Data:</vt:lpstr>
      <vt:lpstr>PowerPoint Presentation</vt:lpstr>
      <vt:lpstr>Tidy Data Example</vt:lpstr>
      <vt:lpstr>Possible Next Steps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Normalization </dc:title>
  <dc:creator>stephanie davis</dc:creator>
  <cp:lastModifiedBy>stephanie davis</cp:lastModifiedBy>
  <cp:revision>22</cp:revision>
  <dcterms:created xsi:type="dcterms:W3CDTF">2018-01-10T14:44:01Z</dcterms:created>
  <dcterms:modified xsi:type="dcterms:W3CDTF">2018-01-12T08:20:41Z</dcterms:modified>
</cp:coreProperties>
</file>