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  <p:embeddedFont>
      <p:font typeface="Barlow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font" Target="fonts/NunitoSemiBold-regular.fntdata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font" Target="fonts/NunitoSemiBold-italic.fntdata"/><Relationship Id="rId39" Type="http://schemas.openxmlformats.org/officeDocument/2006/relationships/font" Target="fonts/BarlowLight-italic.fntdata"/><Relationship Id="rId16" Type="http://schemas.openxmlformats.org/officeDocument/2006/relationships/font" Target="fonts/NunitoSemiBold-bold.fntdata"/><Relationship Id="rId38" Type="http://schemas.openxmlformats.org/officeDocument/2006/relationships/font" Target="fonts/BarlowLight-bold.fntdata"/><Relationship Id="rId19" Type="http://schemas.openxmlformats.org/officeDocument/2006/relationships/font" Target="fonts/MontserratSemiBold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af0693ce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af0693ce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af0693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af0693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Scenario: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Lebron James, your Uber driver, picks you up at Cape Town international Airport to take you to Table Mountain for sunset (6:04 PM GMT +2). As you drive around the beautiful city getting closer and closer, Lebron James gets a mysterious call from Connor Lawless telling Lebron James to stop immediately and not go a foot further as you see a car run a red light going 65 MPH at your intersection. Surprised and thankful, you ask Lebron James, “how did you know to stop?”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af0693ce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af0693ce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 predicted an accident by looking at our model that we made.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324049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d324049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af0693ce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af0693ce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0af0693c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0af0693c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d324049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d324049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af0693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af0693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13"/>
            <p:cNvGrpSpPr/>
            <p:nvPr/>
          </p:nvGrpSpPr>
          <p:grpSpPr>
            <a:xfrm>
              <a:off x="8477595" y="4477088"/>
              <a:ext cx="666404" cy="666424"/>
              <a:chOff x="7996345" y="980275"/>
              <a:chExt cx="666404" cy="666424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3"/>
            <p:cNvGrpSpPr/>
            <p:nvPr/>
          </p:nvGrpSpPr>
          <p:grpSpPr>
            <a:xfrm>
              <a:off x="7042550" y="1541664"/>
              <a:ext cx="730045" cy="2060086"/>
              <a:chOff x="7022220" y="1541675"/>
              <a:chExt cx="666404" cy="1880499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-225" y="2008293"/>
              <a:ext cx="301822" cy="1126923"/>
              <a:chOff x="-225" y="1987280"/>
              <a:chExt cx="318950" cy="1190873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-175" y="1987280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8842175" y="668858"/>
              <a:ext cx="301822" cy="872806"/>
              <a:chOff x="-225" y="2255817"/>
              <a:chExt cx="318950" cy="922336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>
              <a:off x="5798377" y="4270683"/>
              <a:ext cx="301822" cy="872806"/>
              <a:chOff x="1611209" y="2255817"/>
              <a:chExt cx="318950" cy="922336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685795" y="0"/>
              <a:ext cx="666404" cy="666424"/>
              <a:chOff x="7996345" y="980275"/>
              <a:chExt cx="666404" cy="666424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5" name="Google Shape;145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268350" y="45920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Presented by: Jun Omiya, Yi-jing Lai, and Stephanie Morton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502" r="877" t="0"/>
          <a:stretch/>
        </p:blipFill>
        <p:spPr>
          <a:xfrm>
            <a:off x="0" y="0"/>
            <a:ext cx="9143998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0E0E">
              <a:alpha val="769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364825" y="1790700"/>
            <a:ext cx="6395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Uber Movement</a:t>
            </a:r>
            <a:endParaRPr sz="2500">
              <a:solidFill>
                <a:srgbClr val="00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PREDICTING CAR ACCIDENTS</a:t>
            </a:r>
            <a:endParaRPr sz="2900">
              <a:solidFill>
                <a:srgbClr val="00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1597450" y="3974875"/>
            <a:ext cx="652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4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Jun Omiya, Yi-jing Lai, and Stephanie Morton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392875" y="659850"/>
            <a:ext cx="7794300" cy="382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1003875" y="33850"/>
            <a:ext cx="1195800" cy="5109600"/>
          </a:xfrm>
          <a:prstGeom prst="rect">
            <a:avLst/>
          </a:prstGeom>
          <a:solidFill>
            <a:srgbClr val="00FFFF">
              <a:alpha val="82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5"/>
          <p:cNvCxnSpPr>
            <a:stCxn id="161" idx="4"/>
            <a:endCxn id="161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5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2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2255925" y="856400"/>
            <a:ext cx="5752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1.35 million fatalities annually (Global)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cost - 1.13 million (death)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cost - $61,000 (non - fatal)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cost - $7,500 (property damage)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UN’s goal to cut numbers in half by 2020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million road accidents, 31.9 fatalities per 100,000 annually - South Africa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164325" y="119300"/>
            <a:ext cx="7587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Montserrat ExtraBold"/>
                <a:ea typeface="Montserrat ExtraBold"/>
                <a:cs typeface="Montserrat ExtraBold"/>
                <a:sym typeface="Montserrat ExtraBold"/>
              </a:rPr>
              <a:t>Probl</a:t>
            </a:r>
            <a:endParaRPr sz="45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Montserrat ExtraBold"/>
                <a:ea typeface="Montserrat ExtraBold"/>
                <a:cs typeface="Montserrat ExtraBold"/>
                <a:sym typeface="Montserrat ExtraBold"/>
              </a:rPr>
              <a:t>em</a:t>
            </a:r>
            <a:endParaRPr sz="4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6"/>
          <p:cNvCxnSpPr>
            <a:stCxn id="170" idx="4"/>
            <a:endCxn id="170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6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3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0" y="2726775"/>
            <a:ext cx="2874900" cy="2345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80399" y="2323951"/>
            <a:ext cx="3252300" cy="2859000"/>
          </a:xfrm>
          <a:prstGeom prst="rect">
            <a:avLst/>
          </a:prstGeom>
          <a:solidFill>
            <a:srgbClr val="000000">
              <a:alpha val="79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202863" y="2150225"/>
            <a:ext cx="3001200" cy="28590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18499" y="2093975"/>
            <a:ext cx="3361800" cy="2971500"/>
          </a:xfrm>
          <a:prstGeom prst="rect">
            <a:avLst/>
          </a:prstGeom>
          <a:solidFill>
            <a:srgbClr val="000000">
              <a:alpha val="79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5" y="3067063"/>
            <a:ext cx="3521899" cy="18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/>
          <p:nvPr/>
        </p:nvSpPr>
        <p:spPr>
          <a:xfrm rot="-5400000">
            <a:off x="4264377" y="3159421"/>
            <a:ext cx="483900" cy="84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>
              <a:alpha val="8652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75" y="2452299"/>
            <a:ext cx="3813525" cy="22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/>
          <p:nvPr/>
        </p:nvSpPr>
        <p:spPr>
          <a:xfrm rot="5400000">
            <a:off x="2737800" y="-1960300"/>
            <a:ext cx="1040400" cy="6516000"/>
          </a:xfrm>
          <a:prstGeom prst="rect">
            <a:avLst/>
          </a:prstGeom>
          <a:solidFill>
            <a:srgbClr val="00FFFF">
              <a:alpha val="82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65550" y="974900"/>
            <a:ext cx="6576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Lebron James, the Uber driver, picks you up at Cape Town Airport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Along the way he gets a call from Connor and comes to an abrupt stop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814900" y="975300"/>
            <a:ext cx="7554600" cy="3561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891100" y="1432500"/>
            <a:ext cx="7715400" cy="33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311700" y="-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did Connor use to predict this ? 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9" name="Google Shape;189;p17"/>
          <p:cNvCxnSpPr/>
          <p:nvPr/>
        </p:nvCxnSpPr>
        <p:spPr>
          <a:xfrm flipH="1">
            <a:off x="723225" y="434125"/>
            <a:ext cx="4200" cy="3780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7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7"/>
          <p:cNvCxnSpPr>
            <a:stCxn id="190" idx="4"/>
            <a:endCxn id="190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7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4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79850"/>
            <a:ext cx="8991600" cy="257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8"/>
          <p:cNvCxnSpPr>
            <a:stCxn id="198" idx="4"/>
            <a:endCxn id="198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8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5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586775" y="190175"/>
            <a:ext cx="0" cy="3384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3127" l="8577" r="5732" t="12803"/>
          <a:stretch/>
        </p:blipFill>
        <p:spPr>
          <a:xfrm>
            <a:off x="640325" y="778566"/>
            <a:ext cx="7424504" cy="416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>
            <p:ph type="title"/>
          </p:nvPr>
        </p:nvSpPr>
        <p:spPr>
          <a:xfrm>
            <a:off x="482200" y="73025"/>
            <a:ext cx="8390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Overview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8247900" y="491050"/>
            <a:ext cx="491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7601175" y="1682500"/>
            <a:ext cx="1627800" cy="149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FF">
              <a:alpha val="86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7864725" y="2228950"/>
            <a:ext cx="1100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9 Road Numbers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7502775" y="73025"/>
            <a:ext cx="1726200" cy="154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FF">
              <a:alpha val="86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7815525" y="647525"/>
            <a:ext cx="1100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544 Road Segments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22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Our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Features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19"/>
          <p:cNvCxnSpPr/>
          <p:nvPr/>
        </p:nvCxnSpPr>
        <p:spPr>
          <a:xfrm>
            <a:off x="727425" y="662725"/>
            <a:ext cx="0" cy="3384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9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19"/>
          <p:cNvCxnSpPr>
            <a:stCxn id="215" idx="4"/>
            <a:endCxn id="215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9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6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218" name="Google Shape;218;p19"/>
          <p:cNvCxnSpPr/>
          <p:nvPr/>
        </p:nvCxnSpPr>
        <p:spPr>
          <a:xfrm>
            <a:off x="4681025" y="4306050"/>
            <a:ext cx="2752200" cy="2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9"/>
          <p:cNvSpPr txBox="1"/>
          <p:nvPr/>
        </p:nvSpPr>
        <p:spPr>
          <a:xfrm>
            <a:off x="4681025" y="4306050"/>
            <a:ext cx="275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Most  variables are encoded because they are categorical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0" y="1143000"/>
            <a:ext cx="9144000" cy="3027300"/>
          </a:xfrm>
          <a:prstGeom prst="rect">
            <a:avLst/>
          </a:prstGeom>
          <a:solidFill>
            <a:srgbClr val="000000">
              <a:alpha val="78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1519988" y="1305575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624388" y="1652475"/>
            <a:ext cx="975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Weather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3093613" y="1305575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2894863" y="1652475"/>
            <a:ext cx="1581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Holidays</a:t>
            </a:r>
            <a:endParaRPr sz="13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4667238" y="1305575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6240863" y="1305575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6042113" y="1679300"/>
            <a:ext cx="1581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Road No. </a:t>
            </a:r>
            <a:endParaRPr sz="13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1519975" y="2856650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4771650" y="1138350"/>
            <a:ext cx="975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Days of Week and Minutes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3093600" y="2856650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894850" y="3203550"/>
            <a:ext cx="1581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Latitude </a:t>
            </a:r>
            <a:endParaRPr sz="13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667225" y="2856650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719425" y="3203550"/>
            <a:ext cx="1080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Longitude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6240850" y="2856650"/>
            <a:ext cx="1184400" cy="11391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6042100" y="3203550"/>
            <a:ext cx="1581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</a:t>
            </a:r>
            <a:endParaRPr sz="13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572163" y="2906600"/>
            <a:ext cx="1080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Road Width and Lanes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/>
          <p:nvPr/>
        </p:nvSpPr>
        <p:spPr>
          <a:xfrm>
            <a:off x="125" y="1200150"/>
            <a:ext cx="9144000" cy="675000"/>
          </a:xfrm>
          <a:prstGeom prst="rect">
            <a:avLst/>
          </a:prstGeom>
          <a:solidFill>
            <a:srgbClr val="00FFFF">
              <a:alpha val="8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0"/>
          <p:cNvCxnSpPr>
            <a:stCxn id="242" idx="4"/>
            <a:endCxn id="242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0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7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5" name="Google Shape;245;p20"/>
          <p:cNvSpPr txBox="1"/>
          <p:nvPr>
            <p:ph type="title"/>
          </p:nvPr>
        </p:nvSpPr>
        <p:spPr>
          <a:xfrm>
            <a:off x="311700" y="151750"/>
            <a:ext cx="8520600" cy="5727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Model: Random Forest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6" name="Google Shape;246;p20"/>
          <p:cNvCxnSpPr/>
          <p:nvPr/>
        </p:nvCxnSpPr>
        <p:spPr>
          <a:xfrm>
            <a:off x="727425" y="586525"/>
            <a:ext cx="0" cy="3384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0"/>
          <p:cNvSpPr txBox="1"/>
          <p:nvPr/>
        </p:nvSpPr>
        <p:spPr>
          <a:xfrm>
            <a:off x="270028" y="1294759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Why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41100" y="1276350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Why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3535913" y="1305475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493950" y="1276350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Result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6700591" y="1322794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6700588" y="1294759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53" name="Google Shape;253;p20"/>
          <p:cNvCxnSpPr/>
          <p:nvPr/>
        </p:nvCxnSpPr>
        <p:spPr>
          <a:xfrm flipH="1" rot="10800000">
            <a:off x="-10725" y="1864425"/>
            <a:ext cx="91941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0"/>
          <p:cNvCxnSpPr/>
          <p:nvPr/>
        </p:nvCxnSpPr>
        <p:spPr>
          <a:xfrm flipH="1" rot="10800000">
            <a:off x="-25050" y="2150375"/>
            <a:ext cx="91941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0"/>
          <p:cNvSpPr txBox="1"/>
          <p:nvPr/>
        </p:nvSpPr>
        <p:spPr>
          <a:xfrm>
            <a:off x="307950" y="2222200"/>
            <a:ext cx="19476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Predicting a classification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Typically more accurate than 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720300" y="2197225"/>
            <a:ext cx="1739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99.6%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50" y="2436325"/>
            <a:ext cx="2868200" cy="84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150" y="3703875"/>
            <a:ext cx="5599725" cy="12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4777300" y="3703875"/>
            <a:ext cx="923700" cy="10734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8064800" y="2859750"/>
            <a:ext cx="834600" cy="3384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125" y="1200150"/>
            <a:ext cx="9144000" cy="675000"/>
          </a:xfrm>
          <a:prstGeom prst="rect">
            <a:avLst/>
          </a:prstGeom>
          <a:solidFill>
            <a:srgbClr val="00FFFF">
              <a:alpha val="8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1"/>
          <p:cNvCxnSpPr>
            <a:stCxn id="266" idx="4"/>
            <a:endCxn id="266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1"/>
          <p:cNvSpPr txBox="1"/>
          <p:nvPr/>
        </p:nvSpPr>
        <p:spPr>
          <a:xfrm>
            <a:off x="88323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8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69" name="Google Shape;269;p21"/>
          <p:cNvSpPr txBox="1"/>
          <p:nvPr>
            <p:ph type="title"/>
          </p:nvPr>
        </p:nvSpPr>
        <p:spPr>
          <a:xfrm>
            <a:off x="311700" y="151750"/>
            <a:ext cx="8520600" cy="5727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Model: Balanced Random Forest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0" name="Google Shape;270;p21"/>
          <p:cNvCxnSpPr/>
          <p:nvPr/>
        </p:nvCxnSpPr>
        <p:spPr>
          <a:xfrm>
            <a:off x="727425" y="586525"/>
            <a:ext cx="0" cy="3384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1"/>
          <p:cNvSpPr txBox="1"/>
          <p:nvPr/>
        </p:nvSpPr>
        <p:spPr>
          <a:xfrm>
            <a:off x="270028" y="1294759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224450" y="1276338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How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3535913" y="1305475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3493950" y="1276350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Result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6700591" y="1322794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6700588" y="1294759"/>
            <a:ext cx="200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77" name="Google Shape;277;p21"/>
          <p:cNvCxnSpPr/>
          <p:nvPr/>
        </p:nvCxnSpPr>
        <p:spPr>
          <a:xfrm flipH="1" rot="10800000">
            <a:off x="-10725" y="1864425"/>
            <a:ext cx="91941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/>
          <p:nvPr/>
        </p:nvCxnSpPr>
        <p:spPr>
          <a:xfrm flipH="1" rot="10800000">
            <a:off x="-713800" y="2037150"/>
            <a:ext cx="91941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1"/>
          <p:cNvSpPr txBox="1"/>
          <p:nvPr/>
        </p:nvSpPr>
        <p:spPr>
          <a:xfrm>
            <a:off x="125" y="2037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Used Balanced Random Forest Classifier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ut more weight on minority outcome(accidents happening)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3493325" y="2058775"/>
            <a:ext cx="293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80% of the model predicts when and where the next road incident will be.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Increased recall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6723850" y="2069725"/>
            <a:ext cx="21084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Numbers are not as accurate as before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425" y="3232350"/>
            <a:ext cx="21717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313" y="3972925"/>
            <a:ext cx="50577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5068600" y="3972925"/>
            <a:ext cx="923700" cy="9792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/>
          <p:nvPr/>
        </p:nvSpPr>
        <p:spPr>
          <a:xfrm flipH="1">
            <a:off x="8480300" y="4570800"/>
            <a:ext cx="673200" cy="572700"/>
          </a:xfrm>
          <a:prstGeom prst="rtTriangl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2"/>
          <p:cNvCxnSpPr>
            <a:stCxn id="289" idx="4"/>
            <a:endCxn id="289" idx="0"/>
          </p:cNvCxnSpPr>
          <p:nvPr/>
        </p:nvCxnSpPr>
        <p:spPr>
          <a:xfrm flipH="1" rot="10800000">
            <a:off x="8480300" y="4570800"/>
            <a:ext cx="673200" cy="5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2"/>
          <p:cNvSpPr txBox="1"/>
          <p:nvPr/>
        </p:nvSpPr>
        <p:spPr>
          <a:xfrm>
            <a:off x="8756100" y="4777200"/>
            <a:ext cx="414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9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92" name="Google Shape;292;p22"/>
          <p:cNvSpPr txBox="1"/>
          <p:nvPr>
            <p:ph type="title"/>
          </p:nvPr>
        </p:nvSpPr>
        <p:spPr>
          <a:xfrm>
            <a:off x="311700" y="15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How Does This Help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3" name="Google Shape;293;p22"/>
          <p:cNvCxnSpPr/>
          <p:nvPr/>
        </p:nvCxnSpPr>
        <p:spPr>
          <a:xfrm>
            <a:off x="727425" y="586525"/>
            <a:ext cx="0" cy="3384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2"/>
          <p:cNvSpPr txBox="1"/>
          <p:nvPr/>
        </p:nvSpPr>
        <p:spPr>
          <a:xfrm>
            <a:off x="657500" y="1106950"/>
            <a:ext cx="61656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ble to predict an accident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Can utilize predictions to have medical staff ready at certain times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Strategically place law enforcement and health teams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Cut ambulance response time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Saves lives and cost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