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  <p:sldMasterId id="2147483660" r:id="rId5"/>
    <p:sldMasterId id="2147483804" r:id="rId6"/>
    <p:sldMasterId id="2147483819" r:id="rId7"/>
  </p:sldMasterIdLst>
  <p:notesMasterIdLst>
    <p:notesMasterId r:id="rId44"/>
  </p:notesMasterIdLst>
  <p:sldIdLst>
    <p:sldId id="372" r:id="rId8"/>
    <p:sldId id="312" r:id="rId9"/>
    <p:sldId id="335" r:id="rId10"/>
    <p:sldId id="334" r:id="rId11"/>
    <p:sldId id="364" r:id="rId12"/>
    <p:sldId id="339" r:id="rId13"/>
    <p:sldId id="340" r:id="rId14"/>
    <p:sldId id="336" r:id="rId15"/>
    <p:sldId id="338" r:id="rId16"/>
    <p:sldId id="365" r:id="rId17"/>
    <p:sldId id="325" r:id="rId18"/>
    <p:sldId id="366" r:id="rId19"/>
    <p:sldId id="341" r:id="rId20"/>
    <p:sldId id="344" r:id="rId21"/>
    <p:sldId id="345" r:id="rId22"/>
    <p:sldId id="358" r:id="rId23"/>
    <p:sldId id="367" r:id="rId24"/>
    <p:sldId id="368" r:id="rId25"/>
    <p:sldId id="346" r:id="rId26"/>
    <p:sldId id="377" r:id="rId27"/>
    <p:sldId id="371" r:id="rId28"/>
    <p:sldId id="369" r:id="rId29"/>
    <p:sldId id="347" r:id="rId30"/>
    <p:sldId id="360" r:id="rId31"/>
    <p:sldId id="363" r:id="rId32"/>
    <p:sldId id="348" r:id="rId33"/>
    <p:sldId id="362" r:id="rId34"/>
    <p:sldId id="361" r:id="rId35"/>
    <p:sldId id="349" r:id="rId36"/>
    <p:sldId id="350" r:id="rId37"/>
    <p:sldId id="351" r:id="rId38"/>
    <p:sldId id="373" r:id="rId39"/>
    <p:sldId id="374" r:id="rId40"/>
    <p:sldId id="343" r:id="rId41"/>
    <p:sldId id="375" r:id="rId42"/>
    <p:sldId id="3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3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7DAFB-7374-705B-25D2-2087D69CFB21}" v="3603" dt="2020-04-18T18:15:33.223"/>
    <p1510:client id="{09E30FF1-4A5B-4752-8524-6A3F2E04DFE6}" v="299" dt="2020-09-24T14:45:53.858"/>
    <p1510:client id="{19C2DBA0-C25E-21C6-87DD-AC089B41DB84}" v="110" dt="2020-12-14T09:48:04.471"/>
    <p1510:client id="{2653D558-5CFD-4465-77E6-5E5EA587FB01}" v="4" dt="2020-09-02T19:46:02.675"/>
    <p1510:client id="{36581B0A-BEE1-4BF7-9A16-648C94F15BA8}" v="76" dt="2020-09-24T18:47:46.485"/>
    <p1510:client id="{54F2AB77-8B3A-4946-B331-E474559441E5}" v="4" dt="2020-09-24T18:11:07.246"/>
    <p1510:client id="{592DA1FC-4A8C-00C2-9DF0-0A0AA3F35267}" v="5262" dt="2020-04-29T00:43:10.374"/>
    <p1510:client id="{5E97A083-3DA1-4CA5-A7C7-FA84344FF18A}" v="10" dt="2020-09-19T14:10:49.544"/>
    <p1510:client id="{5FCC3F44-C88F-C5DD-B697-028F8BE8009C}" v="15353" dt="2020-04-28T01:05:54.313"/>
    <p1510:client id="{7B3ED797-C499-59C8-FC11-27A08A4BA93E}" v="4899" dt="2020-04-14T13:27:30.841"/>
    <p1510:client id="{A53434E7-800E-1D56-6EEB-59A7101FE3A7}" v="1971" dt="2020-04-29T01:34:13.757"/>
    <p1510:client id="{C85ACC3F-9AAA-4D72-B1A3-F76F6DF01F59}" v="190" dt="2020-09-17T17:09:50.582"/>
    <p1510:client id="{CD728D24-431E-46B3-A341-023C7B718119}" v="4089" dt="2020-08-24T22:04:30.491"/>
    <p1510:client id="{D340E006-44A7-F7D0-0755-B89C7F86C82E}" v="8757" dt="2020-04-15T12:37:02.183"/>
    <p1510:client id="{D4F65A14-0E1E-47D7-E82D-2B051FE89E4C}" v="156" dt="2020-09-02T20:56:27.918"/>
    <p1510:client id="{F6AAEB57-02DB-4A8A-8BED-087E3E105617}" v="1146" dt="2020-08-10T18:56:12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1D398-FF62-453F-AAB8-19BE410EB622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6F5B2-9B9A-446E-8119-542298CBE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6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11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29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6F5B2-9B9A-446E-8119-542298CBE1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4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44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101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209E-943A-4293-A46B-1116603E8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666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6928B-D71B-4884-A569-D9B77487E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33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13C54-4EC6-4DF5-B7B6-07D406F9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4A24-6E7A-4888-A0E7-C59A3CFE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ACCE-9F2D-4AB4-8C3C-15CED565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96069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29DB-09F2-43FC-85E3-3EF8837B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7BC8-8C50-47AB-81B7-B0F3B2308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504" y="1478281"/>
            <a:ext cx="10515600" cy="4698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6FE1-3146-489C-8AF9-BAAF66F2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442A-8FC4-4C8C-A67C-65DED2A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26AA-427C-4E9E-9317-E906571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8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4406-5CD6-46EB-B2A0-0D011041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816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267FB-E2FE-415D-8C21-0B4AD08B2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6816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E6E5-9AD8-43C8-93F5-CB8677323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A5067-5AE3-4C05-9155-A600E32A3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FF564-1E47-4BC1-B8B1-4161904A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55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D60-E4A2-4817-A8DA-365AEFBC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EDC8-6A5C-4DAD-9AE7-661AEEB3B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B171-FE25-4632-BBE6-FD1B4C6E3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66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7E7D-1723-4DB7-A2C6-401C731E7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09FC2-6A40-4DC8-97D9-DB86BEA5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171-431D-48DE-AA0C-8A3F1203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1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E30F-84EF-49F2-941E-741B662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8128" y="1"/>
            <a:ext cx="7235672" cy="11307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AFA46-3428-4ECC-866F-CC8EC191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0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F842-8221-43E6-B91A-2152796F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093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82C4D-8F64-4A83-A66C-4DB15D1C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7505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5A7C3-ED43-4CBE-BEF4-F956C55F4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7505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CEBFC-E3EF-4564-8E4D-71179C1F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E4E56-C31C-4FBE-B5C3-95CFCF78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402654-5267-4061-8111-5CF09537D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3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F7E2-CC3C-454C-B628-2A59E710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5020E-5469-4B5B-81C7-451BC5B9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E717B-9D0B-4E0F-BD94-464F11B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2A9D4-34C5-4A25-95E7-6FA4C62D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93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84379-1E8D-42DA-99AF-4A599FB7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2148F-E807-4632-A7FA-E1B678B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EDE5D-B0ED-43F2-B586-93E54834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14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71-3245-4385-95E0-1E0510D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588" y="1292224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56218-C304-4CDF-BCDB-B09FCE94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7988" y="12922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EDD16-F3D8-47C6-B37C-7B6D9E81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588" y="23622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33B0B-3764-4421-8A86-2642B13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5901-F9C0-4932-9491-602B4A64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AB6C1-ECEC-419B-BA94-8B0A2F1B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29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11-E2F5-48DA-B296-6DC83B1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421" y="1252895"/>
            <a:ext cx="3932237" cy="106997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E5C441-C6B4-4881-9ABE-1319B5FE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7821" y="125289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7D1BF-ABA4-47C3-B2C5-6E84A4AB9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421" y="232287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B1156-A501-40A7-8906-E7484C61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E9274-6749-443B-A2D8-9311668B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DD29A-4A7F-400A-B4EC-18F62FE7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8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9FA0-95F4-46CF-8B5B-A08B0CC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E1539-58E6-47C8-ABBE-D8F0969DD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7CA6A-5C00-434B-94F2-E2CECF00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929EF-8D7E-48A0-BF9E-DED1B9B4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8E201-9167-4562-8AB1-2DB7281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0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0CB51F-3884-458F-8C42-646C15636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90369" y="1327355"/>
            <a:ext cx="2628900" cy="4849608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59A83-7171-4FE9-A351-D5F8A266A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03669" y="1327355"/>
            <a:ext cx="7734300" cy="484960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82843-3816-4472-B0C2-5F8A0F51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D6158-161B-4032-A0A8-2AAD8F28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51A6-AE0C-4817-89B9-4CD91364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68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644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CDD49-23D1-4977-BB71-A88B5CEF4C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62" y="2209801"/>
            <a:ext cx="9449674" cy="37788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1" y="362396"/>
            <a:ext cx="9144000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2089595"/>
            <a:ext cx="9144000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Rev 1</a:t>
            </a:r>
          </a:p>
        </p:txBody>
      </p:sp>
    </p:spTree>
    <p:extLst>
      <p:ext uri="{BB962C8B-B14F-4D97-AF65-F5344CB8AC3E}">
        <p14:creationId xmlns:p14="http://schemas.microsoft.com/office/powerpoint/2010/main" val="15884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/>
          <p:cNvSpPr/>
          <p:nvPr/>
        </p:nvSpPr>
        <p:spPr bwMode="ltGray">
          <a:xfrm rot="5400000">
            <a:off x="5493059" y="159058"/>
            <a:ext cx="1205883" cy="12192000"/>
          </a:xfrm>
          <a:custGeom>
            <a:avLst/>
            <a:gdLst/>
            <a:ahLst/>
            <a:cxnLst/>
            <a:rect l="l" t="t" r="r" b="b"/>
            <a:pathLst>
              <a:path w="904412" h="9144000">
                <a:moveTo>
                  <a:pt x="0" y="0"/>
                </a:moveTo>
                <a:lnTo>
                  <a:pt x="904412" y="0"/>
                </a:lnTo>
                <a:lnTo>
                  <a:pt x="904412" y="9144000"/>
                </a:lnTo>
                <a:lnTo>
                  <a:pt x="391235" y="9144000"/>
                </a:lnTo>
                <a:cubicBezTo>
                  <a:pt x="445385" y="6730684"/>
                  <a:pt x="250230" y="1995757"/>
                  <a:pt x="0" y="0"/>
                </a:cubicBezTo>
                <a:close/>
              </a:path>
            </a:pathLst>
          </a:custGeom>
          <a:solidFill>
            <a:schemeClr val="tx2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72"/>
          <p:cNvSpPr/>
          <p:nvPr/>
        </p:nvSpPr>
        <p:spPr bwMode="ltGray">
          <a:xfrm rot="5400000">
            <a:off x="5364759" y="44458"/>
            <a:ext cx="1462483" cy="12192000"/>
          </a:xfrm>
          <a:custGeom>
            <a:avLst/>
            <a:gdLst/>
            <a:ahLst/>
            <a:cxnLst/>
            <a:rect l="l" t="t" r="r" b="b"/>
            <a:pathLst>
              <a:path w="1096862" h="9144000">
                <a:moveTo>
                  <a:pt x="1096861" y="9136375"/>
                </a:moveTo>
                <a:lnTo>
                  <a:pt x="1096861" y="0"/>
                </a:lnTo>
                <a:lnTo>
                  <a:pt x="1096862" y="0"/>
                </a:lnTo>
                <a:lnTo>
                  <a:pt x="1096862" y="9136375"/>
                </a:lnTo>
                <a:close/>
                <a:moveTo>
                  <a:pt x="0" y="0"/>
                </a:moveTo>
                <a:lnTo>
                  <a:pt x="142171" y="0"/>
                </a:lnTo>
                <a:cubicBezTo>
                  <a:pt x="214017" y="532804"/>
                  <a:pt x="281641" y="1260834"/>
                  <a:pt x="340913" y="2087809"/>
                </a:cubicBezTo>
                <a:cubicBezTo>
                  <a:pt x="492781" y="4358443"/>
                  <a:pt x="587048" y="7374964"/>
                  <a:pt x="547354" y="9144000"/>
                </a:cubicBezTo>
                <a:lnTo>
                  <a:pt x="452132" y="9144000"/>
                </a:lnTo>
                <a:cubicBezTo>
                  <a:pt x="484963" y="4670358"/>
                  <a:pt x="240277" y="2482661"/>
                  <a:pt x="0" y="0"/>
                </a:cubicBezTo>
                <a:close/>
              </a:path>
            </a:pathLst>
          </a:custGeom>
          <a:solidFill>
            <a:schemeClr val="accent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1" y="1932519"/>
            <a:ext cx="9144000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4084265"/>
            <a:ext cx="9144000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28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863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723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72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893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3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46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30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57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03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5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0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5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5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53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7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4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E71739-BDF5-40E2-9A7E-EFA5E3197221}"/>
              </a:ext>
            </a:extLst>
          </p:cNvPr>
          <p:cNvSpPr/>
          <p:nvPr/>
        </p:nvSpPr>
        <p:spPr>
          <a:xfrm>
            <a:off x="0" y="1"/>
            <a:ext cx="12194459" cy="113071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tx2">
                  <a:lumMod val="50000"/>
                </a:schemeClr>
              </a:gs>
              <a:gs pos="33000">
                <a:schemeClr val="bg2">
                  <a:lumMod val="5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98DC4-4AFF-47F8-A5D8-956F4538A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664" y="1478281"/>
            <a:ext cx="10515600" cy="4698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D94EF-B19D-444C-BFF5-92434A21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4" y="11221"/>
            <a:ext cx="7044813" cy="111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2427-C17D-4FAF-848A-8B50D7DB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6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9D3EC-F4CC-44E8-8884-B08ADD35112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EF14A-BAC6-4C62-BD99-0EECB8FC5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406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8837-1E1E-440D-B150-0E404B860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606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50E57-6D8E-4B06-AE33-B868FEBA0B6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D8F5E3-CBA2-4160-AF4D-EB4AE62287A4}"/>
              </a:ext>
            </a:extLst>
          </p:cNvPr>
          <p:cNvSpPr/>
          <p:nvPr/>
        </p:nvSpPr>
        <p:spPr>
          <a:xfrm rot="5400000">
            <a:off x="-3009900" y="3009900"/>
            <a:ext cx="6858000" cy="838200"/>
          </a:xfrm>
          <a:prstGeom prst="rect">
            <a:avLst/>
          </a:prstGeom>
          <a:gradFill flip="none" rotWithShape="1">
            <a:gsLst>
              <a:gs pos="74000">
                <a:schemeClr val="bg1"/>
              </a:gs>
              <a:gs pos="0">
                <a:schemeClr val="accent6">
                  <a:lumMod val="60000"/>
                  <a:lumOff val="40000"/>
                </a:schemeClr>
              </a:gs>
              <a:gs pos="33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DE587-95B7-4BF5-B2D5-6C297A751F2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" t="21051" b="21160"/>
          <a:stretch/>
        </p:blipFill>
        <p:spPr>
          <a:xfrm>
            <a:off x="0" y="100584"/>
            <a:ext cx="3940277" cy="9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28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9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learn.nucamp.co/course/view.php?id=3" TargetMode="Externa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61DF-5B03-493D-982B-423044720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1" y="867635"/>
            <a:ext cx="9144000" cy="1171161"/>
          </a:xfrm>
        </p:spPr>
        <p:txBody>
          <a:bodyPr/>
          <a:lstStyle/>
          <a:p>
            <a:r>
              <a:rPr lang="en-US" dirty="0"/>
              <a:t>Week 3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03589-A1D2-4318-A73A-7553D2E29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121899" tIns="60949" rIns="121899" bIns="60949" rtlCol="0" anchor="t">
            <a:normAutofit fontScale="85000" lnSpcReduction="20000"/>
          </a:bodyPr>
          <a:lstStyle/>
          <a:p>
            <a:r>
              <a:rPr lang="en-US">
                <a:latin typeface="Calibri Light"/>
                <a:cs typeface="Calibri Light"/>
              </a:rPr>
              <a:t>Web Development Fundamentals</a:t>
            </a:r>
            <a:endParaRPr lang="en-US"/>
          </a:p>
          <a:p>
            <a:r>
              <a:rPr lang="en-US">
                <a:latin typeface="Calibri Light"/>
                <a:cs typeface="Calibri Light"/>
              </a:rPr>
              <a:t>HTML, CSS, and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4379-F93A-4B5A-95FA-C8F41504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Variables (</a:t>
            </a:r>
            <a:r>
              <a:rPr lang="en-US" dirty="0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5D59-9EDC-4F01-8BBF-608D89485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5" y="1413249"/>
            <a:ext cx="10394795" cy="5113198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first time you </a:t>
            </a:r>
            <a:r>
              <a:rPr lang="en-US" u="sng" dirty="0">
                <a:latin typeface="Calibri Light"/>
                <a:cs typeface="Calibri Light"/>
              </a:rPr>
              <a:t>assign a value</a:t>
            </a:r>
            <a:r>
              <a:rPr lang="en-US" dirty="0">
                <a:latin typeface="Calibri Light"/>
                <a:cs typeface="Calibri Light"/>
              </a:rPr>
              <a:t> to a variable is called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initialization</a:t>
            </a:r>
            <a:endParaRPr lang="en-US">
              <a:solidFill>
                <a:srgbClr val="A83DA3"/>
              </a:solidFill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must initialize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const </a:t>
            </a:r>
            <a:r>
              <a:rPr lang="en-US" dirty="0">
                <a:latin typeface="Calibri Light"/>
                <a:cs typeface="Calibri Light"/>
              </a:rPr>
              <a:t>variables at declaration:</a:t>
            </a:r>
            <a:endParaRPr lang="en-US">
              <a:cs typeface="Calibri"/>
            </a:endParaRPr>
          </a:p>
          <a:p>
            <a:pPr marL="755650" lvl="1" indent="-304165"/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</a:t>
            </a:r>
            <a:r>
              <a:rPr lang="en-US" i="1" dirty="0">
                <a:latin typeface="Calibri Light"/>
                <a:cs typeface="Calibri Light"/>
              </a:rPr>
              <a:t>can </a:t>
            </a:r>
            <a:r>
              <a:rPr lang="en-US" dirty="0">
                <a:latin typeface="Calibri Light"/>
                <a:cs typeface="Calibri Light"/>
              </a:rPr>
              <a:t>declare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 </a:t>
            </a:r>
            <a:r>
              <a:rPr lang="en-US" dirty="0">
                <a:latin typeface="Calibri Light"/>
                <a:cs typeface="Calibri Light"/>
              </a:rPr>
              <a:t>variables then initialize later, but best practice: initialize at declaration to prevent issues with undefined variables</a:t>
            </a:r>
            <a:endParaRPr lang="en-US">
              <a:cs typeface="Calibri"/>
            </a:endParaRPr>
          </a:p>
          <a:p>
            <a:pPr marL="451485" lvl="1" indent="0">
              <a:buNone/>
            </a:pPr>
            <a:r>
              <a:rPr lang="en-US" dirty="0">
                <a:latin typeface="Calibri Light"/>
                <a:cs typeface="Calibri Light"/>
              </a:rPr>
              <a:t>                     &lt;-- OK, technically permitted</a:t>
            </a:r>
          </a:p>
          <a:p>
            <a:pPr marL="451485" lvl="1" indent="0">
              <a:buNone/>
            </a:pPr>
            <a:r>
              <a:rPr lang="en-US" b="1" dirty="0">
                <a:latin typeface="Calibri Light"/>
                <a:cs typeface="Calibri Light"/>
              </a:rPr>
              <a:t>                  </a:t>
            </a:r>
            <a:r>
              <a:rPr lang="en-US" dirty="0">
                <a:latin typeface="Calibri Light"/>
                <a:cs typeface="Calibri Light"/>
              </a:rPr>
              <a:t>   &lt;-- Better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Only use </a:t>
            </a:r>
            <a:r>
              <a:rPr lang="en-US" b="1" dirty="0">
                <a:latin typeface="Calibri Light"/>
                <a:cs typeface="Calibri Light"/>
              </a:rPr>
              <a:t>let </a:t>
            </a:r>
            <a:r>
              <a:rPr lang="en-US" dirty="0">
                <a:latin typeface="Calibri Light"/>
                <a:cs typeface="Calibri Light"/>
              </a:rPr>
              <a:t>keyword when you first create the variable</a:t>
            </a:r>
            <a:endParaRPr lang="en-US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To assign/reassign its value later after declaration, use only the variable name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84C4B9D-B511-45EA-9E4A-17C7A098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9601E41-FAF0-4E5A-A5AD-4A762C0F86A0}"/>
              </a:ext>
            </a:extLst>
          </p:cNvPr>
          <p:cNvGrpSpPr/>
          <p:nvPr/>
        </p:nvGrpSpPr>
        <p:grpSpPr>
          <a:xfrm>
            <a:off x="1977251" y="2458729"/>
            <a:ext cx="2568962" cy="732495"/>
            <a:chOff x="1819275" y="2477314"/>
            <a:chExt cx="2457450" cy="695325"/>
          </a:xfrm>
        </p:grpSpPr>
        <p:pic>
          <p:nvPicPr>
            <p:cNvPr id="8" name="Picture 8" descr="A close up of a clock&#10;&#10;Description automatically generated">
              <a:extLst>
                <a:ext uri="{FF2B5EF4-FFF2-40B4-BE49-F238E27FC236}">
                  <a16:creationId xmlns:a16="http://schemas.microsoft.com/office/drawing/2014/main" id="{E53F5A59-2B2E-4D48-8576-AFB38745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9275" y="2477314"/>
              <a:ext cx="2457450" cy="695325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F078ED2-ECE1-4DFF-B7E8-D5FC38236C20}"/>
                </a:ext>
              </a:extLst>
            </p:cNvPr>
            <p:cNvGrpSpPr/>
            <p:nvPr/>
          </p:nvGrpSpPr>
          <p:grpSpPr>
            <a:xfrm>
              <a:off x="1976029" y="2924492"/>
              <a:ext cx="724098" cy="245996"/>
              <a:chOff x="1983015" y="3434442"/>
              <a:chExt cx="1288142" cy="335643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4654318-B465-4A51-A717-770380F3682E}"/>
                  </a:ext>
                </a:extLst>
              </p:cNvPr>
              <p:cNvCxnSpPr/>
              <p:nvPr/>
            </p:nvCxnSpPr>
            <p:spPr>
              <a:xfrm>
                <a:off x="1983015" y="3434442"/>
                <a:ext cx="1288142" cy="335643"/>
              </a:xfrm>
              <a:prstGeom prst="straightConnector1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13E304-1D60-464B-8E63-29C8096D86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83015" y="3470726"/>
                <a:ext cx="1251854" cy="299358"/>
              </a:xfrm>
              <a:prstGeom prst="straightConnector1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BD5DDF-1B79-4994-90C6-8805698D2C21}"/>
              </a:ext>
            </a:extLst>
          </p:cNvPr>
          <p:cNvGrpSpPr/>
          <p:nvPr/>
        </p:nvGrpSpPr>
        <p:grpSpPr>
          <a:xfrm>
            <a:off x="7299564" y="1786273"/>
            <a:ext cx="4327439" cy="1748213"/>
            <a:chOff x="7299564" y="1786273"/>
            <a:chExt cx="4327439" cy="1748213"/>
          </a:xfrm>
        </p:grpSpPr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8FEB381A-D158-4A46-A0F5-CFFD508FE3FF}"/>
                </a:ext>
              </a:extLst>
            </p:cNvPr>
            <p:cNvSpPr txBox="1"/>
            <p:nvPr/>
          </p:nvSpPr>
          <p:spPr>
            <a:xfrm>
              <a:off x="7299565" y="1786273"/>
              <a:ext cx="4325799" cy="52322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cs typeface="Calibri"/>
                </a:rPr>
                <a:t>Declaration:  </a:t>
              </a:r>
              <a:r>
                <a:rPr lang="en-US" sz="1400" dirty="0">
                  <a:cs typeface="Calibri"/>
                </a:rPr>
                <a:t>Defining a name for your variable for use in your code (var, </a:t>
              </a:r>
              <a:r>
                <a:rPr lang="en-US" sz="1400" b="1" dirty="0">
                  <a:cs typeface="Calibri"/>
                </a:rPr>
                <a:t>let</a:t>
              </a:r>
              <a:r>
                <a:rPr lang="en-US" sz="1400" dirty="0">
                  <a:cs typeface="Calibri"/>
                </a:rPr>
                <a:t> &amp; </a:t>
              </a:r>
              <a:r>
                <a:rPr lang="en-US" sz="1400" b="1" dirty="0">
                  <a:cs typeface="Calibri"/>
                </a:rPr>
                <a:t>const</a:t>
              </a:r>
              <a:r>
                <a:rPr lang="en-US" sz="1400" dirty="0">
                  <a:cs typeface="Calibri"/>
                </a:rPr>
                <a:t>).   i.e.    </a:t>
              </a:r>
              <a:r>
                <a:rPr lang="en-US" sz="1400" b="1" dirty="0">
                  <a:solidFill>
                    <a:srgbClr val="7030A0"/>
                  </a:solidFill>
                  <a:cs typeface="Calibri"/>
                </a:rPr>
                <a:t>let </a:t>
              </a:r>
              <a:r>
                <a:rPr lang="en-US" sz="1400" b="1" dirty="0" err="1">
                  <a:solidFill>
                    <a:srgbClr val="7030A0"/>
                  </a:solidFill>
                  <a:cs typeface="Calibri"/>
                </a:rPr>
                <a:t>varName</a:t>
              </a:r>
              <a:r>
                <a:rPr lang="en-US" sz="1400" b="1" dirty="0">
                  <a:solidFill>
                    <a:srgbClr val="7030A0"/>
                  </a:solidFill>
                  <a:cs typeface="Calibri"/>
                </a:rPr>
                <a:t>;</a:t>
              </a:r>
            </a:p>
          </p:txBody>
        </p: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499DD0E8-FEDE-47B4-870E-D443B655D528}"/>
                </a:ext>
              </a:extLst>
            </p:cNvPr>
            <p:cNvSpPr txBox="1"/>
            <p:nvPr/>
          </p:nvSpPr>
          <p:spPr>
            <a:xfrm>
              <a:off x="7299564" y="2385158"/>
              <a:ext cx="4325799" cy="5232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cs typeface="Calibri"/>
                </a:rPr>
                <a:t>Assignment:</a:t>
              </a:r>
              <a:r>
                <a:rPr lang="en-US" sz="1400" dirty="0">
                  <a:cs typeface="Calibri"/>
                </a:rPr>
                <a:t> Sets/re-sets the value of your variable( </a:t>
              </a:r>
              <a:r>
                <a:rPr lang="en-US" sz="1400" b="1" dirty="0">
                  <a:cs typeface="Calibri"/>
                </a:rPr>
                <a:t>=</a:t>
              </a:r>
              <a:r>
                <a:rPr lang="en-US" sz="1400" dirty="0">
                  <a:cs typeface="Calibri"/>
                </a:rPr>
                <a:t> , +=, -=, *=, and /= ). </a:t>
              </a:r>
              <a:r>
                <a:rPr lang="en-US" sz="1400" dirty="0">
                  <a:ea typeface="+mn-lt"/>
                  <a:cs typeface="+mn-lt"/>
                </a:rPr>
                <a:t>        i.e. </a:t>
              </a:r>
              <a:r>
                <a:rPr lang="en-US" sz="1400" dirty="0">
                  <a:cs typeface="Calibri"/>
                </a:rPr>
                <a:t>   </a:t>
              </a:r>
              <a:r>
                <a:rPr lang="en-US" sz="1400" b="1" dirty="0" err="1">
                  <a:solidFill>
                    <a:srgbClr val="7030A0"/>
                  </a:solidFill>
                  <a:cs typeface="Calibri"/>
                </a:rPr>
                <a:t>varName</a:t>
              </a:r>
              <a:r>
                <a:rPr lang="en-US" sz="1400" b="1" dirty="0">
                  <a:solidFill>
                    <a:srgbClr val="7030A0"/>
                  </a:solidFill>
                  <a:cs typeface="Calibri"/>
                </a:rPr>
                <a:t> = "hello"</a:t>
              </a:r>
              <a:endParaRPr lang="en-US" sz="1400" dirty="0">
                <a:cs typeface="Calibri"/>
              </a:endParaRPr>
            </a:p>
          </p:txBody>
        </p:sp>
        <p:sp>
          <p:nvSpPr>
            <p:cNvPr id="12" name="TextBox 1">
              <a:extLst>
                <a:ext uri="{FF2B5EF4-FFF2-40B4-BE49-F238E27FC236}">
                  <a16:creationId xmlns:a16="http://schemas.microsoft.com/office/drawing/2014/main" id="{8E89B726-F58C-4F1C-9DD3-CC52A9A222C6}"/>
                </a:ext>
              </a:extLst>
            </p:cNvPr>
            <p:cNvSpPr txBox="1"/>
            <p:nvPr/>
          </p:nvSpPr>
          <p:spPr>
            <a:xfrm>
              <a:off x="7299564" y="3011266"/>
              <a:ext cx="4327439" cy="5232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1" dirty="0">
                  <a:cs typeface="Calibri"/>
                </a:rPr>
                <a:t>Initialization:  </a:t>
              </a:r>
              <a:r>
                <a:rPr lang="en-US" sz="1400">
                  <a:cs typeface="Calibri"/>
                </a:rPr>
                <a:t>Specifying an initial value for your variable to start with.   i.e. </a:t>
              </a:r>
              <a:r>
                <a:rPr lang="en-US" sz="1400" dirty="0">
                  <a:solidFill>
                    <a:srgbClr val="000000"/>
                  </a:solidFill>
                  <a:ea typeface="+mn-lt"/>
                  <a:cs typeface="+mn-lt"/>
                </a:rPr>
                <a:t>   </a:t>
              </a:r>
              <a:r>
                <a:rPr lang="en-US" sz="1400" b="1">
                  <a:solidFill>
                    <a:srgbClr val="7030A0"/>
                  </a:solidFill>
                  <a:ea typeface="+mn-lt"/>
                  <a:cs typeface="+mn-lt"/>
                </a:rPr>
                <a:t>let varName = "hello";</a:t>
              </a:r>
              <a:endParaRPr lang="en-US" sz="1400">
                <a:ea typeface="+mn-lt"/>
                <a:cs typeface="+mn-lt"/>
              </a:endParaRPr>
            </a:p>
          </p:txBody>
        </p:sp>
      </p:grpSp>
      <p:pic>
        <p:nvPicPr>
          <p:cNvPr id="16" name="Picture 16" descr="A picture containing object, clock, monitor, screen&#10;&#10;Description automatically generated">
            <a:extLst>
              <a:ext uri="{FF2B5EF4-FFF2-40B4-BE49-F238E27FC236}">
                <a16:creationId xmlns:a16="http://schemas.microsoft.com/office/drawing/2014/main" id="{8CC72C4A-9EA3-4580-9503-ABD64E706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084" b="1639"/>
          <a:stretch/>
        </p:blipFill>
        <p:spPr>
          <a:xfrm>
            <a:off x="1459057" y="4405312"/>
            <a:ext cx="1039091" cy="515287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3C65FB99-9D70-4971-85A7-BEEF3BCD7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514" y="6288664"/>
            <a:ext cx="760268" cy="28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672" y="1374063"/>
            <a:ext cx="9820323" cy="519284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A segment of code that can be grouped together, given a name, and called by that name from other places in the code</a:t>
            </a:r>
            <a:endParaRPr lang="en-US" dirty="0">
              <a:cs typeface="Calibri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Multiple ways to define a function, simplest way is with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ourier New"/>
              </a:rPr>
              <a:t>function declaration</a:t>
            </a:r>
            <a:r>
              <a:rPr lang="en-US" sz="2400" dirty="0">
                <a:latin typeface="Calibri Light"/>
                <a:cs typeface="Courier New"/>
              </a:rPr>
              <a:t> syntax:</a:t>
            </a:r>
            <a:endParaRPr lang="en-US"/>
          </a:p>
          <a:p>
            <a:pPr marL="451485" lvl="1" indent="0">
              <a:buNone/>
            </a:pPr>
            <a:endParaRPr lang="en-US" sz="2000" b="1" dirty="0">
              <a:latin typeface="Calibri Light"/>
              <a:cs typeface="Courier New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Defining/declaring a function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ourier New"/>
              </a:rPr>
              <a:t>does not run it</a:t>
            </a:r>
            <a:r>
              <a:rPr lang="en-US" sz="2400" dirty="0">
                <a:latin typeface="Calibri Light"/>
                <a:cs typeface="Courier New"/>
              </a:rPr>
              <a:t>. It must be called.</a:t>
            </a:r>
            <a:endParaRPr lang="en-US" dirty="0">
              <a:cs typeface="Calibri"/>
            </a:endParaRPr>
          </a:p>
          <a:p>
            <a:pPr marL="304165" indent="-304165"/>
            <a:endParaRPr lang="en-US" sz="2400" dirty="0">
              <a:latin typeface="Calibri Light"/>
              <a:cs typeface="Courier New"/>
            </a:endParaRPr>
          </a:p>
          <a:p>
            <a:pPr marL="304165" indent="-304165"/>
            <a:r>
              <a:rPr lang="en-US" sz="2400" dirty="0">
                <a:latin typeface="Calibri Light"/>
                <a:cs typeface="Courier New"/>
              </a:rPr>
              <a:t>Call a function </a:t>
            </a:r>
            <a:r>
              <a:rPr lang="en-US" sz="2000" dirty="0">
                <a:latin typeface="Calibri Light"/>
                <a:cs typeface="Courier New"/>
              </a:rPr>
              <a:t>(run the code inside it)</a:t>
            </a:r>
            <a:r>
              <a:rPr lang="en-US" sz="2400" dirty="0">
                <a:latin typeface="Calibri Light"/>
                <a:cs typeface="Courier New"/>
              </a:rPr>
              <a:t> with the function's name followed by an argument list: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sz="2000" b="1" dirty="0">
              <a:latin typeface="Calibri Light"/>
              <a:cs typeface="Courier New"/>
            </a:endParaRPr>
          </a:p>
          <a:p>
            <a:pPr marL="0" indent="0">
              <a:buNone/>
            </a:pPr>
            <a:endParaRPr lang="en-US" sz="2400">
              <a:latin typeface="Calibri Light"/>
              <a:cs typeface="Courier New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DC201707-069E-4429-A540-B2A24346E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AE9DA8C-33C6-4864-A076-32787A295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Functions</a:t>
            </a:r>
            <a:endParaRPr lang="en-US" dirty="0"/>
          </a:p>
        </p:txBody>
      </p:sp>
      <p:pic>
        <p:nvPicPr>
          <p:cNvPr id="2" name="Picture 3" descr="A picture containing sitting&#10;&#10;Description automatically generated">
            <a:extLst>
              <a:ext uri="{FF2B5EF4-FFF2-40B4-BE49-F238E27FC236}">
                <a16:creationId xmlns:a16="http://schemas.microsoft.com/office/drawing/2014/main" id="{50B637FC-890B-4885-BC05-1A6859A59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7985" y="3030299"/>
            <a:ext cx="3904785" cy="1057598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8A133201-8EEC-4EB4-9430-B08C4D8E7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124" y="5558535"/>
            <a:ext cx="2261607" cy="35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9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9CAB-2CEE-4493-A4CE-DDE110D3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677" y="127793"/>
            <a:ext cx="9753600" cy="101029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Functions – Parameters and Arguments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B215-AB95-49FB-8EF5-E41A97C1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123" y="1251885"/>
            <a:ext cx="10044440" cy="531521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000" dirty="0">
                <a:latin typeface="Calibri Light"/>
                <a:cs typeface="Courier New"/>
              </a:rPr>
              <a:t>Function definitions must include</a:t>
            </a:r>
            <a:r>
              <a:rPr lang="en-US" sz="2000" dirty="0">
                <a:solidFill>
                  <a:srgbClr val="000000"/>
                </a:solidFill>
                <a:latin typeface="Calibri Light"/>
                <a:cs typeface="Courier New"/>
              </a:rPr>
              <a:t> a</a:t>
            </a:r>
            <a:r>
              <a:rPr lang="en-US" sz="2000" dirty="0">
                <a:solidFill>
                  <a:srgbClr val="A83DA3"/>
                </a:solidFill>
                <a:latin typeface="Calibri Light"/>
                <a:cs typeface="Courier New"/>
              </a:rPr>
              <a:t>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parameter list</a:t>
            </a:r>
            <a:endParaRPr lang="en-US" sz="2000">
              <a:solidFill>
                <a:srgbClr val="A83DA3"/>
              </a:solidFill>
              <a:cs typeface="Calibri"/>
            </a:endParaRPr>
          </a:p>
          <a:p>
            <a:pPr marL="755650" lvl="1" indent="-304165"/>
            <a:r>
              <a:rPr lang="en-US" sz="1600" dirty="0">
                <a:latin typeface="Calibri Light"/>
                <a:cs typeface="Courier New"/>
              </a:rPr>
              <a:t>Variable names for values that will be passed in when function is called</a:t>
            </a:r>
          </a:p>
          <a:p>
            <a:pPr marL="304165" indent="-304165">
              <a:lnSpc>
                <a:spcPct val="200000"/>
              </a:lnSpc>
            </a:pPr>
            <a:r>
              <a:rPr lang="en-US" sz="2000" dirty="0">
                <a:latin typeface="Calibri Light"/>
                <a:cs typeface="Courier New"/>
              </a:rPr>
              <a:t>Function call's </a:t>
            </a:r>
            <a:r>
              <a:rPr lang="en-US" sz="2000" dirty="0">
                <a:solidFill>
                  <a:srgbClr val="000000"/>
                </a:solidFill>
                <a:latin typeface="Calibri Light"/>
                <a:cs typeface="Courier New"/>
              </a:rPr>
              <a:t>pass an 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argument list </a:t>
            </a:r>
            <a:r>
              <a:rPr lang="en-US" sz="2000" dirty="0">
                <a:latin typeface="Calibri Light"/>
                <a:cs typeface="Courier New"/>
              </a:rPr>
              <a:t>for the parameter values</a:t>
            </a:r>
            <a:endParaRPr lang="en-US" sz="2000" dirty="0">
              <a:latin typeface="Calibri"/>
              <a:cs typeface="Calibri"/>
            </a:endParaRPr>
          </a:p>
          <a:p>
            <a:pPr marL="304165" indent="-304165">
              <a:lnSpc>
                <a:spcPct val="200000"/>
              </a:lnSpc>
            </a:pP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Parameter list</a:t>
            </a:r>
            <a:r>
              <a:rPr lang="en-US" sz="2000" b="1" dirty="0">
                <a:latin typeface="Calibri Light"/>
                <a:cs typeface="Courier New"/>
              </a:rPr>
              <a:t> </a:t>
            </a:r>
            <a:r>
              <a:rPr lang="en-US" sz="2000" dirty="0">
                <a:latin typeface="Calibri Light"/>
                <a:cs typeface="Courier New"/>
              </a:rPr>
              <a:t>can be empty:</a:t>
            </a:r>
            <a:endParaRPr lang="en-US" sz="2000" dirty="0">
              <a:cs typeface="Calibri"/>
            </a:endParaRPr>
          </a:p>
          <a:p>
            <a:pPr marL="304165" indent="-304165">
              <a:lnSpc>
                <a:spcPct val="250000"/>
              </a:lnSpc>
            </a:pPr>
            <a:r>
              <a:rPr lang="en-US" sz="2000" dirty="0">
                <a:latin typeface="Calibri Light"/>
                <a:cs typeface="Courier New"/>
              </a:rPr>
              <a:t>If so, function is called with empty </a:t>
            </a:r>
            <a:r>
              <a:rPr lang="en-US" sz="2000" b="1" dirty="0">
                <a:solidFill>
                  <a:srgbClr val="A83DA3"/>
                </a:solidFill>
                <a:latin typeface="Calibri Light"/>
                <a:cs typeface="Courier New"/>
              </a:rPr>
              <a:t>argument list</a:t>
            </a:r>
            <a:r>
              <a:rPr lang="en-US" sz="2000" dirty="0">
                <a:latin typeface="Calibri Light"/>
                <a:cs typeface="Courier New"/>
              </a:rPr>
              <a:t>:</a:t>
            </a:r>
            <a:endParaRPr lang="en-US" sz="2000" dirty="0">
              <a:cs typeface="Calibri"/>
            </a:endParaRPr>
          </a:p>
          <a:p>
            <a:pPr marL="304165" indent="-304165">
              <a:lnSpc>
                <a:spcPct val="250000"/>
              </a:lnSpc>
            </a:pPr>
            <a:r>
              <a:rPr lang="en-US" sz="2000" dirty="0">
                <a:latin typeface="Calibri Light"/>
                <a:cs typeface="Courier New"/>
              </a:rPr>
              <a:t>Otherwise, call with arguments that correspond to parameters: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>
              <a:latin typeface="Calibri Light"/>
              <a:cs typeface="Courier New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E7A77F6-3A1F-4B84-ABAF-B5371A15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9C80E0C-9B16-41B3-8EFB-13AD29AA6738}"/>
              </a:ext>
            </a:extLst>
          </p:cNvPr>
          <p:cNvGrpSpPr/>
          <p:nvPr/>
        </p:nvGrpSpPr>
        <p:grpSpPr>
          <a:xfrm>
            <a:off x="7492636" y="2063412"/>
            <a:ext cx="4214505" cy="1368642"/>
            <a:chOff x="7492636" y="2063412"/>
            <a:chExt cx="4214505" cy="13686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FF361C-B623-4369-AB18-FD6DE275C167}"/>
                </a:ext>
              </a:extLst>
            </p:cNvPr>
            <p:cNvSpPr txBox="1"/>
            <p:nvPr/>
          </p:nvSpPr>
          <p:spPr>
            <a:xfrm>
              <a:off x="8290821" y="2063412"/>
              <a:ext cx="2940423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cs typeface="Calibri"/>
                </a:rPr>
                <a:t>Pass arguments </a:t>
              </a:r>
              <a:r>
                <a:rPr lang="en-US" sz="1600" b="1" dirty="0">
                  <a:cs typeface="Calibri"/>
                </a:rPr>
                <a:t>TO </a:t>
              </a:r>
              <a:r>
                <a:rPr lang="en-US" sz="1600" dirty="0">
                  <a:cs typeface="Calibri"/>
                </a:rPr>
                <a:t>functions when calling it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A5561D-8C6B-49DE-ADDD-48B357CF65EC}"/>
                </a:ext>
              </a:extLst>
            </p:cNvPr>
            <p:cNvSpPr txBox="1"/>
            <p:nvPr/>
          </p:nvSpPr>
          <p:spPr>
            <a:xfrm>
              <a:off x="7492636" y="2847279"/>
              <a:ext cx="4214505" cy="5847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cs typeface="Calibri"/>
                </a:rPr>
                <a:t>The arguments passed then become parameters (variables) to be used inside a function</a:t>
              </a:r>
              <a:endParaRPr lang="en-US" sz="1600" dirty="0"/>
            </a:p>
          </p:txBody>
        </p:sp>
      </p:grpSp>
      <p:pic>
        <p:nvPicPr>
          <p:cNvPr id="7" name="Picture 7">
            <a:extLst>
              <a:ext uri="{FF2B5EF4-FFF2-40B4-BE49-F238E27FC236}">
                <a16:creationId xmlns:a16="http://schemas.microsoft.com/office/drawing/2014/main" id="{BFF7CFA9-4A86-45B4-B75C-D7A4D65E3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260" y="3314591"/>
            <a:ext cx="4580965" cy="31846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63BC787-C759-4F9A-BB3C-FD3294155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259" y="4206463"/>
            <a:ext cx="6033247" cy="2918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5B39EB-B7F3-415F-8080-FFCE56B08BA7}"/>
              </a:ext>
            </a:extLst>
          </p:cNvPr>
          <p:cNvSpPr txBox="1"/>
          <p:nvPr/>
        </p:nvSpPr>
        <p:spPr>
          <a:xfrm>
            <a:off x="8498541" y="4769222"/>
            <a:ext cx="3003177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dk1"/>
                </a:solidFill>
                <a:cs typeface="Calibri"/>
              </a:rPr>
              <a:t>No need to declare these variables using let or const! The parameter list does it for you </a:t>
            </a:r>
          </a:p>
        </p:txBody>
      </p:sp>
      <p:pic>
        <p:nvPicPr>
          <p:cNvPr id="11" name="Picture 11" descr="A close up of a screen&#10;&#10;Description automatically generated">
            <a:extLst>
              <a:ext uri="{FF2B5EF4-FFF2-40B4-BE49-F238E27FC236}">
                <a16:creationId xmlns:a16="http://schemas.microsoft.com/office/drawing/2014/main" id="{80837FF7-4A5D-4DCD-B996-5C835836F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9152" y="5062599"/>
            <a:ext cx="5988423" cy="919320"/>
          </a:xfrm>
          <a:prstGeom prst="rect">
            <a:avLst/>
          </a:prstGeom>
        </p:spPr>
      </p:pic>
      <p:pic>
        <p:nvPicPr>
          <p:cNvPr id="12" name="Picture 12" descr="A close up of a clock&#10;&#10;Description automatically generated">
            <a:extLst>
              <a:ext uri="{FF2B5EF4-FFF2-40B4-BE49-F238E27FC236}">
                <a16:creationId xmlns:a16="http://schemas.microsoft.com/office/drawing/2014/main" id="{DB3CAF6E-7044-4561-AEF6-D343AC7BAA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2259" y="6066304"/>
            <a:ext cx="6042211" cy="46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Scope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322" y="1286242"/>
            <a:ext cx="7195148" cy="306756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Variables declared with </a:t>
            </a:r>
            <a:r>
              <a:rPr lang="en-US" sz="2400" b="1" dirty="0" err="1">
                <a:solidFill>
                  <a:srgbClr val="A83DA3"/>
                </a:solidFill>
                <a:latin typeface="Calibri Light"/>
                <a:cs typeface="Calibri Light"/>
              </a:rPr>
              <a:t>let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sz="2400" dirty="0">
                <a:latin typeface="Calibri Light"/>
                <a:cs typeface="Calibri Light"/>
              </a:rPr>
              <a:t>and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const </a:t>
            </a:r>
            <a:r>
              <a:rPr lang="en-US" sz="2400" dirty="0">
                <a:latin typeface="Calibri Light"/>
                <a:cs typeface="Calibri Light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alibri Light"/>
              </a:rPr>
              <a:t>block scoped</a:t>
            </a: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Variables declared with </a:t>
            </a:r>
            <a:r>
              <a:rPr lang="en-US" sz="2400" b="1" dirty="0">
                <a:solidFill>
                  <a:srgbClr val="A83DA3"/>
                </a:solidFill>
                <a:latin typeface="Calibri Light"/>
                <a:cs typeface="Calibri Light"/>
              </a:rPr>
              <a:t>var</a:t>
            </a:r>
            <a:r>
              <a:rPr lang="en-US" sz="2400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sz="2400" dirty="0">
                <a:latin typeface="Calibri Light"/>
                <a:cs typeface="Calibri Light"/>
              </a:rPr>
              <a:t>are </a:t>
            </a:r>
            <a:r>
              <a:rPr lang="en-US" sz="2400" b="1" dirty="0">
                <a:solidFill>
                  <a:srgbClr val="C00000"/>
                </a:solidFill>
                <a:latin typeface="Calibri Light"/>
                <a:cs typeface="Calibri Light"/>
              </a:rPr>
              <a:t>function scoped</a:t>
            </a: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304165" indent="-304165"/>
            <a:endParaRPr lang="en-US" sz="2000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400" dirty="0">
                <a:latin typeface="Calibri Light"/>
                <a:cs typeface="Calibri Light"/>
              </a:rPr>
              <a:t>Child blocks inherit their parent blocks' variables</a:t>
            </a:r>
            <a:endParaRPr lang="en-US" sz="2400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5DB85E4-1988-4AA6-8C02-199B8DE18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D6EAC-A06C-4914-9C49-91B9B27EE113}"/>
              </a:ext>
            </a:extLst>
          </p:cNvPr>
          <p:cNvSpPr txBox="1"/>
          <p:nvPr/>
        </p:nvSpPr>
        <p:spPr>
          <a:xfrm>
            <a:off x="1397619" y="1741449"/>
            <a:ext cx="543807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Only exist inside the code block</a:t>
            </a:r>
            <a:r>
              <a:rPr lang="en-US" sz="1600" b="1" dirty="0">
                <a:latin typeface="Calibri Light"/>
                <a:cs typeface="Calibri Light"/>
              </a:rPr>
              <a:t> </a:t>
            </a:r>
            <a:r>
              <a:rPr lang="en-US" sz="1600" b="1" dirty="0">
                <a:solidFill>
                  <a:srgbClr val="C00000"/>
                </a:solidFill>
                <a:latin typeface="Calibri Light"/>
                <a:cs typeface="Calibri Light"/>
              </a:rPr>
              <a:t>{</a:t>
            </a:r>
            <a:r>
              <a:rPr lang="en-US" sz="1600" b="1" dirty="0">
                <a:latin typeface="Calibri Light"/>
                <a:cs typeface="Calibri Light"/>
              </a:rPr>
              <a:t> … </a:t>
            </a:r>
            <a:r>
              <a:rPr lang="en-US" sz="1600" b="1" dirty="0">
                <a:solidFill>
                  <a:srgbClr val="C00000"/>
                </a:solidFill>
                <a:latin typeface="Calibri Light"/>
                <a:cs typeface="Calibri Light"/>
              </a:rPr>
              <a:t>}</a:t>
            </a:r>
            <a:r>
              <a:rPr lang="en-US" sz="1600" b="1" dirty="0">
                <a:latin typeface="Calibri Light"/>
                <a:cs typeface="Calibri Light"/>
              </a:rPr>
              <a:t> </a:t>
            </a:r>
            <a:r>
              <a:rPr lang="en-US" sz="1600" dirty="0">
                <a:latin typeface="Calibri Light"/>
                <a:cs typeface="Calibri Light"/>
              </a:rPr>
              <a:t>in which they were declared, such as a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function</a:t>
            </a:r>
            <a:r>
              <a:rPr lang="en-US" sz="1600" dirty="0">
                <a:latin typeface="Calibri Light"/>
                <a:cs typeface="Calibri Light"/>
              </a:rPr>
              <a:t>,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if</a:t>
            </a:r>
            <a:r>
              <a:rPr lang="en-US" sz="1600" dirty="0">
                <a:latin typeface="Calibri Light"/>
                <a:cs typeface="Calibri Light"/>
              </a:rPr>
              <a:t>,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switch</a:t>
            </a:r>
            <a:r>
              <a:rPr lang="en-US" sz="1600" dirty="0">
                <a:latin typeface="Calibri Light"/>
                <a:cs typeface="Calibri Light"/>
              </a:rPr>
              <a:t>, or </a:t>
            </a:r>
            <a:r>
              <a:rPr lang="en-US" sz="1600" b="1" dirty="0">
                <a:solidFill>
                  <a:srgbClr val="A83DA3"/>
                </a:solidFill>
                <a:latin typeface="Calibri Light"/>
                <a:cs typeface="Calibri Light"/>
              </a:rPr>
              <a:t>while/do…while</a:t>
            </a:r>
            <a:r>
              <a:rPr lang="en-US" sz="1600" dirty="0">
                <a:latin typeface="Calibri Light"/>
                <a:cs typeface="Calibri Light"/>
              </a:rPr>
              <a:t> block</a:t>
            </a:r>
            <a:r>
              <a:rPr lang="en-US" sz="2000" dirty="0">
                <a:latin typeface="Calibri Light"/>
                <a:cs typeface="Calibri Light"/>
              </a:rPr>
              <a:t>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B4667-C0AD-45DB-A5A2-392E3393D830}"/>
              </a:ext>
            </a:extLst>
          </p:cNvPr>
          <p:cNvSpPr txBox="1"/>
          <p:nvPr/>
        </p:nvSpPr>
        <p:spPr>
          <a:xfrm>
            <a:off x="1397618" y="3116765"/>
            <a:ext cx="5503125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 Light"/>
                <a:cs typeface="Calibri Light"/>
              </a:rPr>
              <a:t>Function scope is like block scope, but </a:t>
            </a:r>
            <a:r>
              <a:rPr lang="en-US" sz="1600" u="sng" dirty="0">
                <a:latin typeface="Calibri Light"/>
                <a:cs typeface="Calibri Light"/>
              </a:rPr>
              <a:t>only for functions</a:t>
            </a:r>
            <a:endParaRPr lang="en-US" sz="1600" dirty="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CD9B1D-8083-46E9-A994-3F6B6B13EA41}"/>
              </a:ext>
            </a:extLst>
          </p:cNvPr>
          <p:cNvSpPr txBox="1"/>
          <p:nvPr/>
        </p:nvSpPr>
        <p:spPr>
          <a:xfrm>
            <a:off x="704153" y="4681422"/>
            <a:ext cx="62744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Calibri Light"/>
                <a:cs typeface="Calibri Light"/>
              </a:rPr>
              <a:t>Variables declared outside of any code blocks are </a:t>
            </a:r>
            <a:r>
              <a:rPr lang="en-US" sz="2400" dirty="0">
                <a:solidFill>
                  <a:srgbClr val="A83DA3"/>
                </a:solidFill>
                <a:latin typeface="Calibri Light"/>
                <a:cs typeface="Calibri Light"/>
              </a:rPr>
              <a:t>global </a:t>
            </a:r>
            <a:r>
              <a:rPr lang="en-US" sz="2400" dirty="0">
                <a:latin typeface="Calibri Light"/>
                <a:cs typeface="Calibri Light"/>
              </a:rPr>
              <a:t>and can be accessed from anywhere – use sparingly</a:t>
            </a:r>
            <a:endParaRPr lang="en-US"/>
          </a:p>
        </p:txBody>
      </p:sp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8D9779-8122-4569-9A31-DC663B3D0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30" y="1771297"/>
            <a:ext cx="4490224" cy="45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The JavaScript console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21" y="1905025"/>
            <a:ext cx="10189028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Three primary uses:</a:t>
            </a:r>
          </a:p>
          <a:p>
            <a:pPr marL="965835" lvl="1" indent="-514350">
              <a:buAutoNum type="arabicPeriod"/>
            </a:pPr>
            <a:r>
              <a:rPr lang="en-US" dirty="0">
                <a:latin typeface="Calibri Light"/>
                <a:cs typeface="Calibri Light"/>
              </a:rPr>
              <a:t>View error/warning messages</a:t>
            </a:r>
          </a:p>
          <a:p>
            <a:pPr marL="965835" lvl="1" indent="-514350">
              <a:buAutoNum type="arabicPeriod"/>
            </a:pPr>
            <a:r>
              <a:rPr lang="en-US" dirty="0">
                <a:latin typeface="Calibri Light"/>
                <a:cs typeface="Calibri Light"/>
              </a:rPr>
              <a:t>Log your own messages using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console.log('…');</a:t>
            </a:r>
            <a:endParaRPr lang="en-US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965835" lvl="1" indent="-514350">
              <a:buAutoNum type="arabicPeriod"/>
            </a:pPr>
            <a:r>
              <a:rPr lang="en-US" dirty="0">
                <a:latin typeface="Calibri Light"/>
                <a:cs typeface="Calibri Light"/>
              </a:rPr>
              <a:t>Test out small pieces of JavaScript and have their values immediately evaluated and echoed back to you</a:t>
            </a:r>
            <a:endParaRPr lang="en-US" b="1" dirty="0">
              <a:latin typeface="Calibri Light"/>
              <a:cs typeface="Calibri Light"/>
            </a:endParaRPr>
          </a:p>
          <a:p>
            <a:pPr marL="965835" lvl="1" indent="-514350">
              <a:buAutoNum type="arabicPeriod"/>
            </a:pPr>
            <a:endParaRPr lang="en-US">
              <a:latin typeface="Calibri Light"/>
              <a:cs typeface="Calibri Light"/>
            </a:endParaRPr>
          </a:p>
          <a:p>
            <a:pPr marL="755650" lvl="1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02CC28B-4004-40EE-820C-5F0DD38F2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167558B-4D02-4D0A-9E14-67F565BFF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76" y="4347001"/>
            <a:ext cx="2735533" cy="6079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195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If … Else If … Else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65" y="1635537"/>
            <a:ext cx="10687956" cy="495299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Conditional statement, allows forks in your code</a:t>
            </a:r>
          </a:p>
          <a:p>
            <a:pPr marL="908685" lvl="2" indent="0">
              <a:buNone/>
            </a:pPr>
            <a:endParaRPr lang="en-US" b="1" dirty="0"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908685" lvl="2" indent="0">
              <a:buNone/>
            </a:pPr>
            <a:endParaRPr lang="en-US" b="1" dirty="0">
              <a:solidFill>
                <a:srgbClr val="000000"/>
              </a:solidFill>
              <a:latin typeface="Calibri Light"/>
              <a:cs typeface="Calibri Light"/>
            </a:endParaRPr>
          </a:p>
          <a:p>
            <a:pPr marL="337185" indent="-342900"/>
            <a:endParaRPr lang="en-US" b="1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337185" indent="-342900"/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 if</a:t>
            </a:r>
            <a:r>
              <a:rPr lang="en-US" dirty="0">
                <a:latin typeface="Calibri Light"/>
                <a:cs typeface="Calibri Light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are optional, you do not need them</a:t>
            </a:r>
            <a:endParaRPr lang="en-US" b="1" dirty="0">
              <a:latin typeface="Calibri Light"/>
              <a:cs typeface="Calibri Light"/>
            </a:endParaRPr>
          </a:p>
          <a:p>
            <a:pPr marL="908685" lvl="2" indent="0">
              <a:buNone/>
            </a:pPr>
            <a:r>
              <a:rPr lang="en-US" dirty="0">
                <a:latin typeface="Calibri Light"/>
                <a:cs typeface="Calibri Light"/>
              </a:rPr>
              <a:t>You can have either or both, following an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if </a:t>
            </a:r>
            <a:r>
              <a:rPr lang="en-US" dirty="0">
                <a:latin typeface="Calibri Light"/>
                <a:cs typeface="Calibri Light"/>
              </a:rPr>
              <a:t>block</a:t>
            </a:r>
          </a:p>
          <a:p>
            <a:pPr marL="908685" lvl="2" indent="0">
              <a:buNone/>
            </a:pPr>
            <a:r>
              <a:rPr lang="en-US" dirty="0">
                <a:latin typeface="Calibri Light"/>
                <a:cs typeface="Calibri Light"/>
              </a:rPr>
              <a:t>You can have multiple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 if</a:t>
            </a:r>
            <a:r>
              <a:rPr lang="en-US" dirty="0">
                <a:latin typeface="Calibri Light"/>
                <a:cs typeface="Calibri Light"/>
              </a:rPr>
              <a:t> blocks</a:t>
            </a:r>
          </a:p>
          <a:p>
            <a:pPr marL="908685" lvl="2" indent="0">
              <a:buNone/>
            </a:pPr>
            <a:r>
              <a:rPr lang="en-US" dirty="0">
                <a:latin typeface="Calibri Light"/>
                <a:cs typeface="Calibri Light"/>
              </a:rPr>
              <a:t>You can have only one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else</a:t>
            </a:r>
            <a:r>
              <a:rPr lang="en-US" dirty="0">
                <a:latin typeface="Calibri Light"/>
                <a:cs typeface="Calibri Light"/>
              </a:rPr>
              <a:t> block at the very end</a:t>
            </a: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2922FAF-295B-4910-ACC5-88AB7A889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0F0D3BDE-2262-4A96-9EA5-3ED4847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12" y="2145419"/>
            <a:ext cx="7027126" cy="186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0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Comparison Operators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13" y="1378294"/>
            <a:ext cx="10687956" cy="5270698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Equality Operators</a:t>
            </a:r>
          </a:p>
          <a:p>
            <a:pPr marL="755650" lvl="1" indent="-304165"/>
            <a:r>
              <a:rPr lang="en-US" sz="2200" b="1" dirty="0">
                <a:latin typeface="Calibri Light"/>
                <a:cs typeface="Calibri Light"/>
              </a:rPr>
              <a:t>Strict equality </a:t>
            </a:r>
            <a:r>
              <a:rPr lang="en-US" sz="2200" dirty="0">
                <a:latin typeface="Calibri Light"/>
                <a:cs typeface="Calibri Light"/>
              </a:rPr>
              <a:t>(aka triple equals/identity):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===</a:t>
            </a:r>
          </a:p>
          <a:p>
            <a:pPr marL="755650" lvl="1" indent="-304165"/>
            <a:r>
              <a:rPr lang="en-US" sz="2200" dirty="0">
                <a:latin typeface="Calibri Light"/>
                <a:cs typeface="Calibri Light"/>
              </a:rPr>
              <a:t>Loose equality (aka double equals/equality):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==</a:t>
            </a:r>
          </a:p>
          <a:p>
            <a:pPr marL="755650" lvl="1" indent="-304165"/>
            <a:r>
              <a:rPr lang="en-US" sz="2200" b="1" dirty="0">
                <a:latin typeface="Calibri Light"/>
                <a:cs typeface="Calibri Light"/>
              </a:rPr>
              <a:t>Strict inequality</a:t>
            </a:r>
            <a:r>
              <a:rPr lang="en-US" sz="2200" dirty="0">
                <a:latin typeface="Calibri Light"/>
                <a:cs typeface="Calibri Light"/>
              </a:rPr>
              <a:t> (aka non-identity):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!==</a:t>
            </a:r>
            <a:endParaRPr lang="en-US" sz="220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sz="2200" dirty="0">
                <a:latin typeface="Calibri Light"/>
                <a:cs typeface="Calibri Light"/>
              </a:rPr>
              <a:t>Loose inequality (aka inequality): </a:t>
            </a:r>
            <a:r>
              <a:rPr lang="en-US" sz="2200" b="1" dirty="0">
                <a:solidFill>
                  <a:srgbClr val="A83DA3"/>
                </a:solidFill>
                <a:latin typeface="Calibri Light"/>
                <a:cs typeface="Calibri Light"/>
              </a:rPr>
              <a:t>!=</a:t>
            </a:r>
          </a:p>
          <a:p>
            <a:pPr marL="451485" lvl="1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dirty="0">
                <a:latin typeface="Calibri Light"/>
                <a:cs typeface="Calibri Light"/>
              </a:rPr>
              <a:t>Discuss: </a:t>
            </a:r>
            <a:r>
              <a:rPr lang="en-US" sz="2600" dirty="0">
                <a:latin typeface="Calibri Light"/>
                <a:cs typeface="Calibri Light"/>
              </a:rPr>
              <a:t>What's the difference between the strict and loose versions of the equality operators, and which are best practice to use?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Relational Operators</a:t>
            </a:r>
            <a:endParaRPr lang="en-US" dirty="0">
              <a:latin typeface="Calibri"/>
              <a:cs typeface="Calibri"/>
            </a:endParaRPr>
          </a:p>
          <a:p>
            <a:pPr marL="755650" lvl="1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&gt;   &gt;=   &lt;   &lt;=</a:t>
            </a:r>
          </a:p>
          <a:p>
            <a:pPr marL="755650" lvl="1"/>
            <a:r>
              <a:rPr lang="en-US" sz="2200" dirty="0">
                <a:latin typeface="Calibri Light"/>
                <a:cs typeface="Calibri Light"/>
              </a:rPr>
              <a:t>Greater than, greater than or equal to, less than, less than or equal to</a:t>
            </a:r>
          </a:p>
          <a:p>
            <a:pPr marL="755650" lvl="1"/>
            <a:r>
              <a:rPr lang="en-US" sz="2200" dirty="0">
                <a:latin typeface="Calibri Light"/>
                <a:cs typeface="Calibri Light"/>
              </a:rPr>
              <a:t>Works as you would expect with numbers</a:t>
            </a:r>
          </a:p>
          <a:p>
            <a:pPr marL="755650" lvl="1"/>
            <a:r>
              <a:rPr lang="en-US" sz="2200" dirty="0">
                <a:latin typeface="Calibri Light"/>
                <a:cs typeface="Calibri Light"/>
              </a:rPr>
              <a:t>Works in lexicographical order with strings; 'a' is lower/less than 'z'</a:t>
            </a: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36FC6F7-8FFE-461E-AD09-4CFBBEDD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2BDA293-7BEE-48A6-A3E3-555F8BBDB5E5}"/>
              </a:ext>
            </a:extLst>
          </p:cNvPr>
          <p:cNvSpPr txBox="1"/>
          <p:nvPr/>
        </p:nvSpPr>
        <p:spPr>
          <a:xfrm>
            <a:off x="1933750" y="3867396"/>
            <a:ext cx="820270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C00000"/>
                </a:solidFill>
                <a:ea typeface="+mn-lt"/>
                <a:cs typeface="+mn-lt"/>
              </a:rPr>
              <a:t>==</a:t>
            </a:r>
            <a:r>
              <a:rPr lang="en-US" sz="2000" b="1" dirty="0">
                <a:ea typeface="+mn-lt"/>
                <a:cs typeface="+mn-lt"/>
              </a:rPr>
              <a:t> </a:t>
            </a:r>
            <a:r>
              <a:rPr lang="en-US" sz="1600" b="1" dirty="0">
                <a:ea typeface="+mn-lt"/>
                <a:cs typeface="+mn-lt"/>
              </a:rPr>
              <a:t>does NOT evaluate the data type (</a:t>
            </a:r>
            <a:r>
              <a:rPr lang="en-US" sz="1600" b="1" dirty="0" err="1">
                <a:ea typeface="+mn-lt"/>
                <a:cs typeface="+mn-lt"/>
              </a:rPr>
              <a:t>i.e</a:t>
            </a:r>
            <a:r>
              <a:rPr lang="en-US" sz="1600" b="1" dirty="0">
                <a:ea typeface="+mn-lt"/>
                <a:cs typeface="+mn-lt"/>
              </a:rPr>
              <a:t>  1 == "1"   will return true)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ea typeface="+mn-lt"/>
                <a:cs typeface="+mn-lt"/>
              </a:rPr>
              <a:t>===</a:t>
            </a:r>
            <a:r>
              <a:rPr lang="en-US" sz="1600" b="1" dirty="0">
                <a:ea typeface="+mn-lt"/>
                <a:cs typeface="+mn-lt"/>
              </a:rPr>
              <a:t> is a strict equality where the data types must match (</a:t>
            </a:r>
            <a:r>
              <a:rPr lang="en-US" sz="1600" b="1" dirty="0" err="1">
                <a:ea typeface="+mn-lt"/>
                <a:cs typeface="+mn-lt"/>
              </a:rPr>
              <a:t>i.e</a:t>
            </a:r>
            <a:r>
              <a:rPr lang="en-US" sz="1600" b="1" dirty="0">
                <a:ea typeface="+mn-lt"/>
                <a:cs typeface="+mn-lt"/>
              </a:rPr>
              <a:t>  1 === "1"   will return false)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  <a:ea typeface="+mn-lt"/>
                <a:cs typeface="+mn-lt"/>
              </a:rPr>
              <a:t>=== </a:t>
            </a:r>
            <a:r>
              <a:rPr lang="en-US" sz="1600" b="1" dirty="0">
                <a:ea typeface="+mn-lt"/>
                <a:cs typeface="+mn-lt"/>
              </a:rPr>
              <a:t>Strict is best practice</a:t>
            </a:r>
          </a:p>
        </p:txBody>
      </p:sp>
    </p:spTree>
    <p:extLst>
      <p:ext uri="{BB962C8B-B14F-4D97-AF65-F5344CB8AC3E}">
        <p14:creationId xmlns:p14="http://schemas.microsoft.com/office/powerpoint/2010/main" val="332771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Truthy &amp; 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Falsy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528"/>
            <a:ext cx="10515600" cy="397033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Boolean values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true</a:t>
            </a:r>
            <a:r>
              <a:rPr lang="en-US" dirty="0">
                <a:solidFill>
                  <a:schemeClr val="accent6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false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are of the Boolean data type only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 concept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truthy</a:t>
            </a:r>
            <a:r>
              <a:rPr lang="en-US" dirty="0">
                <a:solidFill>
                  <a:srgbClr val="00B05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 err="1">
                <a:solidFill>
                  <a:srgbClr val="C00000"/>
                </a:solidFill>
                <a:latin typeface="Calibri Light"/>
                <a:cs typeface="Calibri Light"/>
              </a:rPr>
              <a:t>falsy</a:t>
            </a:r>
            <a:r>
              <a:rPr lang="en-US" dirty="0">
                <a:latin typeface="Calibri Light"/>
                <a:cs typeface="Calibri Light"/>
              </a:rPr>
              <a:t> mean that if a value was converted to the Boolean data type, it would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+mn-lt"/>
                <a:cs typeface="+mn-lt"/>
              </a:rPr>
              <a:t>true</a:t>
            </a:r>
            <a:r>
              <a:rPr lang="en-US" dirty="0">
                <a:solidFill>
                  <a:srgbClr val="0070C0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or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false</a:t>
            </a:r>
            <a:r>
              <a:rPr lang="en-US" dirty="0">
                <a:latin typeface="Calibri Light"/>
                <a:cs typeface="Calibri Light"/>
              </a:rPr>
              <a:t>.</a:t>
            </a:r>
            <a:endParaRPr lang="en-US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Example: the number 3 is truthy, the number 0 is </a:t>
            </a:r>
            <a:r>
              <a:rPr lang="en-US" dirty="0" err="1">
                <a:latin typeface="Calibri Light"/>
                <a:cs typeface="Calibri Light"/>
              </a:rPr>
              <a:t>falsy</a:t>
            </a: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</a:t>
            </a:r>
            <a:r>
              <a:rPr lang="en-US" b="1" dirty="0">
                <a:latin typeface="Calibri Light"/>
                <a:cs typeface="Calibri Light"/>
              </a:rPr>
              <a:t>: </a:t>
            </a:r>
            <a:r>
              <a:rPr lang="en-US" dirty="0">
                <a:latin typeface="Calibri Light"/>
                <a:cs typeface="Calibri Light"/>
              </a:rPr>
              <a:t>Is the number  -1 </a:t>
            </a:r>
            <a:r>
              <a:rPr lang="en-US" dirty="0" err="1">
                <a:latin typeface="Calibri Light"/>
                <a:cs typeface="Calibri Light"/>
              </a:rPr>
              <a:t>falsy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>
              <a:cs typeface="Calibri" panose="020F0502020204030204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6D6DF45-3D73-46E2-8643-9460E0A2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7B1A36-7011-4530-8B7C-0C25BA1F407E}"/>
              </a:ext>
            </a:extLst>
          </p:cNvPr>
          <p:cNvGrpSpPr/>
          <p:nvPr/>
        </p:nvGrpSpPr>
        <p:grpSpPr>
          <a:xfrm>
            <a:off x="1100472" y="4850234"/>
            <a:ext cx="9197787" cy="1509432"/>
            <a:chOff x="1100472" y="4850234"/>
            <a:chExt cx="9197787" cy="1509432"/>
          </a:xfrm>
        </p:grpSpPr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43383F3E-7F92-412F-BF78-BF606C975332}"/>
                </a:ext>
              </a:extLst>
            </p:cNvPr>
            <p:cNvSpPr txBox="1"/>
            <p:nvPr/>
          </p:nvSpPr>
          <p:spPr>
            <a:xfrm>
              <a:off x="1100472" y="5517449"/>
              <a:ext cx="9197787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 err="1">
                  <a:solidFill>
                    <a:srgbClr val="C00000"/>
                  </a:solidFill>
                  <a:ea typeface="+mn-lt"/>
                  <a:cs typeface="+mn-lt"/>
                </a:rPr>
                <a:t>Falsy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 </a:t>
              </a:r>
              <a:r>
                <a:rPr lang="en-US" sz="1600" b="1" dirty="0">
                  <a:ea typeface="+mn-lt"/>
                  <a:cs typeface="+mn-lt"/>
                </a:rPr>
                <a:t>– Any value that is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false, 0</a:t>
              </a:r>
              <a:r>
                <a:rPr lang="en-US" sz="1600" b="1" dirty="0">
                  <a:ea typeface="+mn-lt"/>
                  <a:cs typeface="+mn-lt"/>
                </a:rPr>
                <a:t>, an empty string (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""</a:t>
              </a:r>
              <a:r>
                <a:rPr lang="en-US" sz="1600" b="1" dirty="0">
                  <a:ea typeface="+mn-lt"/>
                  <a:cs typeface="+mn-lt"/>
                </a:rPr>
                <a:t>),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undefined</a:t>
              </a:r>
              <a:r>
                <a:rPr lang="en-US" sz="1600" b="1" dirty="0">
                  <a:ea typeface="+mn-lt"/>
                  <a:cs typeface="+mn-lt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null</a:t>
              </a:r>
              <a:r>
                <a:rPr lang="en-US" sz="1600" b="1" dirty="0">
                  <a:ea typeface="+mn-lt"/>
                  <a:cs typeface="+mn-lt"/>
                </a:rPr>
                <a:t>, and </a:t>
              </a:r>
              <a:r>
                <a:rPr lang="en-US" sz="1600" b="1" dirty="0" err="1">
                  <a:solidFill>
                    <a:srgbClr val="C00000"/>
                  </a:solidFill>
                  <a:ea typeface="+mn-lt"/>
                  <a:cs typeface="+mn-lt"/>
                </a:rPr>
                <a:t>NaN</a:t>
              </a:r>
              <a:r>
                <a:rPr lang="en-US" sz="1600" b="1" dirty="0">
                  <a:ea typeface="+mn-lt"/>
                  <a:cs typeface="+mn-lt"/>
                </a:rPr>
                <a:t>  will be interpreted as </a:t>
              </a:r>
              <a:r>
                <a:rPr lang="en-US" sz="1600" b="1" dirty="0">
                  <a:solidFill>
                    <a:srgbClr val="C00000"/>
                  </a:solidFill>
                  <a:ea typeface="+mn-lt"/>
                  <a:cs typeface="+mn-lt"/>
                </a:rPr>
                <a:t>false</a:t>
              </a:r>
            </a:p>
          </p:txBody>
        </p:sp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3631CE43-3DFF-4568-B62B-3C3D004D1FE3}"/>
                </a:ext>
              </a:extLst>
            </p:cNvPr>
            <p:cNvSpPr txBox="1"/>
            <p:nvPr/>
          </p:nvSpPr>
          <p:spPr>
            <a:xfrm>
              <a:off x="1378377" y="6021112"/>
              <a:ext cx="6463555" cy="3385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+mn-lt"/>
                  <a:cs typeface="+mn-lt"/>
                </a:rPr>
                <a:t>Truthy </a:t>
              </a:r>
              <a:r>
                <a:rPr lang="en-US" sz="1600" b="1" dirty="0">
                  <a:ea typeface="+mn-lt"/>
                  <a:cs typeface="+mn-lt"/>
                </a:rPr>
                <a:t>– Any other value that NOT </a:t>
              </a:r>
              <a:r>
                <a:rPr lang="en-US" sz="1600" b="1" dirty="0" err="1">
                  <a:ea typeface="+mn-lt"/>
                  <a:cs typeface="+mn-lt"/>
                </a:rPr>
                <a:t>Falsy</a:t>
              </a:r>
              <a:r>
                <a:rPr lang="en-US" sz="1600" b="1" dirty="0">
                  <a:ea typeface="+mn-lt"/>
                  <a:cs typeface="+mn-lt"/>
                </a:rPr>
                <a:t> will be interpreted as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+mn-lt"/>
                  <a:cs typeface="+mn-lt"/>
                </a:rPr>
                <a:t>true</a:t>
              </a:r>
            </a:p>
          </p:txBody>
        </p:sp>
        <p:sp>
          <p:nvSpPr>
            <p:cNvPr id="8" name="TextBox 2">
              <a:extLst>
                <a:ext uri="{FF2B5EF4-FFF2-40B4-BE49-F238E27FC236}">
                  <a16:creationId xmlns:a16="http://schemas.microsoft.com/office/drawing/2014/main" id="{8F3721D2-9701-409E-943B-38D263244E36}"/>
                </a:ext>
              </a:extLst>
            </p:cNvPr>
            <p:cNvSpPr txBox="1"/>
            <p:nvPr/>
          </p:nvSpPr>
          <p:spPr>
            <a:xfrm>
              <a:off x="6099059" y="4850234"/>
              <a:ext cx="3868819" cy="33855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>
                  <a:ea typeface="+mn-lt"/>
                  <a:cs typeface="+mn-lt"/>
                </a:rPr>
                <a:t>No, -1 is </a:t>
              </a:r>
              <a:r>
                <a:rPr lang="en-US" sz="1600" b="1" dirty="0">
                  <a:solidFill>
                    <a:schemeClr val="accent6">
                      <a:lumMod val="75000"/>
                    </a:schemeClr>
                  </a:solidFill>
                  <a:ea typeface="+mn-lt"/>
                  <a:cs typeface="+mn-lt"/>
                </a:rPr>
                <a:t>truthy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25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Truthy &amp; 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Falsy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 (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508"/>
            <a:ext cx="10515600" cy="467406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There are only 6 </a:t>
            </a:r>
            <a:r>
              <a:rPr lang="en-US" b="1" dirty="0" err="1">
                <a:latin typeface="Calibri Light"/>
                <a:cs typeface="Calibri Light"/>
              </a:rPr>
              <a:t>falsy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>
                <a:latin typeface="Calibri Light"/>
                <a:cs typeface="Calibri Light"/>
              </a:rPr>
              <a:t>values:</a:t>
            </a:r>
            <a:endParaRPr lang="en-US"/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false</a:t>
            </a:r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null</a:t>
            </a:r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undefined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empty string: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""</a:t>
            </a:r>
            <a:r>
              <a:rPr lang="en-US" dirty="0">
                <a:latin typeface="Calibri Light"/>
                <a:cs typeface="Calibri Light"/>
              </a:rPr>
              <a:t> and 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''</a:t>
            </a:r>
          </a:p>
          <a:p>
            <a:pPr marL="755650" lvl="1" indent="-304165"/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0</a:t>
            </a:r>
          </a:p>
          <a:p>
            <a:pPr marL="755650" lvl="1" indent="-304165"/>
            <a:r>
              <a:rPr lang="en-US" err="1">
                <a:solidFill>
                  <a:srgbClr val="C00000"/>
                </a:solidFill>
                <a:latin typeface="Calibri Light"/>
                <a:cs typeface="Calibri Light"/>
              </a:rPr>
              <a:t>NaN</a:t>
            </a:r>
            <a:r>
              <a:rPr lang="en-US" dirty="0">
                <a:latin typeface="Calibri Light"/>
                <a:cs typeface="Calibri Light"/>
              </a:rPr>
              <a:t> (Not a Number)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Everything else 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truthy</a:t>
            </a:r>
            <a:r>
              <a:rPr lang="en-US" dirty="0">
                <a:latin typeface="Calibri Light"/>
                <a:cs typeface="Calibri Light"/>
              </a:rPr>
              <a:t>!</a:t>
            </a:r>
            <a:endParaRPr lang="en-US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FF0FD2F-7842-4E45-BC03-F6F77E66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73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Logical Operators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293239"/>
            <a:ext cx="10687956" cy="526676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0" indent="-304165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Calibri Light"/>
                <a:cs typeface="Calibri Light"/>
              </a:rPr>
              <a:t>Logical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AND 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&amp;&amp;</a:t>
            </a:r>
            <a:r>
              <a:rPr lang="en-US" dirty="0">
                <a:latin typeface="Calibri Light"/>
                <a:cs typeface="Calibri Light"/>
              </a:rPr>
              <a:t>: Returns first </a:t>
            </a:r>
            <a:r>
              <a:rPr lang="en-US" dirty="0" err="1">
                <a:latin typeface="Calibri Light"/>
                <a:cs typeface="Calibri Light"/>
              </a:rPr>
              <a:t>falsy</a:t>
            </a:r>
            <a:r>
              <a:rPr lang="en-US" dirty="0">
                <a:latin typeface="Calibri Light"/>
                <a:cs typeface="Calibri Light"/>
              </a:rPr>
              <a:t> value or last truthy value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</a:t>
            </a:r>
            <a:r>
              <a:rPr lang="en-US" sz="2400" dirty="0">
                <a:latin typeface="Calibri Light"/>
                <a:cs typeface="Calibri Light"/>
              </a:rPr>
              <a:t>: What is returned from evaluating</a:t>
            </a:r>
            <a:r>
              <a:rPr lang="en-US" sz="2400" b="1" dirty="0">
                <a:latin typeface="Calibri Light"/>
                <a:cs typeface="Calibri Light"/>
              </a:rPr>
              <a:t> (true &amp;&amp; (3 &gt;= 5))</a:t>
            </a:r>
            <a:r>
              <a:rPr lang="en-US" sz="2400" dirty="0">
                <a:latin typeface="Calibri Light"/>
                <a:cs typeface="Calibri Light"/>
              </a:rPr>
              <a:t>?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Calibri Light"/>
                <a:cs typeface="Calibri Light"/>
              </a:rPr>
              <a:t>(For practice, enter into your JavaScript console to confirm your answer)</a:t>
            </a:r>
            <a:endParaRPr lang="en-US" sz="2000" dirty="0">
              <a:ea typeface="+mn-lt"/>
              <a:cs typeface="+mn-lt"/>
            </a:endParaRPr>
          </a:p>
          <a:p>
            <a:pPr marL="304165" indent="-304165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Calibri Light"/>
                <a:cs typeface="Calibri Light"/>
              </a:rPr>
              <a:t>Logical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OR 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||</a:t>
            </a:r>
            <a:r>
              <a:rPr lang="en-US" dirty="0">
                <a:latin typeface="Calibri Light"/>
                <a:cs typeface="Calibri Light"/>
              </a:rPr>
              <a:t>: Returns first truthy value or last </a:t>
            </a:r>
            <a:r>
              <a:rPr lang="en-US" dirty="0" err="1">
                <a:latin typeface="Calibri Light"/>
                <a:cs typeface="Calibri Light"/>
              </a:rPr>
              <a:t>falsy</a:t>
            </a:r>
            <a:r>
              <a:rPr lang="en-US" dirty="0">
                <a:latin typeface="Calibri Light"/>
                <a:cs typeface="Calibri Light"/>
              </a:rPr>
              <a:t> value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</a:t>
            </a:r>
            <a:r>
              <a:rPr lang="en-US" sz="2400" b="1" dirty="0">
                <a:latin typeface="Calibri Light"/>
                <a:cs typeface="Calibri Light"/>
              </a:rPr>
              <a:t>: </a:t>
            </a:r>
            <a:r>
              <a:rPr lang="en-US" sz="2400" dirty="0">
                <a:latin typeface="Calibri Light"/>
                <a:cs typeface="Calibri Light"/>
              </a:rPr>
              <a:t>What is returned from evaluating </a:t>
            </a:r>
            <a:r>
              <a:rPr lang="en-US" sz="2400" b="1" dirty="0">
                <a:latin typeface="Calibri Light"/>
                <a:cs typeface="Calibri Light"/>
              </a:rPr>
              <a:t>(false || (5  - 10))</a:t>
            </a:r>
            <a:r>
              <a:rPr lang="en-US" sz="2400" dirty="0">
                <a:latin typeface="Calibri Light"/>
                <a:cs typeface="Calibri Light"/>
              </a:rPr>
              <a:t>?</a:t>
            </a:r>
            <a:endParaRPr lang="en-US" sz="2400" dirty="0">
              <a:solidFill>
                <a:srgbClr val="000000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72B1800-C2E9-40D3-AD8D-C29869D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3070F-9F0D-456A-ACB2-4DE3C14B9E28}"/>
              </a:ext>
            </a:extLst>
          </p:cNvPr>
          <p:cNvSpPr txBox="1"/>
          <p:nvPr/>
        </p:nvSpPr>
        <p:spPr>
          <a:xfrm>
            <a:off x="8796923" y="2048945"/>
            <a:ext cx="1192307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>
                <a:latin typeface="Calibri Light"/>
                <a:cs typeface="Calibri Light"/>
              </a:rPr>
              <a:t>false</a:t>
            </a:r>
            <a:endParaRPr lang="en-US" b="1" dirty="0">
              <a:latin typeface="Calibri Light"/>
              <a:cs typeface="Calibri Light"/>
            </a:endParaRPr>
          </a:p>
        </p:txBody>
      </p:sp>
      <p:pic>
        <p:nvPicPr>
          <p:cNvPr id="10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F1CDBF-DF39-4345-9027-DD545E0DE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372" y="3009693"/>
            <a:ext cx="2211531" cy="25543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11362A-1731-49C5-92E1-4892DAD5A800}"/>
              </a:ext>
            </a:extLst>
          </p:cNvPr>
          <p:cNvSpPr txBox="1"/>
          <p:nvPr/>
        </p:nvSpPr>
        <p:spPr>
          <a:xfrm>
            <a:off x="2121171" y="4620285"/>
            <a:ext cx="2899166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-5  </a:t>
            </a:r>
            <a:br>
              <a:rPr lang="en-US" b="1" dirty="0">
                <a:latin typeface="Calibri Light"/>
                <a:cs typeface="Calibri Light"/>
              </a:rPr>
            </a:br>
            <a:r>
              <a:rPr lang="en-US" sz="1200" b="1">
                <a:latin typeface="Calibri Light"/>
                <a:cs typeface="Calibri Light"/>
              </a:rPr>
              <a:t> -5 is the first truthy value and is returned </a:t>
            </a:r>
          </a:p>
        </p:txBody>
      </p:sp>
    </p:spTree>
    <p:extLst>
      <p:ext uri="{BB962C8B-B14F-4D97-AF65-F5344CB8AC3E}">
        <p14:creationId xmlns:p14="http://schemas.microsoft.com/office/powerpoint/2010/main" val="8283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56AC-7CBE-419B-9DAB-57A3393B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04800"/>
            <a:ext cx="9753600" cy="8690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Agenda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755887-1BCF-4546-B220-C1E634EFA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653099"/>
              </p:ext>
            </p:extLst>
          </p:nvPr>
        </p:nvGraphicFramePr>
        <p:xfrm>
          <a:off x="1066800" y="1752600"/>
          <a:ext cx="1005838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1835">
                  <a:extLst>
                    <a:ext uri="{9D8B030D-6E8A-4147-A177-3AD203B41FA5}">
                      <a16:colId xmlns:a16="http://schemas.microsoft.com/office/drawing/2014/main" val="2088967464"/>
                    </a:ext>
                  </a:extLst>
                </a:gridCol>
                <a:gridCol w="2052914">
                  <a:extLst>
                    <a:ext uri="{9D8B030D-6E8A-4147-A177-3AD203B41FA5}">
                      <a16:colId xmlns:a16="http://schemas.microsoft.com/office/drawing/2014/main" val="3776942039"/>
                    </a:ext>
                  </a:extLst>
                </a:gridCol>
                <a:gridCol w="1613640">
                  <a:extLst>
                    <a:ext uri="{9D8B030D-6E8A-4147-A177-3AD203B41FA5}">
                      <a16:colId xmlns:a16="http://schemas.microsoft.com/office/drawing/2014/main" val="127327409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fontAlgn="base"/>
                      <a:r>
                        <a:rPr lang="en-US" sz="2400" dirty="0">
                          <a:effectLst/>
                        </a:rPr>
                        <a:t>Activity​​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dirty="0">
                          <a:effectLst/>
                        </a:rPr>
                        <a:t>Time​​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dirty="0">
                          <a:effectLst/>
                        </a:rPr>
                        <a:t>~Start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14133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Get Prepared: Log in to </a:t>
                      </a:r>
                      <a:r>
                        <a:rPr lang="en-US" sz="2000" dirty="0" err="1">
                          <a:effectLst/>
                        </a:rPr>
                        <a:t>Nucamp</a:t>
                      </a:r>
                      <a:r>
                        <a:rPr lang="en-US" sz="2000" dirty="0">
                          <a:effectLst/>
                        </a:rPr>
                        <a:t> Learning Portal • Slack • Screenshare​​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10 minutes</a:t>
                      </a:r>
                      <a:endParaRPr lang="en-US" sz="140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effectLst/>
                        </a:rPr>
                        <a:t>9:00am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47573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Check-In​​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10 minutes​​ </a:t>
                      </a:r>
                      <a:endParaRPr lang="en-US" sz="14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9:10am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97625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Review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60 minutes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9:20am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2377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 1​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40 minutes​​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10:20am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47948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BREAK​​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15 minutes​​ 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11:00am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07826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Task 2 &amp; 3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90 minutes​​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11:15am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7148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</a:rPr>
                        <a:t>Check-Out​​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>
                          <a:effectLst/>
                        </a:rPr>
                        <a:t>15 minutes​​</a:t>
                      </a:r>
                      <a:endParaRPr lang="en-US" sz="1400" b="0" i="0" u="none" strike="noStrike" noProof="0" dirty="0">
                        <a:solidFill>
                          <a:schemeClr val="dk1"/>
                        </a:solidFill>
                        <a:effectLst/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dk1"/>
                          </a:solidFill>
                          <a:effectLst/>
                          <a:latin typeface="Calibri"/>
                        </a:rPr>
                        <a:t>12:45pm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598103"/>
                  </a:ext>
                </a:extLst>
              </a:tr>
            </a:tbl>
          </a:graphicData>
        </a:graphic>
      </p:graphicFrame>
      <p:pic>
        <p:nvPicPr>
          <p:cNvPr id="4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DB00E6F-9506-4763-A0A4-5A3E1801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2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Logical Operators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293239"/>
            <a:ext cx="10687956" cy="5266762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>
              <a:lnSpc>
                <a:spcPct val="200000"/>
              </a:lnSpc>
            </a:pPr>
            <a:r>
              <a:rPr lang="en-US" dirty="0">
                <a:latin typeface="Calibri Light"/>
                <a:cs typeface="Calibri Light"/>
              </a:rPr>
              <a:t>Logical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Not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!</a:t>
            </a:r>
            <a:r>
              <a:rPr lang="en-US" dirty="0">
                <a:latin typeface="Calibri Light"/>
                <a:cs typeface="Calibri Light"/>
              </a:rPr>
              <a:t>: Coerces its operand to Boolean then returns its opposite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</a:t>
            </a:r>
            <a:r>
              <a:rPr lang="en-US" sz="2400" b="1" dirty="0">
                <a:latin typeface="Calibri Light"/>
                <a:cs typeface="Calibri Light"/>
              </a:rPr>
              <a:t>: </a:t>
            </a:r>
            <a:r>
              <a:rPr lang="en-US" sz="2400" dirty="0">
                <a:latin typeface="Calibri Light"/>
                <a:cs typeface="Calibri Light"/>
              </a:rPr>
              <a:t>What is returned from evaluating</a:t>
            </a:r>
            <a:r>
              <a:rPr lang="en-US" b="1" dirty="0">
                <a:latin typeface="Calibri Light"/>
                <a:cs typeface="Calibri Light"/>
              </a:rPr>
              <a:t> 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b="1" dirty="0">
                <a:latin typeface="Calibri Light"/>
                <a:cs typeface="Calibri Light"/>
              </a:rPr>
              <a:t>!(true &amp;&amp; false)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 dirty="0">
              <a:ea typeface="+mn-lt"/>
              <a:cs typeface="+mn-lt"/>
            </a:endParaRPr>
          </a:p>
          <a:p>
            <a:pPr marL="742950" lvl="1" indent="-285750">
              <a:buFont typeface="Arial,Sans-Serif" panose="020B0604020202020204" pitchFamily="34" charset="0"/>
            </a:pPr>
            <a:endParaRPr lang="en-US" b="1" dirty="0">
              <a:latin typeface="Calibri Light"/>
              <a:cs typeface="Calibri Light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b="1" dirty="0">
                <a:latin typeface="Calibri Light"/>
                <a:cs typeface="Calibri Light"/>
              </a:rPr>
              <a:t>!true &amp;&amp; false</a:t>
            </a:r>
            <a:r>
              <a:rPr lang="en-US" dirty="0">
                <a:latin typeface="Calibri Light"/>
                <a:cs typeface="Calibri Light"/>
              </a:rPr>
              <a:t>?</a:t>
            </a:r>
            <a:endParaRPr lang="en-US">
              <a:ea typeface="+mn-lt"/>
              <a:cs typeface="+mn-lt"/>
            </a:endParaRPr>
          </a:p>
          <a:p>
            <a:pPr marL="298450" indent="-304165">
              <a:lnSpc>
                <a:spcPct val="150000"/>
              </a:lnSpc>
              <a:spcBef>
                <a:spcPts val="0"/>
              </a:spcBef>
            </a:pPr>
            <a:endParaRPr lang="en-US" dirty="0">
              <a:solidFill>
                <a:srgbClr val="A83DA3"/>
              </a:solidFill>
              <a:latin typeface="Calibri Light"/>
              <a:cs typeface="Calibri Light"/>
            </a:endParaRPr>
          </a:p>
          <a:p>
            <a:pPr marL="298450" indent="-304165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Double Not</a:t>
            </a:r>
            <a:r>
              <a:rPr lang="en-US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!!</a:t>
            </a:r>
            <a:endParaRPr lang="en-US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u="sng" dirty="0">
                <a:latin typeface="Calibri Light"/>
                <a:cs typeface="Calibri Light"/>
              </a:rPr>
              <a:t>Discuss:</a:t>
            </a:r>
            <a:r>
              <a:rPr lang="en-US" sz="2400" dirty="0">
                <a:latin typeface="Calibri Light"/>
                <a:cs typeface="Calibri Light"/>
              </a:rPr>
              <a:t> What is this used as a shorthand for and why/how does it work?</a:t>
            </a:r>
            <a:endParaRPr lang="en-US" sz="2400" b="1">
              <a:solidFill>
                <a:srgbClr val="0070C0"/>
              </a:solidFill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72B1800-C2E9-40D3-AD8D-C29869D1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BAB55-BE33-4B17-8798-9FD4786D6AC2}"/>
              </a:ext>
            </a:extLst>
          </p:cNvPr>
          <p:cNvSpPr txBox="1"/>
          <p:nvPr/>
        </p:nvSpPr>
        <p:spPr>
          <a:xfrm>
            <a:off x="3900156" y="2788735"/>
            <a:ext cx="345335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True   -  </a:t>
            </a:r>
            <a:r>
              <a:rPr lang="en-US" sz="1200" b="1" dirty="0">
                <a:latin typeface="Calibri Light"/>
                <a:cs typeface="Calibri Light"/>
              </a:rPr>
              <a:t>!false (not false) evaluates to true</a:t>
            </a:r>
            <a:endParaRPr lang="en-US">
              <a:cs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D1081-20A9-40C4-8466-28F8824A5825}"/>
              </a:ext>
            </a:extLst>
          </p:cNvPr>
          <p:cNvSpPr txBox="1"/>
          <p:nvPr/>
        </p:nvSpPr>
        <p:spPr>
          <a:xfrm>
            <a:off x="3900156" y="3579258"/>
            <a:ext cx="2639394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False  - </a:t>
            </a:r>
            <a:r>
              <a:rPr lang="en-US" sz="1200" b="1" dirty="0">
                <a:latin typeface="Calibri Light"/>
                <a:cs typeface="Calibri Light"/>
              </a:rPr>
              <a:t>false &amp;&amp; false = false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F0E407-2A30-4FDB-BC7E-D366915CBA0E}"/>
              </a:ext>
            </a:extLst>
          </p:cNvPr>
          <p:cNvSpPr txBox="1"/>
          <p:nvPr/>
        </p:nvSpPr>
        <p:spPr>
          <a:xfrm>
            <a:off x="1692088" y="5819111"/>
            <a:ext cx="9672102" cy="6083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Calibri Light"/>
                <a:cs typeface="Calibri Light"/>
              </a:rPr>
              <a:t>Can coerce (implicit type conversion) a value to its truthy/</a:t>
            </a:r>
            <a:r>
              <a:rPr lang="en-US" sz="1400" b="1" dirty="0" err="1">
                <a:latin typeface="Calibri Light"/>
                <a:cs typeface="Calibri Light"/>
              </a:rPr>
              <a:t>falsy</a:t>
            </a:r>
            <a:r>
              <a:rPr lang="en-US" sz="1400" b="1" dirty="0">
                <a:latin typeface="Calibri Light"/>
                <a:cs typeface="Calibri Light"/>
              </a:rPr>
              <a:t> Boolean value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latin typeface="Calibri Light"/>
                <a:cs typeface="Calibri Light"/>
              </a:rPr>
              <a:t>The first "</a:t>
            </a:r>
            <a:r>
              <a:rPr lang="en-US" sz="1400" b="1" dirty="0">
                <a:solidFill>
                  <a:srgbClr val="C00000"/>
                </a:solidFill>
                <a:latin typeface="Calibri Light"/>
                <a:cs typeface="Calibri Light"/>
              </a:rPr>
              <a:t>!</a:t>
            </a:r>
            <a:r>
              <a:rPr lang="en-US" sz="1400" b="1" dirty="0">
                <a:latin typeface="Calibri Light"/>
                <a:cs typeface="Calibri Light"/>
              </a:rPr>
              <a:t>" will convert it to the </a:t>
            </a:r>
            <a:r>
              <a:rPr lang="en-US" sz="1400" b="1" dirty="0" err="1">
                <a:latin typeface="Calibri Light"/>
                <a:cs typeface="Calibri Light"/>
              </a:rPr>
              <a:t>oppisite</a:t>
            </a:r>
            <a:r>
              <a:rPr lang="en-US" sz="1400" b="1" dirty="0">
                <a:latin typeface="Calibri Light"/>
                <a:cs typeface="Calibri Light"/>
              </a:rPr>
              <a:t> </a:t>
            </a:r>
            <a:r>
              <a:rPr lang="en-US" sz="1400" b="1" dirty="0" err="1">
                <a:latin typeface="Calibri Light"/>
                <a:cs typeface="Calibri Light"/>
              </a:rPr>
              <a:t>boolean</a:t>
            </a:r>
            <a:r>
              <a:rPr lang="en-US" sz="1400" b="1" dirty="0">
                <a:latin typeface="Calibri Light"/>
                <a:cs typeface="Calibri Light"/>
              </a:rPr>
              <a:t> and then the second "</a:t>
            </a:r>
            <a:r>
              <a:rPr lang="en-US" sz="1400" b="1" dirty="0">
                <a:solidFill>
                  <a:srgbClr val="C00000"/>
                </a:solidFill>
                <a:latin typeface="Calibri Light"/>
                <a:cs typeface="Calibri Light"/>
              </a:rPr>
              <a:t>!</a:t>
            </a:r>
            <a:r>
              <a:rPr lang="en-US" sz="1400" b="1" dirty="0">
                <a:latin typeface="Calibri Light"/>
                <a:cs typeface="Calibri Light"/>
              </a:rPr>
              <a:t>" converts it back to it's actual truthy/falsy boolean value </a:t>
            </a:r>
          </a:p>
        </p:txBody>
      </p:sp>
    </p:spTree>
    <p:extLst>
      <p:ext uri="{BB962C8B-B14F-4D97-AF65-F5344CB8AC3E}">
        <p14:creationId xmlns:p14="http://schemas.microsoft.com/office/powerpoint/2010/main" val="94251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9A2B-3242-4C26-9A20-65E9404D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Switch 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B4B6B-7898-4FE8-B17B-AB38B779F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50" y="1222377"/>
            <a:ext cx="9753600" cy="5249860"/>
          </a:xfrm>
        </p:spPr>
        <p:txBody>
          <a:bodyPr vert="horz" lIns="121899" tIns="60949" rIns="121899" bIns="60949" rtlCol="0" anchor="t">
            <a:normAutofit fontScale="85000" lnSpcReduction="10000"/>
          </a:bodyPr>
          <a:lstStyle/>
          <a:p>
            <a:pPr marL="304165" indent="-304165"/>
            <a:r>
              <a:rPr lang="en-US">
                <a:latin typeface="Calibri Light"/>
                <a:cs typeface="Calibri Light"/>
              </a:rPr>
              <a:t>Conditional statement – evaluates an expression depending on its value, then </a:t>
            </a:r>
            <a:r>
              <a:rPr lang="en-US" dirty="0">
                <a:latin typeface="Calibri Light"/>
                <a:cs typeface="Calibri Light"/>
              </a:rPr>
              <a:t>executes one of multiple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case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>
                <a:latin typeface="Calibri Light"/>
                <a:cs typeface="Calibri Light"/>
              </a:rPr>
              <a:t>clauses and an optional </a:t>
            </a:r>
            <a:r>
              <a:rPr lang="en-US" b="1">
                <a:solidFill>
                  <a:srgbClr val="A83DA3"/>
                </a:solidFill>
                <a:latin typeface="Calibri Light"/>
                <a:cs typeface="Calibri Light"/>
              </a:rPr>
              <a:t>default </a:t>
            </a:r>
            <a:r>
              <a:rPr lang="en-US">
                <a:latin typeface="Calibri Light"/>
                <a:cs typeface="Calibri Light"/>
              </a:rPr>
              <a:t>clause:</a:t>
            </a: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endParaRPr lang="en-US" dirty="0">
              <a:latin typeface="Calibri Light"/>
              <a:cs typeface="Calibri Light"/>
            </a:endParaRPr>
          </a:p>
          <a:p>
            <a:pPr marL="794385" lvl="1" indent="-342900">
              <a:spcBef>
                <a:spcPts val="2400"/>
              </a:spcBef>
            </a:pPr>
            <a:r>
              <a:rPr lang="en-US">
                <a:latin typeface="Calibri Light"/>
                <a:cs typeface="Calibri Light"/>
              </a:rPr>
              <a:t>Once</a:t>
            </a:r>
            <a:r>
              <a:rPr lang="en-US" dirty="0">
                <a:latin typeface="Calibri Light"/>
                <a:cs typeface="Calibri Light"/>
              </a:rPr>
              <a:t> the program enters a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case</a:t>
            </a:r>
            <a:r>
              <a:rPr lang="en-US" dirty="0">
                <a:latin typeface="Calibri Light"/>
                <a:cs typeface="Calibri Light"/>
              </a:rPr>
              <a:t>, it will executing all following statements until it reaches the end of the switch block, or a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break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i="1" dirty="0">
                <a:latin typeface="Calibri Light"/>
                <a:cs typeface="Calibri Light"/>
              </a:rPr>
              <a:t>even the statements for other cases. </a:t>
            </a:r>
            <a:endParaRPr lang="en-US" dirty="0">
              <a:latin typeface="Calibri Light"/>
              <a:cs typeface="Calibri Light"/>
            </a:endParaRPr>
          </a:p>
          <a:p>
            <a:pPr marL="794385" lvl="1" indent="-342900"/>
            <a:endParaRPr lang="en-US" dirty="0">
              <a:latin typeface="Calibri Light"/>
              <a:cs typeface="Calibri Light"/>
            </a:endParaRPr>
          </a:p>
          <a:p>
            <a:pPr marL="794385" lvl="1" indent="-342900"/>
            <a:r>
              <a:rPr lang="en-US" dirty="0">
                <a:latin typeface="Calibri Light"/>
                <a:cs typeface="Calibri Light"/>
              </a:rPr>
              <a:t>Always use a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break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unless you know what you're doing and you want that behavior. </a:t>
            </a:r>
            <a:endParaRPr lang="en-US">
              <a:cs typeface="Calibri" panose="020F0502020204030204"/>
            </a:endParaRPr>
          </a:p>
          <a:p>
            <a:pPr marL="794385" lvl="1" indent="-342900"/>
            <a:endParaRPr lang="en-US" b="1" dirty="0">
              <a:latin typeface="Calibri Light"/>
              <a:cs typeface="Calibri Light"/>
            </a:endParaRPr>
          </a:p>
          <a:p>
            <a:pPr marL="794385" lvl="1" indent="-342900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default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clause is like the "else" in an if statement, will run if nothing else matches, best practice is to always use it </a:t>
            </a:r>
            <a:endParaRPr lang="en-US">
              <a:cs typeface="Calibri" panose="020F0502020204030204"/>
            </a:endParaRPr>
          </a:p>
        </p:txBody>
      </p:sp>
      <p:pic>
        <p:nvPicPr>
          <p:cNvPr id="4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1E205AA-E061-4B8C-B663-F1AF38A9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5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BAB5FFFA-142D-447E-9258-D4922E92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624" y="1997052"/>
            <a:ext cx="3334870" cy="1931565"/>
          </a:xfrm>
          <a:prstGeom prst="rect">
            <a:avLst/>
          </a:prstGeom>
        </p:spPr>
      </p:pic>
      <p:pic>
        <p:nvPicPr>
          <p:cNvPr id="7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9FC91933-57ED-4F4B-A943-236342195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165" y="1997493"/>
            <a:ext cx="4105835" cy="193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1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AD2F-C8B5-4C15-AA8F-213BD312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More Operators: +=  -=   ++  --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DEF2-64B7-467B-985A-5F747F69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896"/>
            <a:ext cx="10515600" cy="4978867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+=</a:t>
            </a:r>
            <a:r>
              <a:rPr lang="en-US" dirty="0">
                <a:latin typeface="Calibri Light"/>
                <a:cs typeface="Calibri Light"/>
              </a:rPr>
              <a:t> and 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-=</a:t>
            </a:r>
            <a:r>
              <a:rPr lang="en-US" dirty="0">
                <a:latin typeface="Calibri Light"/>
                <a:cs typeface="Calibri Light"/>
              </a:rPr>
              <a:t> are binary operators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++</a:t>
            </a:r>
            <a:r>
              <a:rPr lang="en-US" dirty="0">
                <a:latin typeface="Calibri Light"/>
                <a:cs typeface="Calibri Light"/>
              </a:rPr>
              <a:t> and 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- -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are unary operators that only add or subtract 1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can be used prefix </a:t>
            </a:r>
            <a:r>
              <a:rPr lang="en-US" sz="1600" dirty="0">
                <a:latin typeface="Calibri Light"/>
                <a:cs typeface="Calibri Light"/>
              </a:rPr>
              <a:t>(</a:t>
            </a:r>
            <a:r>
              <a:rPr lang="en-US" sz="1600" b="1" dirty="0">
                <a:latin typeface="Calibri Light"/>
                <a:cs typeface="Calibri Light"/>
              </a:rPr>
              <a:t>++</a:t>
            </a:r>
            <a:r>
              <a:rPr lang="en-US" sz="1600" dirty="0">
                <a:latin typeface="Calibri Light"/>
                <a:cs typeface="Calibri Light"/>
              </a:rPr>
              <a:t>variable)</a:t>
            </a:r>
            <a:r>
              <a:rPr lang="en-US" dirty="0">
                <a:latin typeface="Calibri Light"/>
                <a:cs typeface="Calibri Light"/>
              </a:rPr>
              <a:t> or postfix </a:t>
            </a:r>
            <a:r>
              <a:rPr lang="en-US" sz="1600" dirty="0">
                <a:latin typeface="Calibri Light"/>
                <a:cs typeface="Calibri Light"/>
              </a:rPr>
              <a:t>(variable</a:t>
            </a:r>
            <a:r>
              <a:rPr lang="en-US" sz="1600" b="1" dirty="0">
                <a:latin typeface="Calibri Light"/>
                <a:cs typeface="Calibri Light"/>
              </a:rPr>
              <a:t>++</a:t>
            </a:r>
            <a:r>
              <a:rPr lang="en-US" sz="1600" dirty="0">
                <a:latin typeface="Calibri Light"/>
                <a:cs typeface="Calibri Light"/>
              </a:rPr>
              <a:t>)</a:t>
            </a:r>
            <a:r>
              <a:rPr lang="en-US" dirty="0">
                <a:latin typeface="Calibri Light"/>
                <a:cs typeface="Calibri Light"/>
              </a:rPr>
              <a:t> and have different behaviors </a:t>
            </a:r>
          </a:p>
          <a:p>
            <a:pPr marL="1212850" lvl="2" indent="-304165"/>
            <a:r>
              <a:rPr lang="en-US" sz="1800" dirty="0">
                <a:latin typeface="Calibri Light"/>
                <a:cs typeface="Calibri Light"/>
              </a:rPr>
              <a:t>++</a:t>
            </a:r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 will increase "</a:t>
            </a:r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" by +1 first and then perform an evaluation </a:t>
            </a:r>
          </a:p>
          <a:p>
            <a:pPr marL="1212850" lvl="2" indent="-304165"/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++ will evaluate "</a:t>
            </a:r>
            <a:r>
              <a:rPr lang="en-US" sz="1800" dirty="0" err="1">
                <a:latin typeface="Calibri Light"/>
                <a:cs typeface="Calibri Light"/>
              </a:rPr>
              <a:t>varName</a:t>
            </a:r>
            <a:r>
              <a:rPr lang="en-US" sz="1800" dirty="0">
                <a:latin typeface="Calibri Light"/>
                <a:cs typeface="Calibri Light"/>
              </a:rPr>
              <a:t>" at it's current value first and then increase by +1 after that</a:t>
            </a:r>
          </a:p>
          <a:p>
            <a:pPr marL="1212850" lvl="2" indent="-304165"/>
            <a:endParaRPr lang="en-US" sz="1800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recommended to use </a:t>
            </a:r>
            <a:r>
              <a:rPr lang="en-US" b="1" dirty="0">
                <a:latin typeface="Calibri Light"/>
                <a:cs typeface="Calibri Light"/>
              </a:rPr>
              <a:t>+= 1</a:t>
            </a:r>
            <a:r>
              <a:rPr lang="en-US" dirty="0">
                <a:latin typeface="Calibri Light"/>
                <a:cs typeface="Calibri Light"/>
              </a:rPr>
              <a:t> and </a:t>
            </a:r>
            <a:r>
              <a:rPr lang="en-US" b="1" dirty="0">
                <a:latin typeface="Calibri Light"/>
                <a:cs typeface="Calibri Light"/>
              </a:rPr>
              <a:t> -= 1 </a:t>
            </a:r>
            <a:r>
              <a:rPr lang="en-US" dirty="0">
                <a:latin typeface="Calibri Light"/>
                <a:cs typeface="Calibri Light"/>
              </a:rPr>
              <a:t>instead of these in most cases, more clear</a:t>
            </a:r>
            <a:endParaRPr lang="en-US" dirty="0">
              <a:cs typeface="Calibri"/>
            </a:endParaRPr>
          </a:p>
        </p:txBody>
      </p:sp>
      <p:pic>
        <p:nvPicPr>
          <p:cNvPr id="4" name="Picture 4" descr="A screen shot of a clock&#10;&#10;Description generated with high confidence">
            <a:extLst>
              <a:ext uri="{FF2B5EF4-FFF2-40B4-BE49-F238E27FC236}">
                <a16:creationId xmlns:a16="http://schemas.microsoft.com/office/drawing/2014/main" id="{499C27C7-7D30-45F1-B076-397AD55BA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789" y="1350219"/>
            <a:ext cx="2125888" cy="1985281"/>
          </a:xfrm>
          <a:prstGeom prst="rect">
            <a:avLst/>
          </a:prstGeom>
        </p:spPr>
      </p:pic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522F569-6C4A-49EE-BBC6-608A2E95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5" name="Picture 6" descr="A screen shot of a person&#10;&#10;Description automatically generated">
            <a:extLst>
              <a:ext uri="{FF2B5EF4-FFF2-40B4-BE49-F238E27FC236}">
                <a16:creationId xmlns:a16="http://schemas.microsoft.com/office/drawing/2014/main" id="{6857D502-27E6-42FD-B137-EEEE3F807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177" y="4835619"/>
            <a:ext cx="2235014" cy="665069"/>
          </a:xfrm>
          <a:prstGeom prst="rect">
            <a:avLst/>
          </a:prstGeom>
        </p:spPr>
      </p:pic>
      <p:pic>
        <p:nvPicPr>
          <p:cNvPr id="7" name="Picture 7" descr="A screen shot of a person&#10;&#10;Description automatically generated">
            <a:extLst>
              <a:ext uri="{FF2B5EF4-FFF2-40B4-BE49-F238E27FC236}">
                <a16:creationId xmlns:a16="http://schemas.microsoft.com/office/drawing/2014/main" id="{A996668C-C277-4EA4-B364-E1F6C6685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240" y="4832537"/>
            <a:ext cx="2358839" cy="6712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168FE15-59B9-4715-8A29-923E7B8C9F2A}"/>
              </a:ext>
            </a:extLst>
          </p:cNvPr>
          <p:cNvGrpSpPr/>
          <p:nvPr/>
        </p:nvGrpSpPr>
        <p:grpSpPr>
          <a:xfrm>
            <a:off x="7748800" y="2522736"/>
            <a:ext cx="3869459" cy="383608"/>
            <a:chOff x="7748800" y="2522736"/>
            <a:chExt cx="3869459" cy="3836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305F45-70F0-4BFF-AAB5-3FFF5121F9F6}"/>
                </a:ext>
              </a:extLst>
            </p:cNvPr>
            <p:cNvSpPr txBox="1"/>
            <p:nvPr/>
          </p:nvSpPr>
          <p:spPr>
            <a:xfrm>
              <a:off x="8875059" y="2537012"/>
              <a:ext cx="27432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Same as x = x - 2</a:t>
              </a:r>
              <a:endParaRPr lang="en-US" dirty="0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DF20E207-8596-4285-8788-4A105689A73F}"/>
                </a:ext>
              </a:extLst>
            </p:cNvPr>
            <p:cNvSpPr/>
            <p:nvPr/>
          </p:nvSpPr>
          <p:spPr>
            <a:xfrm>
              <a:off x="7748800" y="2522736"/>
              <a:ext cx="977152" cy="349624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167EB8-AE1E-4E4A-AA60-9E80337F3447}"/>
              </a:ext>
            </a:extLst>
          </p:cNvPr>
          <p:cNvGrpSpPr/>
          <p:nvPr/>
        </p:nvGrpSpPr>
        <p:grpSpPr>
          <a:xfrm>
            <a:off x="7748800" y="1873624"/>
            <a:ext cx="3869459" cy="371206"/>
            <a:chOff x="7748800" y="1873624"/>
            <a:chExt cx="3869459" cy="3712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BB7D5DB-465D-42A7-B5AF-5478357052C2}"/>
                </a:ext>
              </a:extLst>
            </p:cNvPr>
            <p:cNvSpPr txBox="1"/>
            <p:nvPr/>
          </p:nvSpPr>
          <p:spPr>
            <a:xfrm>
              <a:off x="8875059" y="1873624"/>
              <a:ext cx="274320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Same as x = x + 5</a:t>
              </a:r>
              <a:endParaRPr lang="en-US" dirty="0"/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025B4831-85A9-46B8-A1DA-0739AEA06AD7}"/>
                </a:ext>
              </a:extLst>
            </p:cNvPr>
            <p:cNvSpPr/>
            <p:nvPr/>
          </p:nvSpPr>
          <p:spPr>
            <a:xfrm>
              <a:off x="7748800" y="1886241"/>
              <a:ext cx="977152" cy="35858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561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While Loops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239" y="1643384"/>
            <a:ext cx="10687956" cy="456270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latin typeface="Calibri Light"/>
                <a:cs typeface="Calibri Light"/>
              </a:rPr>
              <a:t>Repeat a block of code until a condition evaluates as false</a:t>
            </a: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4" name="Picture 4" descr="A screen shot of a computer&#10;&#10;Description generated with very high confidence">
            <a:extLst>
              <a:ext uri="{FF2B5EF4-FFF2-40B4-BE49-F238E27FC236}">
                <a16:creationId xmlns:a16="http://schemas.microsoft.com/office/drawing/2014/main" id="{7D5B80CF-703F-4B7C-84CF-7827462DB3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08" t="-2" r="1527" b="56863"/>
          <a:stretch/>
        </p:blipFill>
        <p:spPr>
          <a:xfrm>
            <a:off x="1191044" y="2381852"/>
            <a:ext cx="2412266" cy="1021652"/>
          </a:xfrm>
          <a:prstGeom prst="rect">
            <a:avLst/>
          </a:prstGeom>
        </p:spPr>
      </p:pic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C474B64-D5AE-4300-A41C-FFA4C14B9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5" name="Picture 6" descr="A close up of a screen&#10;&#10;Description automatically generated">
            <a:extLst>
              <a:ext uri="{FF2B5EF4-FFF2-40B4-BE49-F238E27FC236}">
                <a16:creationId xmlns:a16="http://schemas.microsoft.com/office/drawing/2014/main" id="{9090F0DA-2890-49E6-9B7A-37F3981CC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445" y="2381852"/>
            <a:ext cx="2218819" cy="1018970"/>
          </a:xfrm>
          <a:prstGeom prst="rect">
            <a:avLst/>
          </a:prstGeom>
        </p:spPr>
      </p:pic>
      <p:pic>
        <p:nvPicPr>
          <p:cNvPr id="8" name="Picture 8" descr="A close up of a screen&#10;&#10;Description automatically generated">
            <a:extLst>
              <a:ext uri="{FF2B5EF4-FFF2-40B4-BE49-F238E27FC236}">
                <a16:creationId xmlns:a16="http://schemas.microsoft.com/office/drawing/2014/main" id="{7FAAD29D-B742-4995-BBD3-075D2CA15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1973" y="2382357"/>
            <a:ext cx="2102238" cy="1022660"/>
          </a:xfrm>
          <a:prstGeom prst="rect">
            <a:avLst/>
          </a:prstGeom>
        </p:spPr>
      </p:pic>
      <p:pic>
        <p:nvPicPr>
          <p:cNvPr id="11" name="Picture 11" descr="A picture containing meter&#10;&#10;Description automatically generated">
            <a:extLst>
              <a:ext uri="{FF2B5EF4-FFF2-40B4-BE49-F238E27FC236}">
                <a16:creationId xmlns:a16="http://schemas.microsoft.com/office/drawing/2014/main" id="{1CC78CB0-024C-4F5E-B3D9-B8920A5674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79" r="389" b="6195"/>
          <a:stretch/>
        </p:blipFill>
        <p:spPr>
          <a:xfrm>
            <a:off x="8352961" y="2316803"/>
            <a:ext cx="2845911" cy="1203620"/>
          </a:xfrm>
          <a:prstGeom prst="rect">
            <a:avLst/>
          </a:prstGeom>
          <a:ln w="28575">
            <a:solidFill>
              <a:srgbClr val="4472C4"/>
            </a:solidFill>
          </a:ln>
        </p:spPr>
      </p:pic>
      <p:pic>
        <p:nvPicPr>
          <p:cNvPr id="12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A44821B6-6FE5-4450-8E2B-8F7B9C89B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25083" y="4505177"/>
            <a:ext cx="5317273" cy="1081499"/>
          </a:xfrm>
          <a:prstGeom prst="rect">
            <a:avLst/>
          </a:prstGeom>
        </p:spPr>
      </p:pic>
      <p:pic>
        <p:nvPicPr>
          <p:cNvPr id="14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03EB615-5E59-4FB2-A402-A4507E0905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4522" y="4500706"/>
            <a:ext cx="3319346" cy="1071855"/>
          </a:xfrm>
          <a:prstGeom prst="rect">
            <a:avLst/>
          </a:prstGeom>
          <a:ln w="28575"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91500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241929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Do … While Loops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765634"/>
            <a:ext cx="10687956" cy="4553414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>
                <a:latin typeface="Calibri Light"/>
                <a:cs typeface="Calibri Light"/>
              </a:rPr>
              <a:t>Variant of while loops where the code block always executes at least once, even if the while condition is false</a:t>
            </a:r>
            <a:endParaRPr lang="en-US"/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0F597C5-8031-4BC1-A4C7-2967206A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383" y="2881149"/>
            <a:ext cx="7713132" cy="3325736"/>
          </a:xfrm>
          <a:prstGeom prst="rect">
            <a:avLst/>
          </a:prstGeom>
        </p:spPr>
      </p:pic>
      <p:pic>
        <p:nvPicPr>
          <p:cNvPr id="6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25B6447-58D1-41DB-A7E9-A2DFEF64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46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241929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359271"/>
            <a:ext cx="10687956" cy="5291471"/>
          </a:xfrm>
        </p:spPr>
        <p:txBody>
          <a:bodyPr vert="horz" lIns="121899" tIns="60949" rIns="121899" bIns="60949" rtlCol="0" anchor="t">
            <a:normAutofit fontScale="77500" lnSpcReduction="20000"/>
          </a:bodyPr>
          <a:lstStyle/>
          <a:p>
            <a:pPr marL="457200" indent="-457200"/>
            <a:r>
              <a:rPr lang="en-US" dirty="0">
                <a:latin typeface="Calibri Light"/>
                <a:cs typeface="Calibri Light"/>
              </a:rPr>
              <a:t>Numerically indexed list of values: </a:t>
            </a:r>
            <a:r>
              <a:rPr lang="en-US" b="1" dirty="0">
                <a:latin typeface="Calibri Light"/>
                <a:cs typeface="Calibri Light"/>
              </a:rPr>
              <a:t>[ item1, item2, item3, …]</a:t>
            </a:r>
          </a:p>
          <a:p>
            <a:pPr marL="457200" indent="-457200"/>
            <a:endParaRPr lang="en-US" dirty="0">
              <a:latin typeface="Calibri Light"/>
              <a:cs typeface="Calibri Light"/>
            </a:endParaRPr>
          </a:p>
          <a:p>
            <a:pPr marL="457200" indent="-457200"/>
            <a:r>
              <a:rPr lang="en-US" dirty="0">
                <a:latin typeface="Calibri Light"/>
                <a:cs typeface="Calibri Light"/>
              </a:rPr>
              <a:t>Zero-indexed – </a:t>
            </a:r>
            <a:r>
              <a:rPr lang="en-US" b="1" dirty="0">
                <a:latin typeface="Calibri Light"/>
                <a:cs typeface="Calibri Light"/>
              </a:rPr>
              <a:t>index starts at  0, not 1</a:t>
            </a:r>
            <a:endParaRPr lang="en-US" b="1">
              <a:cs typeface="Calibri"/>
            </a:endParaRPr>
          </a:p>
          <a:p>
            <a:pPr marL="457200" indent="-457200"/>
            <a:endParaRPr lang="en-US" b="1" dirty="0">
              <a:latin typeface="Calibri Light"/>
              <a:cs typeface="Calibri Light"/>
            </a:endParaRPr>
          </a:p>
          <a:p>
            <a:pPr marL="457200" indent="-457200"/>
            <a:r>
              <a:rPr lang="en-US" b="1" dirty="0">
                <a:latin typeface="Calibri Light"/>
                <a:cs typeface="Calibri Light"/>
              </a:rPr>
              <a:t>Example: </a:t>
            </a:r>
          </a:p>
          <a:p>
            <a:pPr marL="755650" lvl="1" indent="-304165"/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'apple' </a:t>
            </a:r>
            <a:r>
              <a:rPr lang="en-US" dirty="0">
                <a:latin typeface="Calibri Light"/>
                <a:cs typeface="Calibri Light"/>
              </a:rPr>
              <a:t>is at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index 0</a:t>
            </a:r>
            <a:r>
              <a:rPr lang="en-US" dirty="0">
                <a:latin typeface="Calibri Light"/>
                <a:cs typeface="Calibri Light"/>
              </a:rPr>
              <a:t> and can be accessed with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[0]</a:t>
            </a:r>
          </a:p>
          <a:p>
            <a:pPr marL="755650" lvl="1" indent="-304165"/>
            <a:r>
              <a:rPr lang="en-US" sz="2500" b="1" dirty="0">
                <a:solidFill>
                  <a:srgbClr val="C00000"/>
                </a:solidFill>
                <a:latin typeface="Calibri Light"/>
                <a:cs typeface="Calibri Light"/>
              </a:rPr>
              <a:t>'banana'</a:t>
            </a:r>
            <a:r>
              <a:rPr lang="en-US" dirty="0">
                <a:latin typeface="Calibri Light"/>
                <a:cs typeface="Calibri Light"/>
              </a:rPr>
              <a:t> is at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index 1</a:t>
            </a:r>
            <a:r>
              <a:rPr lang="en-US" dirty="0">
                <a:latin typeface="Calibri Light"/>
                <a:cs typeface="Calibri Light"/>
              </a:rPr>
              <a:t> and can be accessed with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[1]</a:t>
            </a:r>
          </a:p>
          <a:p>
            <a:pPr marL="755650" lvl="1" indent="-304165"/>
            <a:r>
              <a:rPr lang="en-US" sz="2500" b="1" dirty="0">
                <a:solidFill>
                  <a:srgbClr val="C00000"/>
                </a:solidFill>
                <a:latin typeface="Calibri Light"/>
                <a:cs typeface="Calibri Light"/>
              </a:rPr>
              <a:t>'cherry'</a:t>
            </a:r>
            <a:r>
              <a:rPr lang="en-US" dirty="0">
                <a:latin typeface="Calibri Light"/>
                <a:cs typeface="Calibri Light"/>
              </a:rPr>
              <a:t> is at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index 2</a:t>
            </a:r>
            <a:r>
              <a:rPr lang="en-US" dirty="0">
                <a:latin typeface="Calibri Light"/>
                <a:cs typeface="Calibri Light"/>
              </a:rPr>
              <a:t> and can be accessed with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[2]</a:t>
            </a:r>
          </a:p>
          <a:p>
            <a:pPr marL="304165" indent="-304165"/>
            <a:endParaRPr lang="en-US" i="1" dirty="0">
              <a:latin typeface="Calibri Light"/>
              <a:cs typeface="Calibri Light"/>
            </a:endParaRPr>
          </a:p>
          <a:p>
            <a:pPr marL="304165" indent="-304165"/>
            <a:r>
              <a:rPr lang="en-US" i="1" dirty="0" err="1">
                <a:latin typeface="Calibri Light"/>
                <a:cs typeface="Calibri Light"/>
              </a:rPr>
              <a:t>arrayname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.length</a:t>
            </a:r>
            <a:r>
              <a:rPr lang="en-US" dirty="0">
                <a:latin typeface="Calibri Light"/>
                <a:cs typeface="Calibri Light"/>
              </a:rPr>
              <a:t> is an </a:t>
            </a:r>
            <a:r>
              <a:rPr lang="en-US" b="1" dirty="0">
                <a:latin typeface="Calibri Light"/>
                <a:cs typeface="Calibri Light"/>
              </a:rPr>
              <a:t>array property</a:t>
            </a:r>
            <a:r>
              <a:rPr lang="en-US" dirty="0">
                <a:latin typeface="Calibri Light"/>
                <a:cs typeface="Calibri Light"/>
              </a:rPr>
              <a:t> will give you the count of items in the array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For example: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err="1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.length</a:t>
            </a:r>
            <a:r>
              <a:rPr lang="en-US" dirty="0">
                <a:latin typeface="Calibri Light"/>
                <a:cs typeface="Calibri Light"/>
              </a:rPr>
              <a:t> is 3</a:t>
            </a:r>
            <a:endParaRPr lang="en-US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can modify the value: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[1]</a:t>
            </a:r>
            <a:r>
              <a:rPr lang="en-US" b="1" dirty="0">
                <a:latin typeface="Calibri Light"/>
                <a:cs typeface="Calibri Light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'boysenberry'</a:t>
            </a:r>
            <a:r>
              <a:rPr lang="en-US" b="1" dirty="0">
                <a:latin typeface="Calibri Light"/>
                <a:cs typeface="Calibri Light"/>
              </a:rPr>
              <a:t>;</a:t>
            </a:r>
            <a:r>
              <a:rPr lang="en-US" dirty="0">
                <a:latin typeface="Calibri Light"/>
                <a:cs typeface="Calibri Light"/>
              </a:rPr>
              <a:t> will result in the array being changed to: </a:t>
            </a:r>
            <a:r>
              <a:rPr lang="en-US" b="1" dirty="0">
                <a:latin typeface="Calibri Light"/>
                <a:cs typeface="Calibri Light"/>
              </a:rPr>
              <a:t>[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'apple'</a:t>
            </a:r>
            <a:r>
              <a:rPr lang="en-US" b="1" dirty="0"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'boysenberry'</a:t>
            </a:r>
            <a:r>
              <a:rPr lang="en-US" b="1" dirty="0"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'cherry'</a:t>
            </a:r>
            <a:r>
              <a:rPr lang="en-US" b="1" dirty="0">
                <a:latin typeface="Calibri Light"/>
                <a:cs typeface="Calibri Light"/>
              </a:rPr>
              <a:t>]</a:t>
            </a:r>
            <a:endParaRPr lang="en-US"/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755650" lvl="1" indent="-304165"/>
            <a:endParaRPr lang="en-US">
              <a:latin typeface="Calibri Light"/>
              <a:cs typeface="Calibri Light"/>
            </a:endParaRPr>
          </a:p>
          <a:p>
            <a:pPr marL="457200" indent="-457200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D6C4102-1219-4E2A-9BE9-AE42A4039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30658EBE-0BB1-47EB-BAD7-CBC4D5B4B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61" y="2745363"/>
            <a:ext cx="4369419" cy="31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3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241929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 Methods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751641"/>
            <a:ext cx="10687956" cy="4567407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>
                <a:latin typeface="Calibri Light"/>
                <a:cs typeface="Calibri Light"/>
              </a:rPr>
              <a:t>Some are mutator methods – they change the array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Others are not – only access the array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Some have parameters, others don't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Most will return some value, different for each method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Very useful – there are many, it will take time to learn them all</a:t>
            </a:r>
            <a:endParaRPr lang="en-US" dirty="0"/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2FA8E74-8860-49C3-A423-6EFE215F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8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5"/>
                </a:solidFill>
                <a:latin typeface="Calibri"/>
                <a:cs typeface="Calibri"/>
              </a:rPr>
              <a:t>Array Methods – push(), pop(), unshift(), shift()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561" y="1413716"/>
            <a:ext cx="10678664" cy="4740140"/>
          </a:xfrm>
        </p:spPr>
        <p:txBody>
          <a:bodyPr vert="horz" lIns="121899" tIns="60949" rIns="121899" bIns="60949" rtlCol="0" anchor="t">
            <a:normAutofit fontScale="70000" lnSpcReduction="20000"/>
          </a:bodyPr>
          <a:lstStyle/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push()</a:t>
            </a:r>
            <a:r>
              <a:rPr lang="en-US" dirty="0">
                <a:latin typeface="Calibri Light"/>
                <a:cs typeface="Calibri Light"/>
              </a:rPr>
              <a:t> adds an item to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end of array</a:t>
            </a:r>
            <a:r>
              <a:rPr lang="en-US" dirty="0">
                <a:latin typeface="Calibri Light"/>
                <a:cs typeface="Calibri Light"/>
              </a:rPr>
              <a:t>, returns the new array length 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Use with argument of item(s) to add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900" b="1" dirty="0">
                <a:solidFill>
                  <a:srgbClr val="A83DA3"/>
                </a:solidFill>
                <a:latin typeface="Calibri Light"/>
                <a:cs typeface="Calibri Light"/>
              </a:rPr>
              <a:t>pop()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removes an item from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end of array</a:t>
            </a:r>
            <a:r>
              <a:rPr lang="en-US" dirty="0">
                <a:latin typeface="Calibri Light"/>
                <a:cs typeface="Calibri Light"/>
              </a:rPr>
              <a:t>, returns the removed item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No arguments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900" b="1" dirty="0">
                <a:solidFill>
                  <a:srgbClr val="A83DA3"/>
                </a:solidFill>
                <a:latin typeface="Calibri Light"/>
                <a:cs typeface="Calibri Light"/>
              </a:rPr>
              <a:t>unshift()</a:t>
            </a:r>
            <a:r>
              <a:rPr lang="en-US" dirty="0">
                <a:latin typeface="Calibri Light"/>
                <a:cs typeface="Calibri Light"/>
              </a:rPr>
              <a:t> adds 1 or more item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start of array</a:t>
            </a:r>
            <a:r>
              <a:rPr lang="en-US" dirty="0">
                <a:latin typeface="Calibri Light"/>
                <a:cs typeface="Calibri Light"/>
              </a:rPr>
              <a:t>, returns new array length</a:t>
            </a:r>
            <a:endParaRPr lang="en-US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Use with argument of item(s) to add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sz="2900" b="1" dirty="0">
                <a:solidFill>
                  <a:srgbClr val="A83DA3"/>
                </a:solidFill>
                <a:latin typeface="Calibri Light"/>
                <a:cs typeface="Calibri Light"/>
              </a:rPr>
              <a:t>shift()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removes an item from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start of array</a:t>
            </a:r>
            <a:r>
              <a:rPr lang="en-US" dirty="0">
                <a:latin typeface="Calibri Light"/>
                <a:cs typeface="Calibri Light"/>
              </a:rPr>
              <a:t>, returns removed item</a:t>
            </a:r>
            <a:endParaRPr lang="en-US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No arguments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All four of these are </a:t>
            </a:r>
            <a:r>
              <a:rPr lang="en-US" b="1" dirty="0">
                <a:latin typeface="Calibri Light"/>
                <a:cs typeface="Calibri Light"/>
              </a:rPr>
              <a:t>mutator </a:t>
            </a:r>
            <a:r>
              <a:rPr lang="en-US" dirty="0">
                <a:latin typeface="Calibri Light"/>
                <a:cs typeface="Calibri Light"/>
              </a:rPr>
              <a:t>methods</a:t>
            </a:r>
            <a:endParaRPr lang="en-US"/>
          </a:p>
          <a:p>
            <a:pPr marL="0" indent="0">
              <a:buNone/>
            </a:pPr>
            <a:endParaRPr lang="en-US" b="1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b="1" u="sng" dirty="0">
                <a:latin typeface="Calibri Light"/>
                <a:cs typeface="Calibri Light"/>
              </a:rPr>
              <a:t>Discuss: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Which two of these four affect the index of all other items in the array and why?</a:t>
            </a:r>
            <a:endParaRPr lang="en-US" dirty="0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0599697-4B97-4D5A-9EEE-0292AFDB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31AA81CE-5873-4D49-BB9E-A6416E3C5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97" y="2692680"/>
            <a:ext cx="5363736" cy="29247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B3147D34-D8CD-4194-A044-8F2DAF0A4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375" y="4539645"/>
            <a:ext cx="4573858" cy="287735"/>
          </a:xfrm>
          <a:prstGeom prst="rect">
            <a:avLst/>
          </a:prstGeom>
        </p:spPr>
      </p:pic>
      <p:sp>
        <p:nvSpPr>
          <p:cNvPr id="12" name="TextBox 1">
            <a:extLst>
              <a:ext uri="{FF2B5EF4-FFF2-40B4-BE49-F238E27FC236}">
                <a16:creationId xmlns:a16="http://schemas.microsoft.com/office/drawing/2014/main" id="{DD076926-4921-407C-96A3-427925F16C73}"/>
              </a:ext>
            </a:extLst>
          </p:cNvPr>
          <p:cNvSpPr txBox="1"/>
          <p:nvPr/>
        </p:nvSpPr>
        <p:spPr>
          <a:xfrm>
            <a:off x="748990" y="6118085"/>
            <a:ext cx="1060645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rgbClr val="C00000"/>
                </a:solidFill>
                <a:cs typeface="Calibri"/>
              </a:rPr>
              <a:t>unshift() </a:t>
            </a:r>
            <a:r>
              <a:rPr lang="en-US" sz="1400" b="1" dirty="0">
                <a:cs typeface="Calibri"/>
              </a:rPr>
              <a:t>- When adding to the start of an array your increasing the other item indexes by the number of items being added</a:t>
            </a:r>
            <a:br>
              <a:rPr lang="en-US" sz="1400" b="1" dirty="0">
                <a:cs typeface="Calibri"/>
              </a:rPr>
            </a:br>
            <a:r>
              <a:rPr lang="en-US" sz="1400" b="1" dirty="0">
                <a:solidFill>
                  <a:srgbClr val="C00000"/>
                </a:solidFill>
                <a:ea typeface="+mn-lt"/>
                <a:cs typeface="+mn-lt"/>
              </a:rPr>
              <a:t>shift()</a:t>
            </a:r>
            <a:r>
              <a:rPr lang="en-US" sz="1400" b="1" dirty="0">
                <a:ea typeface="+mn-lt"/>
                <a:cs typeface="+mn-lt"/>
              </a:rPr>
              <a:t>  - When removing from the start of an array your decreasing the other item indexes by 1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3ADD6C9-FD68-4D5B-9A9A-C664D29E1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451" y="1678564"/>
            <a:ext cx="2409825" cy="3143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BE9D9A83-8129-473D-98C6-BBC59C2B4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764" y="3535245"/>
            <a:ext cx="2743200" cy="35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3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 Methods – join()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607658"/>
            <a:ext cx="10687956" cy="217448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latin typeface="Calibri Light"/>
                <a:cs typeface="Calibri Light"/>
              </a:rPr>
              <a:t>join()</a:t>
            </a:r>
            <a:r>
              <a:rPr lang="en-US" dirty="0">
                <a:latin typeface="Calibri Light"/>
                <a:cs typeface="Calibri Light"/>
              </a:rPr>
              <a:t> – returns a string with the array items</a:t>
            </a: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Takes an argument of a string that will be used as the separator between array items in the returned string</a:t>
            </a: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If no argument is given, comma is used</a:t>
            </a:r>
          </a:p>
          <a:p>
            <a:pPr marL="755650" lvl="1" indent="-304165"/>
            <a:r>
              <a:rPr lang="en-US" sz="2000" dirty="0">
                <a:latin typeface="Calibri Light"/>
                <a:cs typeface="Calibri Light"/>
              </a:rPr>
              <a:t>Does not mutate the original array – the array fruits will still be the same after you use join() on </a:t>
            </a:r>
            <a:r>
              <a:rPr lang="en-US" sz="2000">
                <a:latin typeface="Calibri Light"/>
                <a:cs typeface="Calibri Light"/>
              </a:rPr>
              <a:t>it</a:t>
            </a:r>
            <a:endParaRPr lang="en-US" sz="200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1B12E027-8E1F-4F9A-A791-A581B3DF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0EFCAD-5A07-4CD3-BBAC-8895A218F6B6}"/>
              </a:ext>
            </a:extLst>
          </p:cNvPr>
          <p:cNvGrpSpPr/>
          <p:nvPr/>
        </p:nvGrpSpPr>
        <p:grpSpPr>
          <a:xfrm>
            <a:off x="1359393" y="3825556"/>
            <a:ext cx="9671878" cy="656400"/>
            <a:chOff x="1471961" y="3920805"/>
            <a:chExt cx="7680288" cy="483219"/>
          </a:xfrm>
        </p:grpSpPr>
        <p:pic>
          <p:nvPicPr>
            <p:cNvPr id="4" name="Picture 5" descr="A picture containing meter, clock, holding&#10;&#10;Description automatically generated">
              <a:extLst>
                <a:ext uri="{FF2B5EF4-FFF2-40B4-BE49-F238E27FC236}">
                  <a16:creationId xmlns:a16="http://schemas.microsoft.com/office/drawing/2014/main" id="{C32CE8A2-6115-4389-B7BB-50520CFB5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961" y="3942627"/>
              <a:ext cx="4034882" cy="431698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4AE6C123-0625-488F-9C4E-5452BD46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7827" y="4015950"/>
              <a:ext cx="2014422" cy="285053"/>
            </a:xfrm>
            <a:prstGeom prst="rect">
              <a:avLst/>
            </a:prstGeom>
          </p:spPr>
        </p:pic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E970701D-04FE-4676-BE82-4D8A6DA7D0F4}"/>
                </a:ext>
              </a:extLst>
            </p:cNvPr>
            <p:cNvSpPr/>
            <p:nvPr/>
          </p:nvSpPr>
          <p:spPr>
            <a:xfrm>
              <a:off x="5866990" y="3920805"/>
              <a:ext cx="975731" cy="483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dirty="0">
                  <a:cs typeface="Calibri"/>
                </a:rPr>
                <a:t>default</a:t>
              </a:r>
              <a:endParaRPr lang="en-US" sz="1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6D5219-835F-4D75-8BFE-0BAAADC028F8}"/>
              </a:ext>
            </a:extLst>
          </p:cNvPr>
          <p:cNvGrpSpPr/>
          <p:nvPr/>
        </p:nvGrpSpPr>
        <p:grpSpPr>
          <a:xfrm>
            <a:off x="1359392" y="4756934"/>
            <a:ext cx="9672489" cy="656400"/>
            <a:chOff x="1471961" y="5293799"/>
            <a:chExt cx="7438444" cy="483219"/>
          </a:xfrm>
        </p:grpSpPr>
        <p:pic>
          <p:nvPicPr>
            <p:cNvPr id="9" name="Picture 9" descr="A close up of a screen&#10;&#10;Description automatically generated">
              <a:extLst>
                <a:ext uri="{FF2B5EF4-FFF2-40B4-BE49-F238E27FC236}">
                  <a16:creationId xmlns:a16="http://schemas.microsoft.com/office/drawing/2014/main" id="{09A6166D-2891-465D-B9B6-FF8D64D8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71961" y="5349533"/>
              <a:ext cx="4332249" cy="387104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73986DFD-9FB2-4B1D-AEC4-38D9CD589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10180" y="5433664"/>
              <a:ext cx="1800225" cy="209550"/>
            </a:xfrm>
            <a:prstGeom prst="rect">
              <a:avLst/>
            </a:prstGeom>
          </p:spPr>
        </p:pic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51BB1063-91FD-4591-9512-BF702326A356}"/>
                </a:ext>
              </a:extLst>
            </p:cNvPr>
            <p:cNvSpPr/>
            <p:nvPr/>
          </p:nvSpPr>
          <p:spPr>
            <a:xfrm>
              <a:off x="5929716" y="5293799"/>
              <a:ext cx="975731" cy="483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34F81AD-5861-475F-8685-1FB7C3E3C8E5}"/>
              </a:ext>
            </a:extLst>
          </p:cNvPr>
          <p:cNvGrpSpPr/>
          <p:nvPr/>
        </p:nvGrpSpPr>
        <p:grpSpPr>
          <a:xfrm>
            <a:off x="1359393" y="5730661"/>
            <a:ext cx="9668128" cy="691037"/>
            <a:chOff x="1471961" y="5938479"/>
            <a:chExt cx="7442742" cy="483219"/>
          </a:xfrm>
        </p:grpSpPr>
        <p:pic>
          <p:nvPicPr>
            <p:cNvPr id="11" name="Picture 11" descr="A picture containing object, orange, monitor, dark&#10;&#10;Description automatically generated">
              <a:extLst>
                <a:ext uri="{FF2B5EF4-FFF2-40B4-BE49-F238E27FC236}">
                  <a16:creationId xmlns:a16="http://schemas.microsoft.com/office/drawing/2014/main" id="{EFFBA18F-5A14-4DB7-8095-7DBBE9A3C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71961" y="5999186"/>
              <a:ext cx="4332250" cy="360894"/>
            </a:xfrm>
            <a:prstGeom prst="rect">
              <a:avLst/>
            </a:prstGeom>
          </p:spPr>
        </p:pic>
        <p:pic>
          <p:nvPicPr>
            <p:cNvPr id="12" name="Picture 12">
              <a:extLst>
                <a:ext uri="{FF2B5EF4-FFF2-40B4-BE49-F238E27FC236}">
                  <a16:creationId xmlns:a16="http://schemas.microsoft.com/office/drawing/2014/main" id="{7CC6A001-2DD2-4F5F-A945-EEDF14366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43053" y="6041522"/>
              <a:ext cx="1771650" cy="276225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9C5D727-5408-4DA0-962B-6A1359165CB6}"/>
                </a:ext>
              </a:extLst>
            </p:cNvPr>
            <p:cNvSpPr/>
            <p:nvPr/>
          </p:nvSpPr>
          <p:spPr>
            <a:xfrm>
              <a:off x="5988957" y="5938479"/>
              <a:ext cx="975731" cy="4832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0018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Array Methods: includes(), 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indexOf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()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381245"/>
            <a:ext cx="10687956" cy="4929603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Both array methods will check to see if a value exists in an array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includes(</a:t>
            </a:r>
            <a:r>
              <a:rPr lang="en-US" i="1" dirty="0">
                <a:latin typeface="Calibri Light"/>
                <a:cs typeface="Calibri Light"/>
              </a:rPr>
              <a:t>value to check for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will return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true </a:t>
            </a:r>
            <a:r>
              <a:rPr lang="en-US" dirty="0">
                <a:latin typeface="Calibri Light"/>
                <a:cs typeface="Calibri Light"/>
              </a:rPr>
              <a:t>if so,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false </a:t>
            </a:r>
            <a:r>
              <a:rPr lang="en-US" dirty="0">
                <a:latin typeface="Calibri Light"/>
                <a:cs typeface="Calibri Light"/>
              </a:rPr>
              <a:t>if not</a:t>
            </a: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err="1">
                <a:solidFill>
                  <a:srgbClr val="A83DA3"/>
                </a:solidFill>
                <a:latin typeface="Calibri Light"/>
                <a:cs typeface="Calibri Light"/>
              </a:rPr>
              <a:t>indexOf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i="1" dirty="0">
                <a:latin typeface="Calibri Light"/>
                <a:cs typeface="Calibri Light"/>
              </a:rPr>
              <a:t>value to check for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dirty="0">
                <a:latin typeface="Calibri Light"/>
                <a:cs typeface="Calibri Light"/>
              </a:rPr>
              <a:t> will return the numeric 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index </a:t>
            </a:r>
            <a:r>
              <a:rPr lang="en-US" dirty="0">
                <a:latin typeface="Calibri Light"/>
                <a:cs typeface="Calibri Light"/>
              </a:rPr>
              <a:t>of the item if it exists in the array, and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–1</a:t>
            </a:r>
            <a:r>
              <a:rPr lang="en-US" dirty="0">
                <a:latin typeface="Calibri Light"/>
                <a:cs typeface="Calibri Light"/>
              </a:rPr>
              <a:t> if not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Example: for an array of: </a:t>
            </a:r>
            <a:endParaRPr lang="en-US" b="1" dirty="0">
              <a:solidFill>
                <a:srgbClr val="0070C0"/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.includes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'banana'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b="1" dirty="0">
                <a:latin typeface="Calibri Light"/>
                <a:cs typeface="Calibri Light"/>
              </a:rPr>
              <a:t>     </a:t>
            </a:r>
            <a:r>
              <a:rPr lang="en-US" dirty="0">
                <a:latin typeface="Calibri Light"/>
                <a:cs typeface="Calibri Light"/>
              </a:rPr>
              <a:t>would return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true</a:t>
            </a:r>
            <a:endParaRPr lang="en-US">
              <a:solidFill>
                <a:schemeClr val="accent6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fruits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.indexOf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'banana'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)</a:t>
            </a:r>
            <a:r>
              <a:rPr lang="en-US" b="1" dirty="0">
                <a:latin typeface="Calibri Light"/>
                <a:cs typeface="Calibri Light"/>
              </a:rPr>
              <a:t>      would return 1</a:t>
            </a:r>
          </a:p>
          <a:p>
            <a:pPr marL="304165" indent="-304165"/>
            <a:endParaRPr lang="en-US" u="sng" dirty="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en-US" u="sng" dirty="0">
                <a:latin typeface="Calibri Light"/>
                <a:cs typeface="Calibri Light"/>
              </a:rPr>
              <a:t>Discuss</a:t>
            </a:r>
            <a:r>
              <a:rPr lang="en-US" dirty="0">
                <a:latin typeface="Calibri Light"/>
                <a:cs typeface="Calibri Light"/>
              </a:rPr>
              <a:t>: Why does </a:t>
            </a:r>
            <a:r>
              <a:rPr lang="en-US" b="1" dirty="0" err="1">
                <a:latin typeface="Calibri Light"/>
                <a:cs typeface="Calibri Light"/>
              </a:rPr>
              <a:t>indexOf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return  -1 and not 0 for a not found item?</a:t>
            </a: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72956C31-67FC-464F-B83A-083D017B6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D4B29B-C7B9-4165-BF3D-11E76BA15142}"/>
              </a:ext>
            </a:extLst>
          </p:cNvPr>
          <p:cNvSpPr txBox="1"/>
          <p:nvPr/>
        </p:nvSpPr>
        <p:spPr>
          <a:xfrm>
            <a:off x="3174270" y="6039695"/>
            <a:ext cx="5732680" cy="341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latin typeface="Calibri Light"/>
                <a:cs typeface="Calibri Light"/>
              </a:rPr>
              <a:t>0 is a valid index number – it's the first item in the array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0E73970B-4117-458F-B65B-765324313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644" y="4028804"/>
            <a:ext cx="4434468" cy="3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E5BA-8ABC-4DD2-BF2F-0F06543A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102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A5DBF-B3BA-4AC8-9EC7-123C654C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67"/>
            <a:ext cx="10515600" cy="4996796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3530" indent="-304165"/>
            <a:r>
              <a:rPr lang="en-US" dirty="0">
                <a:latin typeface="Calibri Light"/>
                <a:cs typeface="Calibri Light"/>
              </a:rPr>
              <a:t>How was this week for you? Any particular challenges or accomplishments? </a:t>
            </a:r>
            <a:endParaRPr lang="en-US"/>
          </a:p>
          <a:p>
            <a:pPr marL="303530" indent="-304165"/>
            <a:endParaRPr lang="en-US" dirty="0">
              <a:latin typeface="Calibri Light"/>
              <a:cs typeface="Calibri Light"/>
            </a:endParaRPr>
          </a:p>
          <a:p>
            <a:pPr marL="303530" indent="-304165"/>
            <a:r>
              <a:rPr lang="en-US" dirty="0">
                <a:latin typeface="Calibri Light"/>
                <a:cs typeface="Calibri Light"/>
              </a:rPr>
              <a:t>Did you understand the Exercises and were you able to complete them? </a:t>
            </a:r>
            <a:endParaRPr lang="en-US" dirty="0"/>
          </a:p>
          <a:p>
            <a:pPr marL="303530" indent="-304165"/>
            <a:endParaRPr lang="en-US" dirty="0">
              <a:latin typeface="Calibri Light"/>
              <a:cs typeface="Calibri Light"/>
            </a:endParaRPr>
          </a:p>
          <a:p>
            <a:pPr marL="303530" indent="-304165"/>
            <a:r>
              <a:rPr lang="en-US" dirty="0">
                <a:latin typeface="Calibri Light"/>
                <a:cs typeface="Calibri Light"/>
              </a:rPr>
              <a:t>How were the Challenges and Quiz this week?</a:t>
            </a:r>
            <a:endParaRPr lang="en-US" dirty="0"/>
          </a:p>
          <a:p>
            <a:pPr marL="303530" indent="-304165"/>
            <a:endParaRPr lang="en-US" dirty="0">
              <a:latin typeface="Calibri Light"/>
              <a:cs typeface="Calibri Light"/>
            </a:endParaRPr>
          </a:p>
          <a:p>
            <a:pPr marL="303530" indent="-304165"/>
            <a:r>
              <a:rPr lang="en-US" dirty="0">
                <a:latin typeface="Calibri Light"/>
                <a:cs typeface="Calibri Light"/>
              </a:rPr>
              <a:t>We know that this was a difficult week for many. Please ask if you have questions.</a:t>
            </a:r>
            <a:endParaRPr lang="en-US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E349D8B9-3E3E-4F4A-8DDF-CCE1F7E1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33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Math.random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() 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514731"/>
            <a:ext cx="10687956" cy="5091187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err="1">
                <a:latin typeface="Calibri Light"/>
                <a:cs typeface="Calibri Light"/>
              </a:rPr>
              <a:t>Math.random</a:t>
            </a:r>
            <a:r>
              <a:rPr lang="en-US" b="1" dirty="0">
                <a:latin typeface="Calibri Light"/>
                <a:cs typeface="Calibri Light"/>
              </a:rPr>
              <a:t>()</a:t>
            </a:r>
            <a:r>
              <a:rPr lang="en-US" dirty="0">
                <a:latin typeface="Calibri Light"/>
                <a:cs typeface="Calibri Light"/>
              </a:rPr>
              <a:t> generates a random number between 0 and 1 such as: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0.03439834432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0.99999999999</a:t>
            </a:r>
            <a:endParaRPr lang="en-US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0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Potential values </a:t>
            </a:r>
            <a:r>
              <a:rPr lang="en-US" b="1" dirty="0">
                <a:latin typeface="Calibri Light"/>
                <a:cs typeface="Calibri Light"/>
              </a:rPr>
              <a:t>include 0</a:t>
            </a:r>
            <a:r>
              <a:rPr lang="en-US" dirty="0">
                <a:latin typeface="Calibri Light"/>
                <a:cs typeface="Calibri Light"/>
              </a:rPr>
              <a:t> but</a:t>
            </a:r>
            <a:r>
              <a:rPr lang="en-US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not 1</a:t>
            </a:r>
            <a:endParaRPr lang="en-US" b="1">
              <a:solidFill>
                <a:srgbClr val="C00000"/>
              </a:solidFill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If you want a value between 0 and a max number (not inclusive of the max number), multiply by the max number:</a:t>
            </a:r>
            <a:endParaRPr lang="en-US">
              <a:cs typeface="Calibri"/>
            </a:endParaRPr>
          </a:p>
          <a:p>
            <a:pPr marL="755650" lvl="1" indent="-304165"/>
            <a:r>
              <a:rPr lang="en-US" b="1" err="1">
                <a:latin typeface="Calibri Light"/>
                <a:cs typeface="Calibri Light"/>
              </a:rPr>
              <a:t>Math.random</a:t>
            </a:r>
            <a:r>
              <a:rPr lang="en-US" b="1" dirty="0">
                <a:latin typeface="Calibri Light"/>
                <a:cs typeface="Calibri Light"/>
              </a:rPr>
              <a:t>() * 10</a:t>
            </a:r>
            <a:r>
              <a:rPr lang="en-US" dirty="0">
                <a:latin typeface="Calibri Light"/>
                <a:cs typeface="Calibri Light"/>
              </a:rPr>
              <a:t> would generate a random number between 0 and 9.99999999999...</a:t>
            </a:r>
            <a:endParaRPr lang="en-US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AD13CFA1-8A79-4C51-982B-B1E344E34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3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err="1">
                <a:solidFill>
                  <a:schemeClr val="accent5"/>
                </a:solidFill>
                <a:latin typeface="Calibri"/>
                <a:ea typeface="Source Sans Pro Light"/>
                <a:cs typeface="Calibri"/>
              </a:rPr>
              <a:t>Math.floor</a:t>
            </a:r>
            <a:r>
              <a:rPr lang="en-US">
                <a:solidFill>
                  <a:schemeClr val="accent5"/>
                </a:solidFill>
                <a:latin typeface="Calibri"/>
                <a:ea typeface="Source Sans Pro Light"/>
                <a:cs typeface="Calibri"/>
              </a:rPr>
              <a:t>()</a:t>
            </a:r>
            <a:endParaRPr lang="en-US">
              <a:solidFill>
                <a:schemeClr val="accent5"/>
              </a:solidFill>
              <a:latin typeface="Calibri"/>
              <a:ea typeface="Source Sans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28" y="1570488"/>
            <a:ext cx="10687956" cy="4874065"/>
          </a:xfrm>
        </p:spPr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takes a number as an argument and returns an integer</a:t>
            </a:r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(9.9999)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return 9</a:t>
            </a:r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(9.1111)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return 9</a:t>
            </a:r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(3.14)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return 3</a:t>
            </a:r>
          </a:p>
          <a:p>
            <a:pPr marL="304165" indent="-304165"/>
            <a:endParaRPr lang="en-US" dirty="0">
              <a:latin typeface="Calibri Light"/>
              <a:ea typeface="Source Sans Pro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ea typeface="Source Sans Pro Light"/>
                <a:cs typeface="Calibri Light"/>
              </a:rPr>
              <a:t>Use it along with </a:t>
            </a:r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Math.random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to generate a random integer:</a:t>
            </a:r>
            <a:endParaRPr lang="en-US"/>
          </a:p>
          <a:p>
            <a:pPr marL="755650" lvl="1" indent="-304165"/>
            <a:r>
              <a:rPr lang="en-US" b="1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</a:t>
            </a:r>
            <a:r>
              <a:rPr lang="en-US" b="1" err="1">
                <a:latin typeface="Calibri Light"/>
                <a:ea typeface="Source Sans Pro Light"/>
                <a:cs typeface="Calibri Light"/>
              </a:rPr>
              <a:t>Math.random</a:t>
            </a:r>
            <a:r>
              <a:rPr lang="en-US" b="1">
                <a:latin typeface="Calibri Light"/>
                <a:ea typeface="Source Sans Pro Light"/>
                <a:cs typeface="Calibri Light"/>
              </a:rPr>
              <a:t>() * 10)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generate a random integer between 0 and 9, including 0 and 9</a:t>
            </a:r>
          </a:p>
          <a:p>
            <a:pPr marL="304165" indent="-304165"/>
            <a:endParaRPr lang="en-US" dirty="0">
              <a:latin typeface="Calibri Light"/>
              <a:ea typeface="Source Sans Pro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ea typeface="Source Sans Pro Light"/>
                <a:cs typeface="Calibri Light"/>
              </a:rPr>
              <a:t>Add 1 to the result to get a value that's between 1 and the max number, inclusive of the max number:</a:t>
            </a:r>
            <a:endParaRPr lang="en-US"/>
          </a:p>
          <a:p>
            <a:pPr marL="755650" lvl="1" indent="-304165"/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Math.floor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</a:t>
            </a:r>
            <a:r>
              <a:rPr lang="en-US" b="1" dirty="0" err="1">
                <a:latin typeface="Calibri Light"/>
                <a:ea typeface="Source Sans Pro Light"/>
                <a:cs typeface="Calibri Light"/>
              </a:rPr>
              <a:t>Math.random</a:t>
            </a:r>
            <a:r>
              <a:rPr lang="en-US" b="1" dirty="0">
                <a:latin typeface="Calibri Light"/>
                <a:ea typeface="Source Sans Pro Light"/>
                <a:cs typeface="Calibri Light"/>
              </a:rPr>
              <a:t>() * 10) + 1 </a:t>
            </a:r>
            <a:r>
              <a:rPr lang="en-US" dirty="0">
                <a:latin typeface="Calibri Light"/>
                <a:ea typeface="Source Sans Pro Light"/>
                <a:cs typeface="Calibri Light"/>
              </a:rPr>
              <a:t>would generate a random integer between 1 and 10, including 1 and 10</a:t>
            </a:r>
          </a:p>
          <a:p>
            <a:pPr marL="755650" lvl="1" indent="-304165"/>
            <a:endParaRPr lang="en-US" dirty="0">
              <a:latin typeface="Calibri Light"/>
              <a:ea typeface="Source Sans Pro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F1F2729B-2947-4D75-BEB2-64B01422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FC4EB321-2667-40AE-BB55-4EC07B8F7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596" y="4244349"/>
            <a:ext cx="3319346" cy="27430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2B6042F-71F9-4718-8170-93C25FF1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668" y="6062785"/>
            <a:ext cx="3616712" cy="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66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2F0D-749A-4D7E-A646-319833DB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This Week's Tasks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09D9-E083-4F53-B95C-7C6EBFDD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942"/>
            <a:ext cx="10515600" cy="4496021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If we have extra time before the Workshop then feel free to bring up any unresolved questions, and to discuss any Challenge Questions or Code Challenges. 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Otherwise, please start the Workshop Assignment and save the discussion for after the assignment is finished, or online. </a:t>
            </a:r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B99310F5-5580-4F39-834F-6D52555C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8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5EF3-FBFE-4DAC-A331-2DD3CC0C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Workshop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703E-1628-4A48-9BF0-2E307E7E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512"/>
            <a:ext cx="10515600" cy="5026526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It's time to start the workshop assignment!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Break out into groups of 2-3. </a:t>
            </a:r>
            <a:endParaRPr lang="en-US" b="1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Sit near your workshop partner(s) in in person</a:t>
            </a:r>
            <a:endParaRPr lang="en-US" b="1" dirty="0">
              <a:latin typeface="Calibri Light"/>
              <a:cs typeface="Calibri Light"/>
            </a:endParaRPr>
          </a:p>
          <a:p>
            <a:pPr marL="761365" lvl="1" indent="-342900"/>
            <a:r>
              <a:rPr lang="en-US" dirty="0">
                <a:latin typeface="Calibri Light"/>
                <a:cs typeface="Calibri Light"/>
              </a:rPr>
              <a:t>For online Workshops your instructor may break you out into </a:t>
            </a:r>
            <a:r>
              <a:rPr lang="en-US">
                <a:latin typeface="Calibri Light"/>
                <a:cs typeface="Calibri Light"/>
              </a:rPr>
              <a:t>different</a:t>
            </a:r>
            <a:r>
              <a:rPr lang="en-US" dirty="0">
                <a:latin typeface="Calibri Light"/>
                <a:cs typeface="Calibri Light"/>
              </a:rPr>
              <a:t> virtual rooms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Work closely with each other.</a:t>
            </a:r>
            <a:endParaRPr lang="en-US" dirty="0"/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Don't forget that the 20-minute rule becomes the 10-minute rule during workshops!</a:t>
            </a: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10-minute rule does </a:t>
            </a:r>
            <a:r>
              <a:rPr lang="en-US" i="1" dirty="0">
                <a:latin typeface="Calibri Light"/>
                <a:cs typeface="Calibri Light"/>
              </a:rPr>
              <a:t>not</a:t>
            </a:r>
            <a:r>
              <a:rPr lang="en-US" dirty="0">
                <a:latin typeface="Calibri Light"/>
                <a:cs typeface="Calibri Light"/>
              </a:rPr>
              <a:t> apply to talking to your partner(s). Work together throughout. This will be useful practice for working with teams in real life. 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Follow the workshop instructions very closely.</a:t>
            </a:r>
            <a:endParaRPr lang="en-US" dirty="0"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Talk to your instructor if any of the instructions are unclear to you. 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81834AF-C2B8-4E53-B8AC-D831B83F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1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9DD-FFB3-4A56-97BB-1300C7DE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152400"/>
            <a:ext cx="9753600" cy="995464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Assignment Submission &amp; Check-Out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6490-753D-4E81-A14D-5433C212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9829800" cy="457200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Submit the </a:t>
            </a:r>
            <a:r>
              <a:rPr lang="en-US" b="1" dirty="0">
                <a:latin typeface="Calibri Light"/>
                <a:cs typeface="Calibri Light"/>
              </a:rPr>
              <a:t>color-guessing-game.html</a:t>
            </a:r>
            <a:r>
              <a:rPr lang="en-US" dirty="0">
                <a:latin typeface="Calibri Light"/>
                <a:cs typeface="Calibri Light"/>
              </a:rPr>
              <a:t> page at the bottom of the assignment page in the learning portal. 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ea typeface="+mn-lt"/>
                <a:cs typeface="+mn-lt"/>
              </a:rPr>
              <a:t>Example instruction on the next slide</a:t>
            </a:r>
            <a:endParaRPr lang="en-US" dirty="0">
              <a:latin typeface="Calibri Light"/>
              <a:ea typeface="+mn-l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6BFF9DA1-C635-4723-B9C9-A3F2ECDE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38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D08C7-86CE-4714-BB23-F874466A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71" y="1489669"/>
            <a:ext cx="11407697" cy="5124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Go to </a:t>
            </a:r>
            <a:r>
              <a:rPr lang="x-none" dirty="0">
                <a:ea typeface="+mn-lt"/>
                <a:cs typeface="+mn-lt"/>
                <a:hlinkClick r:id="rId2"/>
              </a:rPr>
              <a:t>https://learn.nucamp.co</a:t>
            </a:r>
            <a:endParaRPr lang="en-US"/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800" b="1"/>
              <a:t>Workshop Assignment: Students</a:t>
            </a:r>
            <a:r>
              <a:rPr lang="en-US" sz="1800" b="1" dirty="0">
                <a:cs typeface="Calibri"/>
              </a:rPr>
              <a:t>' Work</a:t>
            </a:r>
            <a:r>
              <a:rPr lang="en-US" dirty="0">
                <a:cs typeface="Calibri"/>
              </a:rPr>
              <a:t>"</a:t>
            </a:r>
          </a:p>
          <a:p>
            <a:pPr lvl="1"/>
            <a:r>
              <a:rPr lang="en-US">
                <a:cs typeface="Calibri"/>
              </a:rPr>
              <a:t>Upload your work by clicking "</a:t>
            </a:r>
            <a:r>
              <a:rPr lang="en-US" sz="1800" b="1">
                <a:cs typeface="Calibri"/>
              </a:rPr>
              <a:t>Add Submission</a:t>
            </a:r>
            <a:r>
              <a:rPr lang="en-US">
                <a:cs typeface="Calibri"/>
              </a:rPr>
              <a:t>", select the file, and then click "save"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Note that your work is in Draft status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Click "</a:t>
            </a:r>
            <a:r>
              <a:rPr lang="en-US" sz="1400" b="1">
                <a:cs typeface="Calibri"/>
              </a:rPr>
              <a:t>Submit assignment</a:t>
            </a:r>
            <a:r>
              <a:rPr lang="en-US">
                <a:cs typeface="Calibri"/>
              </a:rPr>
              <a:t>" to submit it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54ED7C-6D42-4460-B2D2-F730F298F253}"/>
              </a:ext>
            </a:extLst>
          </p:cNvPr>
          <p:cNvSpPr txBox="1">
            <a:spLocks/>
          </p:cNvSpPr>
          <p:nvPr/>
        </p:nvSpPr>
        <p:spPr>
          <a:xfrm>
            <a:off x="1158629" y="4950"/>
            <a:ext cx="980935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Submitting Your Assignment </a:t>
            </a:r>
          </a:p>
        </p:txBody>
      </p:sp>
      <p:pic>
        <p:nvPicPr>
          <p:cNvPr id="7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4F0E39FE-EDB6-46BC-9CEF-3B06DC06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" y="98516"/>
            <a:ext cx="1017225" cy="1097450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905E7E-63D9-489F-8475-5FF8E05A5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812" y="4489314"/>
            <a:ext cx="3282175" cy="2053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F083F8-CE89-46E8-8841-E87F75E21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76" y="2813406"/>
            <a:ext cx="3226419" cy="2188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066DE608-4897-4549-94B7-6EBB04F928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6293" y="1713379"/>
            <a:ext cx="26860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26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7268E-299D-4B33-B2DD-D42FF4A0B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>
                <a:cs typeface="Calibri Light"/>
              </a:rPr>
              <a:t>Happy learning!</a:t>
            </a:r>
            <a:endParaRPr lang="en-US" sz="5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04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F2553C-45E1-4974-BFD3-656ABC371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01503"/>
              </p:ext>
            </p:extLst>
          </p:nvPr>
        </p:nvGraphicFramePr>
        <p:xfrm>
          <a:off x="1259578" y="1478645"/>
          <a:ext cx="10426964" cy="4972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633">
                  <a:extLst>
                    <a:ext uri="{9D8B030D-6E8A-4147-A177-3AD203B41FA5}">
                      <a16:colId xmlns:a16="http://schemas.microsoft.com/office/drawing/2014/main" val="374119618"/>
                    </a:ext>
                  </a:extLst>
                </a:gridCol>
                <a:gridCol w="5009331">
                  <a:extLst>
                    <a:ext uri="{9D8B030D-6E8A-4147-A177-3AD203B41FA5}">
                      <a16:colId xmlns:a16="http://schemas.microsoft.com/office/drawing/2014/main" val="3643946676"/>
                    </a:ext>
                  </a:extLst>
                </a:gridCol>
              </a:tblGrid>
              <a:tr h="4711390">
                <a:tc>
                  <a:txBody>
                    <a:bodyPr/>
                    <a:lstStyle/>
                    <a:p>
                      <a:pPr marL="342900" lvl="0" indent="-34290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is JavaScript?</a:t>
                      </a:r>
                      <a:endParaRPr lang="en-US" sz="2400" b="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lvl="0" indent="-342900" algn="l" defTabSz="914400" rtl="0" eaLnBrk="1" latinLnBrk="0" hangingPunct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HTML: The script element</a:t>
                      </a:r>
                    </a:p>
                    <a:p>
                      <a:pPr marL="342900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HTML: The onclick attribute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Variables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/>
                        <a:t>Data types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Functions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Function Parameters &amp; Arguments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/>
                        <a:t>The JavaScript console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u="none" strike="noStrike" noProof="0" dirty="0">
                          <a:latin typeface="Calibri Light"/>
                        </a:rPr>
                        <a:t>If … Else If … 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/>
                        <a:t>Comparison Operators </a:t>
                      </a:r>
                      <a:r>
                        <a:rPr lang="en-US" sz="2400" b="0" i="0" u="none" strike="noStrike" noProof="0" dirty="0">
                          <a:latin typeface="Calibri Light"/>
                        </a:rPr>
                        <a:t>Logical Operators</a:t>
                      </a:r>
                      <a:endParaRPr lang="en-US" sz="2400" b="0" i="0" u="none" strike="noStrike" noProof="0" dirty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/>
                        <a:t>Truthy &amp; </a:t>
                      </a:r>
                      <a:r>
                        <a:rPr lang="en-US" sz="2400" b="0" i="0" u="none" strike="noStrike" noProof="0" dirty="0" err="1"/>
                        <a:t>Falsy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Switch Statements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+=    -=    ++    --</a:t>
                      </a:r>
                      <a:endParaRPr lang="en-US" b="0"/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While Loops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Arrays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Scope</a:t>
                      </a:r>
                    </a:p>
                    <a:p>
                      <a:pPr marL="342265" lvl="0" indent="-34290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,Sans-Serif"/>
                        <a:buChar char="•"/>
                      </a:pPr>
                      <a:r>
                        <a:rPr lang="en-US" sz="2400" b="0" i="0" u="none" strike="noStrike" noProof="0" dirty="0" err="1">
                          <a:solidFill>
                            <a:srgbClr val="FFFFFF"/>
                          </a:solidFill>
                          <a:latin typeface="Calibri Light"/>
                        </a:rPr>
                        <a:t>Math.random</a:t>
                      </a: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() &amp; </a:t>
                      </a:r>
                      <a:r>
                        <a:rPr lang="en-US" sz="2400" b="0" i="0" u="none" strike="noStrike" noProof="0" dirty="0" err="1">
                          <a:solidFill>
                            <a:srgbClr val="FFFFFF"/>
                          </a:solidFill>
                          <a:latin typeface="Calibri Light"/>
                        </a:rPr>
                        <a:t>Math.floor</a:t>
                      </a:r>
                      <a:r>
                        <a:rPr lang="en-US" sz="2400" b="0" i="0" u="none" strike="noStrike" noProof="0" dirty="0">
                          <a:solidFill>
                            <a:srgbClr val="FFFFFF"/>
                          </a:solidFill>
                          <a:latin typeface="Calibri Light"/>
                        </a:rPr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535859"/>
                  </a:ext>
                </a:extLst>
              </a:tr>
            </a:tbl>
          </a:graphicData>
        </a:graphic>
      </p:graphicFrame>
      <p:pic>
        <p:nvPicPr>
          <p:cNvPr id="2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83BB719E-34A3-49B6-81C5-E666F682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75C2DD-5BDC-486D-9EA7-C7CFD672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Week 3 Review - Overview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02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  <a:latin typeface="Calibri"/>
                <a:cs typeface="Calibri"/>
              </a:rPr>
              <a:t>What is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320"/>
            <a:ext cx="10515600" cy="5077478"/>
          </a:xfrm>
        </p:spPr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Programming language originally created to run inside browsers 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Most popular programming language for web development, used in browsers, desktops, servers, mobile apps</a:t>
            </a:r>
            <a:endParaRPr lang="en-US">
              <a:cs typeface="Calibri"/>
            </a:endParaRPr>
          </a:p>
          <a:p>
            <a:pPr marL="304165" indent="-304165"/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r>
              <a:rPr lang="en-US" b="1" dirty="0">
                <a:solidFill>
                  <a:srgbClr val="A83DA3"/>
                </a:solidFill>
                <a:latin typeface="Calibri Light"/>
                <a:ea typeface="+mj-ea"/>
                <a:cs typeface="Calibri Light"/>
              </a:rPr>
              <a:t>ECMAScript</a:t>
            </a:r>
            <a:r>
              <a:rPr lang="en-US" dirty="0">
                <a:latin typeface="Calibri Light"/>
                <a:cs typeface="Calibri Light"/>
              </a:rPr>
              <a:t>: Official specification for JavaScript – last major version was in 2015, called ECMAScript 2015 or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ES6</a:t>
            </a:r>
            <a:endParaRPr lang="en-US">
              <a:solidFill>
                <a:srgbClr val="A83DA3"/>
              </a:solidFill>
              <a:cs typeface="Calibri"/>
            </a:endParaRPr>
          </a:p>
          <a:p>
            <a:pPr marL="755650" lvl="1" indent="-304165"/>
            <a:r>
              <a:rPr lang="en-US" dirty="0">
                <a:latin typeface="Calibri Light"/>
                <a:cs typeface="Calibri Light"/>
              </a:rPr>
              <a:t>Current version is ES9, but changes since ES6 have been minor</a:t>
            </a:r>
            <a:endParaRPr lang="en-US" dirty="0">
              <a:latin typeface="Calibri" panose="020F0502020204030204"/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Many technologies use JavaScript (jQuery, Node.js, React, </a:t>
            </a:r>
            <a:r>
              <a:rPr lang="en-US" dirty="0" err="1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); you must first learn "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vanilla JavaScript</a:t>
            </a:r>
            <a:r>
              <a:rPr lang="en-US" dirty="0">
                <a:latin typeface="Calibri Light"/>
                <a:cs typeface="Calibri Light"/>
              </a:rPr>
              <a:t>" to use them</a:t>
            </a:r>
            <a:endParaRPr lang="en-US"/>
          </a:p>
          <a:p>
            <a:pPr marL="304165" indent="-304165"/>
            <a:endParaRPr lang="en-US" b="1">
              <a:solidFill>
                <a:srgbClr val="BA69B8"/>
              </a:solidFill>
            </a:endParaRPr>
          </a:p>
          <a:p>
            <a:pPr marL="304165" indent="-304165"/>
            <a:endParaRPr lang="en-US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509E6BC2-EA09-4CD0-8172-46FD52E4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HTML: The script element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143"/>
            <a:ext cx="10515600" cy="5176090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Use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element to add JavaScript to HTML page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JavaScript between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&lt;script&gt;&lt;/script&gt;</a:t>
            </a:r>
            <a:r>
              <a:rPr lang="en-US" dirty="0">
                <a:latin typeface="Calibri Light"/>
                <a:cs typeface="Calibri Light"/>
              </a:rPr>
              <a:t> tags </a:t>
            </a:r>
            <a:endParaRPr lang="en-US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...or link to external JS file: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 </a:t>
            </a:r>
            <a:r>
              <a:rPr lang="en-US" b="1" dirty="0" err="1">
                <a:solidFill>
                  <a:srgbClr val="0070C0"/>
                </a:solidFill>
                <a:latin typeface="Calibri Light"/>
                <a:cs typeface="Calibri Light"/>
              </a:rPr>
              <a:t>src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="</a:t>
            </a:r>
            <a:r>
              <a:rPr lang="en-US" b="1" dirty="0">
                <a:solidFill>
                  <a:srgbClr val="C00000"/>
                </a:solidFill>
                <a:latin typeface="Calibri Light"/>
                <a:cs typeface="Calibri Light"/>
              </a:rPr>
              <a:t>index.js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"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&gt;&lt;/script&gt;</a:t>
            </a:r>
            <a:endParaRPr lang="en-US" b="1">
              <a:solidFill>
                <a:srgbClr val="7030A0"/>
              </a:solidFill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can link to multiple JS files</a:t>
            </a:r>
            <a:endParaRPr lang="en-US" b="1" dirty="0">
              <a:latin typeface="Calibri"/>
              <a:cs typeface="Calibri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Generally, JavaScript inside </a:t>
            </a: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&lt;script&gt;</a:t>
            </a:r>
            <a:r>
              <a:rPr lang="en-US" b="1" dirty="0">
                <a:latin typeface="Calibri Light"/>
                <a:cs typeface="Calibri Light"/>
              </a:rPr>
              <a:t> </a:t>
            </a:r>
            <a:r>
              <a:rPr lang="en-US" dirty="0">
                <a:latin typeface="Calibri Light"/>
                <a:cs typeface="Calibri Light"/>
              </a:rPr>
              <a:t>tags or in external JS file that is </a:t>
            </a:r>
            <a:r>
              <a:rPr lang="en-US" b="1" i="1" dirty="0">
                <a:solidFill>
                  <a:srgbClr val="C00000"/>
                </a:solidFill>
                <a:latin typeface="Calibri Light"/>
                <a:cs typeface="Calibri Light"/>
              </a:rPr>
              <a:t>not </a:t>
            </a:r>
            <a:r>
              <a:rPr lang="en-US" dirty="0">
                <a:latin typeface="Calibri Light"/>
                <a:cs typeface="Calibri Light"/>
              </a:rPr>
              <a:t>inside a function will run automatically when the page is loaded</a:t>
            </a:r>
            <a:endParaRPr lang="en-US" b="1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/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BB7C18C-5270-477F-AFD3-D466AA748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9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HTML: The onclick attribute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Add </a:t>
            </a:r>
            <a:r>
              <a:rPr lang="en-US" b="1" dirty="0">
                <a:solidFill>
                  <a:srgbClr val="0070C0"/>
                </a:solidFill>
                <a:latin typeface="Calibri Light"/>
                <a:cs typeface="Calibri Light"/>
              </a:rPr>
              <a:t>onclick </a:t>
            </a:r>
            <a:r>
              <a:rPr lang="en-US" dirty="0">
                <a:latin typeface="Calibri Light"/>
                <a:cs typeface="Calibri Light"/>
              </a:rPr>
              <a:t>attribute to HTML element such as button to run JS function when element is clicked:</a:t>
            </a:r>
            <a:endParaRPr lang="en-US" dirty="0">
              <a:cs typeface="Calibri"/>
            </a:endParaRPr>
          </a:p>
          <a:p>
            <a:pPr marL="451485" lvl="1" indent="0">
              <a:buNone/>
            </a:pPr>
            <a:r>
              <a:rPr lang="en-US" b="1" dirty="0">
                <a:solidFill>
                  <a:srgbClr val="7030A0"/>
                </a:solidFill>
                <a:latin typeface="Calibri Light"/>
                <a:cs typeface="Calibri Light"/>
              </a:rPr>
              <a:t>   </a:t>
            </a:r>
          </a:p>
          <a:p>
            <a:pPr marL="451485" lvl="1" indent="0">
              <a:buNone/>
            </a:pPr>
            <a:endParaRPr lang="en-US" b="1" dirty="0">
              <a:solidFill>
                <a:srgbClr val="7030A0"/>
              </a:solidFill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There are multiple ways to trigger JavaScript from an HTML page, this is one way</a:t>
            </a: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34E58185-B4AA-4BF8-B526-BDA6E382E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BFCF5A14-1001-4381-95F9-0CDFC2E9A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64" y="2767085"/>
            <a:ext cx="8605404" cy="38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5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Variables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1347906"/>
            <a:ext cx="10125528" cy="521745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A named container for some value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Create/Declare a variable using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</a:t>
            </a:r>
            <a:r>
              <a:rPr lang="en-US" dirty="0">
                <a:latin typeface="Calibri Light"/>
                <a:cs typeface="Calibri Light"/>
              </a:rPr>
              <a:t> or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const</a:t>
            </a:r>
            <a:r>
              <a:rPr lang="en-US" dirty="0">
                <a:latin typeface="Calibri Light"/>
                <a:cs typeface="Calibri Light"/>
              </a:rPr>
              <a:t> 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let </a:t>
            </a:r>
            <a:r>
              <a:rPr lang="en-US" dirty="0">
                <a:latin typeface="Calibri Light"/>
                <a:cs typeface="Calibri Light"/>
              </a:rPr>
              <a:t>for variables that will have their values reassigned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const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for variables whose values will be assigned only once</a:t>
            </a:r>
            <a:endParaRPr lang="en-US" b="1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Pre-ES6 variable declaration keyword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var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Calibri Light"/>
              </a:rPr>
              <a:t>is commonly seen in older codebases – avoid when writing new code</a:t>
            </a:r>
            <a:endParaRPr lang="en-US" dirty="0"/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Values stored in variables can be of several different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data types</a:t>
            </a:r>
            <a:endParaRPr lang="en-US" b="1">
              <a:solidFill>
                <a:srgbClr val="A83DA3"/>
              </a:solidFill>
              <a:cs typeface="Calibri"/>
            </a:endParaRPr>
          </a:p>
          <a:p>
            <a:pPr marL="755650" lvl="1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91F7CCE9-B396-4F39-8575-2DDAC913B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97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241C-05D2-42F5-938A-2785456A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123515"/>
            <a:ext cx="10515600" cy="1093246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Variables (</a:t>
            </a:r>
            <a:r>
              <a:rPr lang="en-US" err="1">
                <a:solidFill>
                  <a:schemeClr val="accent5"/>
                </a:solidFill>
                <a:latin typeface="Calibri"/>
                <a:cs typeface="Calibri"/>
              </a:rPr>
              <a:t>cont</a:t>
            </a:r>
            <a:r>
              <a:rPr lang="en-US">
                <a:solidFill>
                  <a:schemeClr val="accent5"/>
                </a:solidFill>
                <a:latin typeface="Calibri"/>
                <a:cs typeface="Calibri"/>
              </a:rPr>
              <a:t>)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4387-B0CF-45D3-8BD7-0DA176A2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420" y="1291484"/>
            <a:ext cx="10179736" cy="5303443"/>
          </a:xfrm>
        </p:spPr>
        <p:txBody>
          <a:bodyPr vert="horz" lIns="121899" tIns="60949" rIns="121899" bIns="60949" rtlCol="0" anchor="t">
            <a:normAutofit fontScale="85000" lnSpcReduction="20000"/>
          </a:bodyPr>
          <a:lstStyle/>
          <a:p>
            <a:pPr marL="304165" indent="-304165"/>
            <a:r>
              <a:rPr lang="en-US" dirty="0">
                <a:latin typeface="Calibri Light"/>
                <a:cs typeface="Calibri Light"/>
              </a:rPr>
              <a:t>Use the assignment operator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=</a:t>
            </a:r>
            <a:r>
              <a:rPr lang="en-US" dirty="0">
                <a:latin typeface="Calibri Light"/>
                <a:cs typeface="Calibri Light"/>
              </a:rPr>
              <a:t> to set a variable's value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You learned about: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number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,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string</a:t>
            </a:r>
            <a:r>
              <a:rPr lang="en-US" dirty="0">
                <a:solidFill>
                  <a:srgbClr val="A83DA3"/>
                </a:solidFill>
                <a:latin typeface="Calibri Light"/>
                <a:cs typeface="Calibri Light"/>
              </a:rPr>
              <a:t>,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 </a:t>
            </a:r>
            <a:r>
              <a:rPr lang="en-US" b="1" dirty="0" err="1">
                <a:solidFill>
                  <a:srgbClr val="A83DA3"/>
                </a:solidFill>
                <a:latin typeface="Calibri Light"/>
                <a:cs typeface="Calibri Light"/>
              </a:rPr>
              <a:t>boolean</a:t>
            </a:r>
            <a:endParaRPr lang="en-US" dirty="0" err="1">
              <a:solidFill>
                <a:srgbClr val="A83DA3"/>
              </a:solidFill>
            </a:endParaRPr>
          </a:p>
          <a:p>
            <a:pPr marL="1206500" lvl="2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Two more data types: 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null </a:t>
            </a:r>
            <a:r>
              <a:rPr lang="en-US" dirty="0">
                <a:latin typeface="Calibri Light"/>
                <a:cs typeface="Calibri Light"/>
              </a:rPr>
              <a:t>and </a:t>
            </a:r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undefined </a:t>
            </a:r>
            <a:endParaRPr lang="en-US">
              <a:solidFill>
                <a:srgbClr val="A83DA3"/>
              </a:solidFill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null </a:t>
            </a:r>
            <a:r>
              <a:rPr lang="en-US" dirty="0">
                <a:latin typeface="Calibri Light"/>
                <a:cs typeface="Calibri Light"/>
              </a:rPr>
              <a:t>is an </a:t>
            </a:r>
            <a:r>
              <a:rPr lang="en-US" u="sng" dirty="0">
                <a:latin typeface="Calibri Light"/>
                <a:cs typeface="Calibri Light"/>
              </a:rPr>
              <a:t>intended</a:t>
            </a:r>
            <a:r>
              <a:rPr lang="en-US" dirty="0">
                <a:latin typeface="Calibri Light"/>
                <a:cs typeface="Calibri Light"/>
              </a:rPr>
              <a:t> non-value set by the programmer </a:t>
            </a:r>
            <a:endParaRPr lang="en-US" b="1" dirty="0">
              <a:latin typeface="Calibri Light"/>
              <a:cs typeface="Calibri Light"/>
            </a:endParaRPr>
          </a:p>
          <a:p>
            <a:pPr marL="755650" lvl="1" indent="-304165"/>
            <a:r>
              <a:rPr lang="en-US" b="1" dirty="0">
                <a:solidFill>
                  <a:srgbClr val="A83DA3"/>
                </a:solidFill>
                <a:latin typeface="Calibri Light"/>
                <a:cs typeface="Calibri Light"/>
              </a:rPr>
              <a:t>undefined </a:t>
            </a:r>
            <a:r>
              <a:rPr lang="en-US" dirty="0">
                <a:latin typeface="Calibri Light"/>
                <a:cs typeface="Calibri Light"/>
              </a:rPr>
              <a:t>is the value of a variable that has been declared but not initialized</a:t>
            </a:r>
          </a:p>
          <a:p>
            <a:pPr marL="304165" indent="-304165"/>
            <a:endParaRPr lang="en-US" dirty="0">
              <a:latin typeface="Calibri Light"/>
              <a:cs typeface="Calibri Light"/>
            </a:endParaRPr>
          </a:p>
          <a:p>
            <a:pPr marL="304165" indent="-304165"/>
            <a:r>
              <a:rPr lang="en-US" dirty="0">
                <a:latin typeface="Calibri Light"/>
                <a:cs typeface="Calibri Light"/>
              </a:rPr>
              <a:t>There are other data types that will not be covered for this introductory class</a:t>
            </a:r>
            <a:endParaRPr lang="en-US" dirty="0"/>
          </a:p>
          <a:p>
            <a:pPr marL="755650" lvl="1" indent="-304165"/>
            <a:endParaRPr lang="en-US">
              <a:latin typeface="Calibri Light"/>
              <a:cs typeface="Calibri Light"/>
            </a:endParaRPr>
          </a:p>
          <a:p>
            <a:pPr marL="0" indent="0">
              <a:buNone/>
            </a:pPr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  <a:p>
            <a:pPr marL="304165" indent="-304165"/>
            <a:endParaRPr lang="en-US">
              <a:latin typeface="Calibri Light"/>
              <a:cs typeface="Calibri Light"/>
            </a:endParaRPr>
          </a:p>
        </p:txBody>
      </p:sp>
      <p:pic>
        <p:nvPicPr>
          <p:cNvPr id="5" name="Picture 6" descr="A picture containing vector graphics&#10;&#10;Description generated with very high confidence">
            <a:extLst>
              <a:ext uri="{FF2B5EF4-FFF2-40B4-BE49-F238E27FC236}">
                <a16:creationId xmlns:a16="http://schemas.microsoft.com/office/drawing/2014/main" id="{248D18AF-C3C0-4D23-951C-CF2DDD96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" y="126058"/>
            <a:ext cx="1017225" cy="1097450"/>
          </a:xfrm>
          <a:prstGeom prst="rect">
            <a:avLst/>
          </a:prstGeom>
        </p:spPr>
      </p:pic>
      <p:pic>
        <p:nvPicPr>
          <p:cNvPr id="4" name="Picture 5" descr="A picture containing screen, table, computer, room&#10;&#10;Description automatically generated">
            <a:extLst>
              <a:ext uri="{FF2B5EF4-FFF2-40B4-BE49-F238E27FC236}">
                <a16:creationId xmlns:a16="http://schemas.microsoft.com/office/drawing/2014/main" id="{E4D78651-8D80-4E81-824E-85768A67A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594" y="2392749"/>
            <a:ext cx="7129347" cy="2007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407171-168C-4080-A57F-B1F1DAD91FF9}"/>
              </a:ext>
            </a:extLst>
          </p:cNvPr>
          <p:cNvSpPr txBox="1"/>
          <p:nvPr/>
        </p:nvSpPr>
        <p:spPr>
          <a:xfrm>
            <a:off x="9073376" y="3191108"/>
            <a:ext cx="239007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boolean</a:t>
            </a:r>
            <a:r>
              <a:rPr lang="en-US" sz="1400" dirty="0"/>
              <a:t> can be either </a:t>
            </a:r>
            <a:r>
              <a:rPr lang="en-US" sz="1400" b="1" dirty="0">
                <a:solidFill>
                  <a:srgbClr val="A83DA3"/>
                </a:solidFill>
              </a:rPr>
              <a:t>true </a:t>
            </a:r>
            <a:r>
              <a:rPr lang="en-US" sz="1400" dirty="0"/>
              <a:t>or </a:t>
            </a:r>
            <a:r>
              <a:rPr lang="en-US" sz="1400" b="1" dirty="0">
                <a:solidFill>
                  <a:srgbClr val="A83DA3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A16D6-DC7A-46A8-853D-CD1611097CFE}"/>
              </a:ext>
            </a:extLst>
          </p:cNvPr>
          <p:cNvSpPr txBox="1"/>
          <p:nvPr/>
        </p:nvSpPr>
        <p:spPr>
          <a:xfrm>
            <a:off x="9073376" y="3804425"/>
            <a:ext cx="239007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Use the </a:t>
            </a:r>
            <a:r>
              <a:rPr lang="en-US" sz="1400" b="1" dirty="0">
                <a:solidFill>
                  <a:srgbClr val="A83DA3"/>
                </a:solidFill>
              </a:rPr>
              <a:t>+</a:t>
            </a:r>
            <a:r>
              <a:rPr lang="en-US" sz="1400" dirty="0"/>
              <a:t> operator to combine (concatenate) strings</a:t>
            </a:r>
            <a:endParaRPr lang="en-US" sz="1400" b="1" dirty="0">
              <a:solidFill>
                <a:srgbClr val="A83DA3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C891-E6B1-4442-B56E-6B9713D20E12}"/>
              </a:ext>
            </a:extLst>
          </p:cNvPr>
          <p:cNvSpPr txBox="1"/>
          <p:nvPr/>
        </p:nvSpPr>
        <p:spPr>
          <a:xfrm>
            <a:off x="9073376" y="2364059"/>
            <a:ext cx="2390078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rgbClr val="A83DA3"/>
                </a:solidFill>
                <a:cs typeface="Calibri"/>
              </a:rPr>
              <a:t>"5"</a:t>
            </a:r>
            <a:r>
              <a:rPr lang="en-US" sz="1400" dirty="0">
                <a:cs typeface="Calibri"/>
              </a:rPr>
              <a:t> is a String and not a number since it is surrounded by quotes</a:t>
            </a:r>
          </a:p>
        </p:txBody>
      </p:sp>
    </p:spTree>
    <p:extLst>
      <p:ext uri="{BB962C8B-B14F-4D97-AF65-F5344CB8AC3E}">
        <p14:creationId xmlns:p14="http://schemas.microsoft.com/office/powerpoint/2010/main" val="180269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acoma, WA Full Stack Jan-July 2018 Schedul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Camp PowerPoint Master Template.potx" id="{16DBF2C9-8900-4B49-97FB-BD2D1E63F34A}" vid="{0431BCAC-D937-4815-8C0E-BB5646D04750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B518C2C025244AAA92C8D1EA47F712" ma:contentTypeVersion="12" ma:contentTypeDescription="Create a new document." ma:contentTypeScope="" ma:versionID="8a80f539ab14c28884f19bf2ae5a155a">
  <xsd:schema xmlns:xsd="http://www.w3.org/2001/XMLSchema" xmlns:xs="http://www.w3.org/2001/XMLSchema" xmlns:p="http://schemas.microsoft.com/office/2006/metadata/properties" xmlns:ns2="16f20abe-2aa5-4db9-8990-dbab721f8099" xmlns:ns3="231d7f23-75d9-4084-a6bc-b304ad326553" targetNamespace="http://schemas.microsoft.com/office/2006/metadata/properties" ma:root="true" ma:fieldsID="16b9d397e10991d6f7c5ad7e2f2db9a6" ns2:_="" ns3:_="">
    <xsd:import namespace="16f20abe-2aa5-4db9-8990-dbab721f8099"/>
    <xsd:import namespace="231d7f23-75d9-4084-a6bc-b304ad3265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20abe-2aa5-4db9-8990-dbab721f80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d7f23-75d9-4084-a6bc-b304ad32655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2C9F0D-1067-416A-AA1C-C2DF3430B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20abe-2aa5-4db9-8990-dbab721f8099"/>
    <ds:schemaRef ds:uri="231d7f23-75d9-4084-a6bc-b304ad3265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F6A908-9041-4D6B-AC6F-E09EA0EBA2F9}">
  <ds:schemaRefs>
    <ds:schemaRef ds:uri="16f20abe-2aa5-4db9-8990-dbab721f8099"/>
    <ds:schemaRef ds:uri="231d7f23-75d9-4084-a6bc-b304ad32655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B97E460-4357-4A56-8F6A-9F125F59A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2842</Words>
  <Application>Microsoft Office PowerPoint</Application>
  <PresentationFormat>Widescreen</PresentationFormat>
  <Paragraphs>391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Arial,Sans-Serif</vt:lpstr>
      <vt:lpstr>Calibri</vt:lpstr>
      <vt:lpstr>Calibri Light</vt:lpstr>
      <vt:lpstr>Rockwell</vt:lpstr>
      <vt:lpstr>Tw Cen MT</vt:lpstr>
      <vt:lpstr>Office Theme</vt:lpstr>
      <vt:lpstr>Tacoma, WA Full Stack Jan-July 2018 Schedule</vt:lpstr>
      <vt:lpstr>Office Theme</vt:lpstr>
      <vt:lpstr>Office Theme</vt:lpstr>
      <vt:lpstr>Week 3 Workshop</vt:lpstr>
      <vt:lpstr>Agenda</vt:lpstr>
      <vt:lpstr>Check-In</vt:lpstr>
      <vt:lpstr>Week 3 Review - Overview</vt:lpstr>
      <vt:lpstr>What is JavaScript?</vt:lpstr>
      <vt:lpstr>HTML: The script element</vt:lpstr>
      <vt:lpstr>HTML: The onclick attribute</vt:lpstr>
      <vt:lpstr>Variables</vt:lpstr>
      <vt:lpstr>Variables (cont)</vt:lpstr>
      <vt:lpstr>Variables (cont)</vt:lpstr>
      <vt:lpstr>Functions</vt:lpstr>
      <vt:lpstr>Functions – Parameters and Arguments</vt:lpstr>
      <vt:lpstr>Scope</vt:lpstr>
      <vt:lpstr>The JavaScript console</vt:lpstr>
      <vt:lpstr>If … Else If … Else</vt:lpstr>
      <vt:lpstr>Comparison Operators</vt:lpstr>
      <vt:lpstr>Truthy &amp; Falsy</vt:lpstr>
      <vt:lpstr>Truthy &amp; Falsy (cont)</vt:lpstr>
      <vt:lpstr>Logical Operators</vt:lpstr>
      <vt:lpstr>Logical Operators</vt:lpstr>
      <vt:lpstr>Switch </vt:lpstr>
      <vt:lpstr>More Operators: +=  -=   ++  --</vt:lpstr>
      <vt:lpstr>While Loops</vt:lpstr>
      <vt:lpstr>Do … While Loops</vt:lpstr>
      <vt:lpstr>Arrays</vt:lpstr>
      <vt:lpstr>Array Methods</vt:lpstr>
      <vt:lpstr>Array Methods – push(), pop(), unshift(), shift()</vt:lpstr>
      <vt:lpstr>Array Methods – join()</vt:lpstr>
      <vt:lpstr>Array Methods: includes(), indexOf()</vt:lpstr>
      <vt:lpstr>Math.random() </vt:lpstr>
      <vt:lpstr>Math.floor()</vt:lpstr>
      <vt:lpstr>This Week's Tasks</vt:lpstr>
      <vt:lpstr>Workshop Assignment</vt:lpstr>
      <vt:lpstr>Assignment Submission &amp; Check-Out</vt:lpstr>
      <vt:lpstr>PowerPoint Presentation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Ludovic Fourrage</dc:creator>
  <cp:lastModifiedBy>Stephanie Raymos</cp:lastModifiedBy>
  <cp:revision>1764</cp:revision>
  <dcterms:created xsi:type="dcterms:W3CDTF">2017-07-14T16:59:19Z</dcterms:created>
  <dcterms:modified xsi:type="dcterms:W3CDTF">2021-07-12T22:59:08Z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ludovicf@microsoft.com</vt:lpwstr>
  </property>
  <property fmtid="{D5CDD505-2E9C-101B-9397-08002B2CF9AE}" pid="5" name="MSIP_Label_f42aa342-8706-4288-bd11-ebb85995028c_SetDate">
    <vt:lpwstr>2017-11-01T22:08:23.0269713Z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0x010100E5B518C2C025244AAA92C8D1EA47F712</vt:lpwstr>
  </property>
</Properties>
</file>