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4"/>
    <p:sldMasterId id="2147483660" r:id="rId5"/>
    <p:sldMasterId id="2147483804" r:id="rId6"/>
    <p:sldMasterId id="2147483819" r:id="rId7"/>
  </p:sldMasterIdLst>
  <p:notesMasterIdLst>
    <p:notesMasterId r:id="rId40"/>
  </p:notesMasterIdLst>
  <p:sldIdLst>
    <p:sldId id="372" r:id="rId8"/>
    <p:sldId id="312" r:id="rId9"/>
    <p:sldId id="335" r:id="rId10"/>
    <p:sldId id="334" r:id="rId11"/>
    <p:sldId id="364" r:id="rId12"/>
    <p:sldId id="339" r:id="rId13"/>
    <p:sldId id="340" r:id="rId14"/>
    <p:sldId id="336" r:id="rId15"/>
    <p:sldId id="338" r:id="rId16"/>
    <p:sldId id="365" r:id="rId17"/>
    <p:sldId id="325" r:id="rId18"/>
    <p:sldId id="366" r:id="rId19"/>
    <p:sldId id="341" r:id="rId20"/>
    <p:sldId id="344" r:id="rId21"/>
    <p:sldId id="345" r:id="rId22"/>
    <p:sldId id="358" r:id="rId23"/>
    <p:sldId id="367" r:id="rId24"/>
    <p:sldId id="368" r:id="rId25"/>
    <p:sldId id="346" r:id="rId26"/>
    <p:sldId id="377" r:id="rId27"/>
    <p:sldId id="371" r:id="rId28"/>
    <p:sldId id="369" r:id="rId29"/>
    <p:sldId id="363" r:id="rId30"/>
    <p:sldId id="362" r:id="rId31"/>
    <p:sldId id="361" r:id="rId32"/>
    <p:sldId id="349" r:id="rId33"/>
    <p:sldId id="350" r:id="rId34"/>
    <p:sldId id="351" r:id="rId35"/>
    <p:sldId id="374" r:id="rId36"/>
    <p:sldId id="343" r:id="rId37"/>
    <p:sldId id="375" r:id="rId38"/>
    <p:sldId id="37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3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7DAFB-7374-705B-25D2-2087D69CFB21}" v="3603" dt="2020-04-18T18:15:33.223"/>
    <p1510:client id="{09E30FF1-4A5B-4752-8524-6A3F2E04DFE6}" v="299" dt="2020-09-24T14:45:53.858"/>
    <p1510:client id="{19C2DBA0-C25E-21C6-87DD-AC089B41DB84}" v="110" dt="2020-12-14T09:48:04.471"/>
    <p1510:client id="{2653D558-5CFD-4465-77E6-5E5EA587FB01}" v="4" dt="2020-09-02T19:46:02.675"/>
    <p1510:client id="{36581B0A-BEE1-4BF7-9A16-648C94F15BA8}" v="76" dt="2020-09-24T18:47:46.485"/>
    <p1510:client id="{54F2AB77-8B3A-4946-B331-E474559441E5}" v="4" dt="2020-09-24T18:11:07.246"/>
    <p1510:client id="{592DA1FC-4A8C-00C2-9DF0-0A0AA3F35267}" v="5262" dt="2020-04-29T00:43:10.374"/>
    <p1510:client id="{5E97A083-3DA1-4CA5-A7C7-FA84344FF18A}" v="10" dt="2020-09-19T14:10:49.544"/>
    <p1510:client id="{5FCC3F44-C88F-C5DD-B697-028F8BE8009C}" v="15353" dt="2020-04-28T01:05:54.313"/>
    <p1510:client id="{7B3ED797-C499-59C8-FC11-27A08A4BA93E}" v="4899" dt="2020-04-14T13:27:30.841"/>
    <p1510:client id="{A53434E7-800E-1D56-6EEB-59A7101FE3A7}" v="1971" dt="2020-04-29T01:34:13.757"/>
    <p1510:client id="{C85ACC3F-9AAA-4D72-B1A3-F76F6DF01F59}" v="190" dt="2020-09-17T17:09:50.582"/>
    <p1510:client id="{CD728D24-431E-46B3-A341-023C7B718119}" v="4089" dt="2020-08-24T22:04:30.491"/>
    <p1510:client id="{D340E006-44A7-F7D0-0755-B89C7F86C82E}" v="8757" dt="2020-04-15T12:37:02.183"/>
    <p1510:client id="{D4F65A14-0E1E-47D7-E82D-2B051FE89E4C}" v="156" dt="2020-09-02T20:56:27.918"/>
    <p1510:client id="{F6AAEB57-02DB-4A8A-8BED-087E3E105617}" v="1146" dt="2020-08-10T18:56:12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1D398-FF62-453F-AAB8-19BE410EB622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6F5B2-9B9A-446E-8119-542298CB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0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11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2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1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4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4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0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209E-943A-4293-A46B-1116603E8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666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6928B-D71B-4884-A569-D9B77487E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633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13C54-4EC6-4DF5-B7B6-07D406F9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4A24-6E7A-4888-A0E7-C59A3CFE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5ACCE-9F2D-4AB4-8C3C-15CED565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Rev 1</a:t>
            </a:r>
          </a:p>
        </p:txBody>
      </p:sp>
    </p:spTree>
    <p:extLst>
      <p:ext uri="{BB962C8B-B14F-4D97-AF65-F5344CB8AC3E}">
        <p14:creationId xmlns:p14="http://schemas.microsoft.com/office/powerpoint/2010/main" val="1960695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29DB-09F2-43FC-85E3-3EF8837B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7BC8-8C50-47AB-81B7-B0F3B2308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04" y="1478281"/>
            <a:ext cx="10515600" cy="4698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6FE1-3146-489C-8AF9-BAAF66F2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F442A-8FC4-4C8C-A67C-65DED2A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26AA-427C-4E9E-9317-E9065715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68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4406-5CD6-46EB-B2A0-0D011041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16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267FB-E2FE-415D-8C21-0B4AD08B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816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E6E5-9AD8-43C8-93F5-CB867732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A5067-5AE3-4C05-9155-A600E32A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F564-1E47-4BC1-B8B1-4161904A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CD60-E4A2-4817-A8DA-365AEFBC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EDC8-6A5C-4DAD-9AE7-661AEEB3B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66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FB171-FE25-4632-BBE6-FD1B4C6E3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766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77E7D-1723-4DB7-A2C6-401C731E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09FC2-6A40-4DC8-97D9-DB86BEA5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C171-431D-48DE-AA0C-8A3F1203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1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E30F-84EF-49F2-941E-741B662C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128" y="1"/>
            <a:ext cx="7235672" cy="11307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AFA46-3428-4ECC-866F-CC8EC191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0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AF842-8221-43E6-B91A-2152796F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093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82C4D-8F64-4A83-A66C-4DB15D1C0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75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5A7C3-ED43-4CBE-BEF4-F956C55F4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7505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EBFC-E3EF-4564-8E4D-71179C1F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E4E56-C31C-4FBE-B5C3-95CFCF78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02654-5267-4061-8111-5CF09537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5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F7E2-CC3C-454C-B628-2A59E710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5020E-5469-4B5B-81C7-451BC5B9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E717B-9D0B-4E0F-BD94-464F11BD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2A9D4-34C5-4A25-95E7-6FA4C62D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93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84379-1E8D-42DA-99AF-4A599FB7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2148F-E807-4632-A7FA-E1B678B1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DE5D-B0ED-43F2-B586-93E54834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31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D071-3245-4385-95E0-1E0510DD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8" y="1292224"/>
            <a:ext cx="3932237" cy="1069975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6218-C304-4CDF-BCDB-B09FCE94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988" y="12922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EDD16-F3D8-47C6-B37C-7B6D9E811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88" y="23622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33B0B-3764-4421-8A86-2642B130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35901-F9C0-4932-9491-602B4A64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AB6C1-ECEC-419B-BA94-8B0A2F1B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29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3E11-E2F5-48DA-B296-6DC83B16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421" y="1252895"/>
            <a:ext cx="3932237" cy="1069975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5C441-C6B4-4881-9ABE-1319B5FE1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97821" y="125289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7D1BF-ABA4-47C3-B2C5-6E84A4AB9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421" y="232287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B1156-A501-40A7-8906-E7484C61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E9274-6749-443B-A2D8-9311668B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DD29A-4A7F-400A-B4EC-18F62FE7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9FA0-95F4-46CF-8B5B-A08B0CC1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E1539-58E6-47C8-ABBE-D8F0969DD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7CA6A-5C00-434B-94F2-E2CECF00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929EF-8D7E-48A0-BF9E-DED1B9B4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E201-9167-4562-8AB1-2DB72812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0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CB51F-3884-458F-8C42-646C15636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0369" y="1327355"/>
            <a:ext cx="2628900" cy="484960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59A83-7171-4FE9-A351-D5F8A266A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03669" y="1327355"/>
            <a:ext cx="7734300" cy="48496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2843-3816-4472-B0C2-5F8A0F51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D6158-161B-4032-A0A8-2AAD8F28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51A6-AE0C-4817-89B9-4CD91364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8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2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863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72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72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8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38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0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644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530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7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03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541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9CDD49-23D1-4977-BB71-A88B5CEF4C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62" y="2209801"/>
            <a:ext cx="9449674" cy="3778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1" y="362396"/>
            <a:ext cx="9144000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2089595"/>
            <a:ext cx="9144000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Rev 1</a:t>
            </a:r>
          </a:p>
        </p:txBody>
      </p:sp>
    </p:spTree>
    <p:extLst>
      <p:ext uri="{BB962C8B-B14F-4D97-AF65-F5344CB8AC3E}">
        <p14:creationId xmlns:p14="http://schemas.microsoft.com/office/powerpoint/2010/main" val="158846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72"/>
          <p:cNvSpPr/>
          <p:nvPr/>
        </p:nvSpPr>
        <p:spPr bwMode="ltGray">
          <a:xfrm rot="5400000">
            <a:off x="5364759" y="44458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1932519"/>
            <a:ext cx="9144000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4084265"/>
            <a:ext cx="9144000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28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863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7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723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72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89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38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046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530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7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03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5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0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5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5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3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E71739-BDF5-40E2-9A7E-EFA5E3197221}"/>
              </a:ext>
            </a:extLst>
          </p:cNvPr>
          <p:cNvSpPr/>
          <p:nvPr/>
        </p:nvSpPr>
        <p:spPr>
          <a:xfrm>
            <a:off x="0" y="1"/>
            <a:ext cx="12194459" cy="1130710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chemeClr val="tx2">
                  <a:lumMod val="50000"/>
                </a:schemeClr>
              </a:gs>
              <a:gs pos="3300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98DC4-4AFF-47F8-A5D8-956F4538A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664" y="1478281"/>
            <a:ext cx="10515600" cy="4698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D94EF-B19D-444C-BFF5-92434A21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4" y="11221"/>
            <a:ext cx="7044813" cy="111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2427-C17D-4FAF-848A-8B50D7DB3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36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D3EC-F4CC-44E8-8884-B08ADD35112B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F14A-BAC6-4C62-BD99-0EECB8FC5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406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8837-1E1E-440D-B150-0E404B860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60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D8F5E3-CBA2-4160-AF4D-EB4AE62287A4}"/>
              </a:ext>
            </a:extLst>
          </p:cNvPr>
          <p:cNvSpPr/>
          <p:nvPr/>
        </p:nvSpPr>
        <p:spPr>
          <a:xfrm rot="5400000">
            <a:off x="-3009900" y="3009900"/>
            <a:ext cx="6858000" cy="838200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chemeClr val="accent6">
                  <a:lumMod val="60000"/>
                  <a:lumOff val="40000"/>
                </a:schemeClr>
              </a:gs>
              <a:gs pos="33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DE587-95B7-4BF5-B2D5-6C297A751F2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" t="21051" b="21160"/>
          <a:stretch/>
        </p:blipFill>
        <p:spPr>
          <a:xfrm>
            <a:off x="0" y="100584"/>
            <a:ext cx="3940277" cy="92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nucamp.co/course/view.php?id=3" TargetMode="Externa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61DF-5B03-493D-982B-42304472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1" y="867635"/>
            <a:ext cx="9144000" cy="1171161"/>
          </a:xfrm>
        </p:spPr>
        <p:txBody>
          <a:bodyPr/>
          <a:lstStyle/>
          <a:p>
            <a:r>
              <a:rPr lang="en-US" dirty="0"/>
              <a:t>Week 3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03589-A1D2-4318-A73A-7553D2E29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21899" tIns="60949" rIns="121899" bIns="60949" rtlCol="0" anchor="t">
            <a:normAutofit fontScale="92500" lnSpcReduction="20000"/>
          </a:bodyPr>
          <a:lstStyle/>
          <a:p>
            <a:r>
              <a:rPr lang="en-US">
                <a:latin typeface="Calibri Light"/>
                <a:cs typeface="Calibri Light"/>
              </a:rPr>
              <a:t>Web Development Fundamentals</a:t>
            </a:r>
            <a:endParaRPr lang="en-US"/>
          </a:p>
          <a:p>
            <a:r>
              <a:rPr lang="en-US">
                <a:latin typeface="Calibri Light"/>
                <a:cs typeface="Calibri Light"/>
              </a:rPr>
              <a:t>HTML, CSS, and 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6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4379-F93A-4B5A-95FA-C8F41504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Variables (</a:t>
            </a:r>
            <a:r>
              <a:rPr lang="en-US" dirty="0" err="1">
                <a:solidFill>
                  <a:schemeClr val="accent5"/>
                </a:solidFill>
                <a:latin typeface="Calibri"/>
                <a:cs typeface="Calibri"/>
              </a:rPr>
              <a:t>cont</a:t>
            </a:r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5D59-9EDC-4F01-8BBF-608D8948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5" y="1413249"/>
            <a:ext cx="10394795" cy="5113198"/>
          </a:xfrm>
        </p:spPr>
        <p:txBody>
          <a:bodyPr vert="horz" lIns="121899" tIns="60949" rIns="121899" bIns="60949" rtlCol="0" anchor="t">
            <a:normAutofit fontScale="70000" lnSpcReduction="20000"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The first time you </a:t>
            </a:r>
            <a:r>
              <a:rPr lang="en-US" u="sng" dirty="0">
                <a:latin typeface="Calibri Light"/>
                <a:cs typeface="Calibri Light"/>
              </a:rPr>
              <a:t>assign a value</a:t>
            </a:r>
            <a:r>
              <a:rPr lang="en-US" dirty="0">
                <a:latin typeface="Calibri Light"/>
                <a:cs typeface="Calibri Light"/>
              </a:rPr>
              <a:t> to a variable is called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initialization</a:t>
            </a:r>
            <a:endParaRPr lang="en-US">
              <a:solidFill>
                <a:srgbClr val="A83DA3"/>
              </a:solidFill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You must initialize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const </a:t>
            </a:r>
            <a:r>
              <a:rPr lang="en-US" dirty="0">
                <a:latin typeface="Calibri Light"/>
                <a:cs typeface="Calibri Light"/>
              </a:rPr>
              <a:t>variables at declaration:</a:t>
            </a:r>
            <a:endParaRPr lang="en-US">
              <a:cs typeface="Calibri"/>
            </a:endParaRPr>
          </a:p>
          <a:p>
            <a:pPr marL="755650" lvl="1" indent="-304165"/>
            <a:endParaRPr lang="en-US" b="1" dirty="0">
              <a:latin typeface="Calibri Light"/>
              <a:cs typeface="Calibri Light"/>
            </a:endParaRPr>
          </a:p>
          <a:p>
            <a:pPr marL="755650" lvl="1" indent="-304165"/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You </a:t>
            </a:r>
            <a:r>
              <a:rPr lang="en-US" i="1" dirty="0">
                <a:latin typeface="Calibri Light"/>
                <a:cs typeface="Calibri Light"/>
              </a:rPr>
              <a:t>can </a:t>
            </a:r>
            <a:r>
              <a:rPr lang="en-US" dirty="0">
                <a:latin typeface="Calibri Light"/>
                <a:cs typeface="Calibri Light"/>
              </a:rPr>
              <a:t>declare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let </a:t>
            </a:r>
            <a:r>
              <a:rPr lang="en-US" dirty="0">
                <a:latin typeface="Calibri Light"/>
                <a:cs typeface="Calibri Light"/>
              </a:rPr>
              <a:t>variables then initialize later, but best practice: initialize at declaration to prevent issues with undefined variables</a:t>
            </a:r>
            <a:endParaRPr lang="en-US">
              <a:cs typeface="Calibri"/>
            </a:endParaRPr>
          </a:p>
          <a:p>
            <a:pPr marL="451485" lvl="1" indent="0">
              <a:buNone/>
            </a:pPr>
            <a:r>
              <a:rPr lang="en-US" dirty="0">
                <a:latin typeface="Calibri Light"/>
                <a:cs typeface="Calibri Light"/>
              </a:rPr>
              <a:t>                     &lt;-- OK, technically permitted</a:t>
            </a:r>
          </a:p>
          <a:p>
            <a:pPr marL="451485" lvl="1" indent="0">
              <a:buNone/>
            </a:pPr>
            <a:r>
              <a:rPr lang="en-US" b="1" dirty="0">
                <a:latin typeface="Calibri Light"/>
                <a:cs typeface="Calibri Light"/>
              </a:rPr>
              <a:t>                  </a:t>
            </a:r>
            <a:r>
              <a:rPr lang="en-US" dirty="0">
                <a:latin typeface="Calibri Light"/>
                <a:cs typeface="Calibri Light"/>
              </a:rPr>
              <a:t>   &lt;-- Better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Only use </a:t>
            </a:r>
            <a:r>
              <a:rPr lang="en-US" b="1" dirty="0">
                <a:latin typeface="Calibri Light"/>
                <a:cs typeface="Calibri Light"/>
              </a:rPr>
              <a:t>let </a:t>
            </a:r>
            <a:r>
              <a:rPr lang="en-US" dirty="0">
                <a:latin typeface="Calibri Light"/>
                <a:cs typeface="Calibri Light"/>
              </a:rPr>
              <a:t>keyword when you first create the variable</a:t>
            </a:r>
            <a:endParaRPr lang="en-US"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To assign/reassign its value later after declaration, use only the variable name</a:t>
            </a:r>
            <a:endParaRPr lang="en-US" dirty="0">
              <a:cs typeface="Calibri"/>
            </a:endParaRPr>
          </a:p>
          <a:p>
            <a:pPr marL="451485" lvl="1" indent="0">
              <a:buNone/>
            </a:pPr>
            <a:endParaRPr lang="en-US" b="1" dirty="0">
              <a:latin typeface="Calibri Light"/>
              <a:cs typeface="Calibri Light"/>
            </a:endParaRPr>
          </a:p>
        </p:txBody>
      </p:sp>
      <p:pic>
        <p:nvPicPr>
          <p:cNvPr id="6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784C4B9D-B511-45EA-9E4A-17C7A098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9601E41-FAF0-4E5A-A5AD-4A762C0F86A0}"/>
              </a:ext>
            </a:extLst>
          </p:cNvPr>
          <p:cNvGrpSpPr/>
          <p:nvPr/>
        </p:nvGrpSpPr>
        <p:grpSpPr>
          <a:xfrm>
            <a:off x="1977251" y="2458729"/>
            <a:ext cx="2568962" cy="732495"/>
            <a:chOff x="1819275" y="2477314"/>
            <a:chExt cx="2457450" cy="695325"/>
          </a:xfrm>
        </p:grpSpPr>
        <p:pic>
          <p:nvPicPr>
            <p:cNvPr id="8" name="Picture 8" descr="A close up of a clock&#10;&#10;Description automatically generated">
              <a:extLst>
                <a:ext uri="{FF2B5EF4-FFF2-40B4-BE49-F238E27FC236}">
                  <a16:creationId xmlns:a16="http://schemas.microsoft.com/office/drawing/2014/main" id="{E53F5A59-2B2E-4D48-8576-AFB387457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9275" y="2477314"/>
              <a:ext cx="2457450" cy="695325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F078ED2-ECE1-4DFF-B7E8-D5FC38236C20}"/>
                </a:ext>
              </a:extLst>
            </p:cNvPr>
            <p:cNvGrpSpPr/>
            <p:nvPr/>
          </p:nvGrpSpPr>
          <p:grpSpPr>
            <a:xfrm>
              <a:off x="1976029" y="2924492"/>
              <a:ext cx="724098" cy="245996"/>
              <a:chOff x="1983015" y="3434442"/>
              <a:chExt cx="1288142" cy="335643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A4654318-B465-4A51-A717-770380F3682E}"/>
                  </a:ext>
                </a:extLst>
              </p:cNvPr>
              <p:cNvCxnSpPr/>
              <p:nvPr/>
            </p:nvCxnSpPr>
            <p:spPr>
              <a:xfrm>
                <a:off x="1983015" y="3434442"/>
                <a:ext cx="1288142" cy="335643"/>
              </a:xfrm>
              <a:prstGeom prst="straightConnector1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D13E304-1D60-464B-8E63-29C8096D86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3015" y="3470726"/>
                <a:ext cx="1251854" cy="299358"/>
              </a:xfrm>
              <a:prstGeom prst="straightConnector1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BD5DDF-1B79-4994-90C6-8805698D2C21}"/>
              </a:ext>
            </a:extLst>
          </p:cNvPr>
          <p:cNvGrpSpPr/>
          <p:nvPr/>
        </p:nvGrpSpPr>
        <p:grpSpPr>
          <a:xfrm>
            <a:off x="7299564" y="1786273"/>
            <a:ext cx="4327439" cy="1748213"/>
            <a:chOff x="7299564" y="1786273"/>
            <a:chExt cx="4327439" cy="1748213"/>
          </a:xfrm>
        </p:grpSpPr>
        <p:sp>
          <p:nvSpPr>
            <p:cNvPr id="10" name="TextBox 1">
              <a:extLst>
                <a:ext uri="{FF2B5EF4-FFF2-40B4-BE49-F238E27FC236}">
                  <a16:creationId xmlns:a16="http://schemas.microsoft.com/office/drawing/2014/main" id="{8FEB381A-D158-4A46-A0F5-CFFD508FE3FF}"/>
                </a:ext>
              </a:extLst>
            </p:cNvPr>
            <p:cNvSpPr txBox="1"/>
            <p:nvPr/>
          </p:nvSpPr>
          <p:spPr>
            <a:xfrm>
              <a:off x="7299565" y="1786273"/>
              <a:ext cx="4325799" cy="52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cs typeface="Calibri"/>
                </a:rPr>
                <a:t>Declaration:  </a:t>
              </a:r>
              <a:r>
                <a:rPr lang="en-US" sz="1400" dirty="0">
                  <a:cs typeface="Calibri"/>
                </a:rPr>
                <a:t>Defining a name for your variable for use in your code (var, </a:t>
              </a:r>
              <a:r>
                <a:rPr lang="en-US" sz="1400" b="1" dirty="0">
                  <a:cs typeface="Calibri"/>
                </a:rPr>
                <a:t>let</a:t>
              </a:r>
              <a:r>
                <a:rPr lang="en-US" sz="1400" dirty="0">
                  <a:cs typeface="Calibri"/>
                </a:rPr>
                <a:t> &amp; </a:t>
              </a:r>
              <a:r>
                <a:rPr lang="en-US" sz="1400" b="1" dirty="0">
                  <a:cs typeface="Calibri"/>
                </a:rPr>
                <a:t>const</a:t>
              </a:r>
              <a:r>
                <a:rPr lang="en-US" sz="1400" dirty="0">
                  <a:cs typeface="Calibri"/>
                </a:rPr>
                <a:t>).   i.e.    </a:t>
              </a:r>
              <a:r>
                <a:rPr lang="en-US" sz="1400" b="1" dirty="0">
                  <a:solidFill>
                    <a:srgbClr val="7030A0"/>
                  </a:solidFill>
                  <a:cs typeface="Calibri"/>
                </a:rPr>
                <a:t>let </a:t>
              </a:r>
              <a:r>
                <a:rPr lang="en-US" sz="1400" b="1" dirty="0" err="1">
                  <a:solidFill>
                    <a:srgbClr val="7030A0"/>
                  </a:solidFill>
                  <a:cs typeface="Calibri"/>
                </a:rPr>
                <a:t>varName</a:t>
              </a:r>
              <a:r>
                <a:rPr lang="en-US" sz="1400" b="1" dirty="0">
                  <a:solidFill>
                    <a:srgbClr val="7030A0"/>
                  </a:solidFill>
                  <a:cs typeface="Calibri"/>
                </a:rPr>
                <a:t>;</a:t>
              </a:r>
            </a:p>
          </p:txBody>
        </p:sp>
        <p:sp>
          <p:nvSpPr>
            <p:cNvPr id="11" name="TextBox 1">
              <a:extLst>
                <a:ext uri="{FF2B5EF4-FFF2-40B4-BE49-F238E27FC236}">
                  <a16:creationId xmlns:a16="http://schemas.microsoft.com/office/drawing/2014/main" id="{499DD0E8-FEDE-47B4-870E-D443B655D528}"/>
                </a:ext>
              </a:extLst>
            </p:cNvPr>
            <p:cNvSpPr txBox="1"/>
            <p:nvPr/>
          </p:nvSpPr>
          <p:spPr>
            <a:xfrm>
              <a:off x="7299564" y="2385158"/>
              <a:ext cx="4325799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cs typeface="Calibri"/>
                </a:rPr>
                <a:t>Assignment:</a:t>
              </a:r>
              <a:r>
                <a:rPr lang="en-US" sz="1400" dirty="0">
                  <a:cs typeface="Calibri"/>
                </a:rPr>
                <a:t> Sets/re-sets the value of your variable( </a:t>
              </a:r>
              <a:r>
                <a:rPr lang="en-US" sz="1400" b="1" dirty="0">
                  <a:cs typeface="Calibri"/>
                </a:rPr>
                <a:t>=</a:t>
              </a:r>
              <a:r>
                <a:rPr lang="en-US" sz="1400" dirty="0">
                  <a:cs typeface="Calibri"/>
                </a:rPr>
                <a:t> , +=, -=, *=, and /= ). </a:t>
              </a:r>
              <a:r>
                <a:rPr lang="en-US" sz="1400" dirty="0">
                  <a:ea typeface="+mn-lt"/>
                  <a:cs typeface="+mn-lt"/>
                </a:rPr>
                <a:t>        i.e. </a:t>
              </a:r>
              <a:r>
                <a:rPr lang="en-US" sz="1400" dirty="0">
                  <a:cs typeface="Calibri"/>
                </a:rPr>
                <a:t>   </a:t>
              </a:r>
              <a:r>
                <a:rPr lang="en-US" sz="1400" b="1" dirty="0" err="1">
                  <a:solidFill>
                    <a:srgbClr val="7030A0"/>
                  </a:solidFill>
                  <a:cs typeface="Calibri"/>
                </a:rPr>
                <a:t>varName</a:t>
              </a:r>
              <a:r>
                <a:rPr lang="en-US" sz="1400" b="1" dirty="0">
                  <a:solidFill>
                    <a:srgbClr val="7030A0"/>
                  </a:solidFill>
                  <a:cs typeface="Calibri"/>
                </a:rPr>
                <a:t> = "hello"</a:t>
              </a:r>
              <a:endParaRPr lang="en-US" sz="1400" dirty="0">
                <a:cs typeface="Calibri"/>
              </a:endParaRPr>
            </a:p>
          </p:txBody>
        </p:sp>
        <p:sp>
          <p:nvSpPr>
            <p:cNvPr id="12" name="TextBox 1">
              <a:extLst>
                <a:ext uri="{FF2B5EF4-FFF2-40B4-BE49-F238E27FC236}">
                  <a16:creationId xmlns:a16="http://schemas.microsoft.com/office/drawing/2014/main" id="{8E89B726-F58C-4F1C-9DD3-CC52A9A222C6}"/>
                </a:ext>
              </a:extLst>
            </p:cNvPr>
            <p:cNvSpPr txBox="1"/>
            <p:nvPr/>
          </p:nvSpPr>
          <p:spPr>
            <a:xfrm>
              <a:off x="7299564" y="3011266"/>
              <a:ext cx="4327439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cs typeface="Calibri"/>
                </a:rPr>
                <a:t>Initialization:  </a:t>
              </a:r>
              <a:r>
                <a:rPr lang="en-US" sz="1400">
                  <a:cs typeface="Calibri"/>
                </a:rPr>
                <a:t>Specifying an initial value for your variable to start with.   i.e. </a:t>
              </a:r>
              <a:r>
                <a:rPr lang="en-US" sz="1400" dirty="0">
                  <a:solidFill>
                    <a:srgbClr val="000000"/>
                  </a:solidFill>
                  <a:ea typeface="+mn-lt"/>
                  <a:cs typeface="+mn-lt"/>
                </a:rPr>
                <a:t>   </a:t>
              </a:r>
              <a:r>
                <a:rPr lang="en-US" sz="1400" b="1">
                  <a:solidFill>
                    <a:srgbClr val="7030A0"/>
                  </a:solidFill>
                  <a:ea typeface="+mn-lt"/>
                  <a:cs typeface="+mn-lt"/>
                </a:rPr>
                <a:t>let varName = "hello";</a:t>
              </a:r>
              <a:endParaRPr lang="en-US" sz="1400">
                <a:ea typeface="+mn-lt"/>
                <a:cs typeface="+mn-lt"/>
              </a:endParaRPr>
            </a:p>
          </p:txBody>
        </p:sp>
      </p:grpSp>
      <p:pic>
        <p:nvPicPr>
          <p:cNvPr id="16" name="Picture 16" descr="A picture containing object, clock, monitor, screen&#10;&#10;Description automatically generated">
            <a:extLst>
              <a:ext uri="{FF2B5EF4-FFF2-40B4-BE49-F238E27FC236}">
                <a16:creationId xmlns:a16="http://schemas.microsoft.com/office/drawing/2014/main" id="{8CC72C4A-9EA3-4580-9503-ABD64E706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084" b="1639"/>
          <a:stretch/>
        </p:blipFill>
        <p:spPr>
          <a:xfrm>
            <a:off x="1459057" y="4405312"/>
            <a:ext cx="1039091" cy="515287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3C65FB99-9D70-4971-85A7-BEEF3BCD7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514" y="6288664"/>
            <a:ext cx="760268" cy="28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B215-AB95-49FB-8EF5-E41A97C11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672" y="1374063"/>
            <a:ext cx="9820323" cy="519284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2400" dirty="0">
                <a:latin typeface="Calibri Light"/>
                <a:cs typeface="Courier New"/>
              </a:rPr>
              <a:t>A segment of code that can be grouped together, given a name, and called by that name from other places in the code</a:t>
            </a:r>
            <a:endParaRPr lang="en-US" dirty="0">
              <a:cs typeface="Calibri"/>
            </a:endParaRPr>
          </a:p>
          <a:p>
            <a:pPr marL="304165" indent="-304165"/>
            <a:endParaRPr lang="en-US" sz="2400" dirty="0">
              <a:latin typeface="Calibri Light"/>
              <a:cs typeface="Courier New"/>
            </a:endParaRPr>
          </a:p>
          <a:p>
            <a:pPr marL="304165" indent="-304165"/>
            <a:r>
              <a:rPr lang="en-US" sz="2400" dirty="0">
                <a:latin typeface="Calibri Light"/>
                <a:cs typeface="Courier New"/>
              </a:rPr>
              <a:t>Multiple ways to define a function, simplest way is with </a:t>
            </a:r>
            <a:r>
              <a:rPr lang="en-US" sz="2400" b="1" dirty="0">
                <a:solidFill>
                  <a:srgbClr val="A83DA3"/>
                </a:solidFill>
                <a:latin typeface="Calibri Light"/>
                <a:cs typeface="Courier New"/>
              </a:rPr>
              <a:t>function declaration</a:t>
            </a:r>
            <a:r>
              <a:rPr lang="en-US" sz="2400" dirty="0">
                <a:latin typeface="Calibri Light"/>
                <a:cs typeface="Courier New"/>
              </a:rPr>
              <a:t> syntax:</a:t>
            </a:r>
            <a:endParaRPr lang="en-US"/>
          </a:p>
          <a:p>
            <a:pPr marL="451485" lvl="1" indent="0">
              <a:buNone/>
            </a:pPr>
            <a:endParaRPr lang="en-US" sz="2000" b="1" dirty="0">
              <a:latin typeface="Calibri Light"/>
              <a:cs typeface="Courier New"/>
            </a:endParaRPr>
          </a:p>
          <a:p>
            <a:pPr marL="304165" indent="-304165"/>
            <a:endParaRPr lang="en-US" sz="2400" dirty="0">
              <a:latin typeface="Calibri Light"/>
              <a:cs typeface="Courier New"/>
            </a:endParaRPr>
          </a:p>
          <a:p>
            <a:pPr marL="304165" indent="-304165"/>
            <a:r>
              <a:rPr lang="en-US" sz="2400" dirty="0">
                <a:latin typeface="Calibri Light"/>
                <a:cs typeface="Courier New"/>
              </a:rPr>
              <a:t>Defining/declaring a function </a:t>
            </a:r>
            <a:r>
              <a:rPr lang="en-US" sz="2400" b="1" dirty="0">
                <a:solidFill>
                  <a:srgbClr val="C00000"/>
                </a:solidFill>
                <a:latin typeface="Calibri Light"/>
                <a:cs typeface="Courier New"/>
              </a:rPr>
              <a:t>does not run it</a:t>
            </a:r>
            <a:r>
              <a:rPr lang="en-US" sz="2400" dirty="0">
                <a:latin typeface="Calibri Light"/>
                <a:cs typeface="Courier New"/>
              </a:rPr>
              <a:t>. It must be called.</a:t>
            </a:r>
            <a:endParaRPr lang="en-US" dirty="0">
              <a:cs typeface="Calibri"/>
            </a:endParaRPr>
          </a:p>
          <a:p>
            <a:pPr marL="304165" indent="-304165"/>
            <a:endParaRPr lang="en-US" sz="2400" dirty="0">
              <a:latin typeface="Calibri Light"/>
              <a:cs typeface="Courier New"/>
            </a:endParaRPr>
          </a:p>
          <a:p>
            <a:pPr marL="304165" indent="-304165"/>
            <a:r>
              <a:rPr lang="en-US" sz="2400" dirty="0">
                <a:latin typeface="Calibri Light"/>
                <a:cs typeface="Courier New"/>
              </a:rPr>
              <a:t>Call a function </a:t>
            </a:r>
            <a:r>
              <a:rPr lang="en-US" sz="2000" dirty="0">
                <a:latin typeface="Calibri Light"/>
                <a:cs typeface="Courier New"/>
              </a:rPr>
              <a:t>(run the code inside it)</a:t>
            </a:r>
            <a:r>
              <a:rPr lang="en-US" sz="2400" dirty="0">
                <a:latin typeface="Calibri Light"/>
                <a:cs typeface="Courier New"/>
              </a:rPr>
              <a:t> with the function's name followed by an argument list:</a:t>
            </a:r>
            <a:endParaRPr lang="en-US" dirty="0">
              <a:cs typeface="Calibri"/>
            </a:endParaRPr>
          </a:p>
          <a:p>
            <a:pPr marL="451485" lvl="1" indent="0">
              <a:buNone/>
            </a:pPr>
            <a:endParaRPr lang="en-US" sz="2000" b="1" dirty="0">
              <a:latin typeface="Calibri Light"/>
              <a:cs typeface="Courier New"/>
            </a:endParaRPr>
          </a:p>
          <a:p>
            <a:pPr marL="0" indent="0">
              <a:buNone/>
            </a:pPr>
            <a:endParaRPr lang="en-US" sz="2400">
              <a:latin typeface="Calibri Light"/>
              <a:cs typeface="Courier New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DC201707-069E-4429-A540-B2A24346E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AE9DA8C-33C6-4864-A076-32787A29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Functions</a:t>
            </a:r>
            <a:endParaRPr lang="en-US" dirty="0"/>
          </a:p>
        </p:txBody>
      </p:sp>
      <p:pic>
        <p:nvPicPr>
          <p:cNvPr id="2" name="Picture 3" descr="A picture containing sitting&#10;&#10;Description automatically generated">
            <a:extLst>
              <a:ext uri="{FF2B5EF4-FFF2-40B4-BE49-F238E27FC236}">
                <a16:creationId xmlns:a16="http://schemas.microsoft.com/office/drawing/2014/main" id="{50B637FC-890B-4885-BC05-1A6859A59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985" y="3030299"/>
            <a:ext cx="3904785" cy="1057598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8A133201-8EEC-4EB4-9430-B08C4D8E7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124" y="5558535"/>
            <a:ext cx="2261607" cy="35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5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9CAB-2CEE-4493-A4CE-DDE110D3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677" y="127793"/>
            <a:ext cx="9753600" cy="101029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Functions – Parameters and Arguments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B215-AB95-49FB-8EF5-E41A97C11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123" y="1251885"/>
            <a:ext cx="10044440" cy="531521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2000" dirty="0">
                <a:latin typeface="Calibri Light"/>
                <a:cs typeface="Courier New"/>
              </a:rPr>
              <a:t>Function definitions must include</a:t>
            </a:r>
            <a:r>
              <a:rPr lang="en-US" sz="2000" dirty="0">
                <a:solidFill>
                  <a:srgbClr val="000000"/>
                </a:solidFill>
                <a:latin typeface="Calibri Light"/>
                <a:cs typeface="Courier New"/>
              </a:rPr>
              <a:t> a</a:t>
            </a:r>
            <a:r>
              <a:rPr lang="en-US" sz="2000" dirty="0">
                <a:solidFill>
                  <a:srgbClr val="A83DA3"/>
                </a:solidFill>
                <a:latin typeface="Calibri Light"/>
                <a:cs typeface="Courier New"/>
              </a:rPr>
              <a:t> 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ourier New"/>
              </a:rPr>
              <a:t>parameter list</a:t>
            </a:r>
            <a:endParaRPr lang="en-US" sz="2000">
              <a:solidFill>
                <a:srgbClr val="A83DA3"/>
              </a:solidFill>
              <a:cs typeface="Calibri"/>
            </a:endParaRPr>
          </a:p>
          <a:p>
            <a:pPr marL="755650" lvl="1" indent="-304165"/>
            <a:r>
              <a:rPr lang="en-US" sz="1600" dirty="0">
                <a:latin typeface="Calibri Light"/>
                <a:cs typeface="Courier New"/>
              </a:rPr>
              <a:t>Variable names for values that will be passed in when function is called</a:t>
            </a:r>
          </a:p>
          <a:p>
            <a:pPr marL="304165" indent="-304165">
              <a:lnSpc>
                <a:spcPct val="200000"/>
              </a:lnSpc>
            </a:pPr>
            <a:r>
              <a:rPr lang="en-US" sz="2000" dirty="0">
                <a:latin typeface="Calibri Light"/>
                <a:cs typeface="Courier New"/>
              </a:rPr>
              <a:t>Function call's </a:t>
            </a:r>
            <a:r>
              <a:rPr lang="en-US" sz="2000" dirty="0">
                <a:solidFill>
                  <a:srgbClr val="000000"/>
                </a:solidFill>
                <a:latin typeface="Calibri Light"/>
                <a:cs typeface="Courier New"/>
              </a:rPr>
              <a:t>pass an 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ourier New"/>
              </a:rPr>
              <a:t>argument list </a:t>
            </a:r>
            <a:r>
              <a:rPr lang="en-US" sz="2000" dirty="0">
                <a:latin typeface="Calibri Light"/>
                <a:cs typeface="Courier New"/>
              </a:rPr>
              <a:t>for the parameter values</a:t>
            </a:r>
            <a:endParaRPr lang="en-US" sz="2000" dirty="0">
              <a:latin typeface="Calibri"/>
              <a:cs typeface="Calibri"/>
            </a:endParaRPr>
          </a:p>
          <a:p>
            <a:pPr marL="304165" indent="-304165">
              <a:lnSpc>
                <a:spcPct val="200000"/>
              </a:lnSpc>
            </a:pPr>
            <a:r>
              <a:rPr lang="en-US" sz="2000" b="1" dirty="0">
                <a:solidFill>
                  <a:srgbClr val="A83DA3"/>
                </a:solidFill>
                <a:latin typeface="Calibri Light"/>
                <a:cs typeface="Courier New"/>
              </a:rPr>
              <a:t>Parameter list</a:t>
            </a:r>
            <a:r>
              <a:rPr lang="en-US" sz="2000" b="1" dirty="0">
                <a:latin typeface="Calibri Light"/>
                <a:cs typeface="Courier New"/>
              </a:rPr>
              <a:t> </a:t>
            </a:r>
            <a:r>
              <a:rPr lang="en-US" sz="2000" dirty="0">
                <a:latin typeface="Calibri Light"/>
                <a:cs typeface="Courier New"/>
              </a:rPr>
              <a:t>can be empty:</a:t>
            </a:r>
            <a:endParaRPr lang="en-US" sz="2000" dirty="0">
              <a:cs typeface="Calibri"/>
            </a:endParaRPr>
          </a:p>
          <a:p>
            <a:pPr marL="304165" indent="-304165">
              <a:lnSpc>
                <a:spcPct val="250000"/>
              </a:lnSpc>
            </a:pPr>
            <a:r>
              <a:rPr lang="en-US" sz="2000" dirty="0">
                <a:latin typeface="Calibri Light"/>
                <a:cs typeface="Courier New"/>
              </a:rPr>
              <a:t>If so, function is called with empty 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ourier New"/>
              </a:rPr>
              <a:t>argument list</a:t>
            </a:r>
            <a:r>
              <a:rPr lang="en-US" sz="2000" dirty="0">
                <a:latin typeface="Calibri Light"/>
                <a:cs typeface="Courier New"/>
              </a:rPr>
              <a:t>:</a:t>
            </a:r>
            <a:endParaRPr lang="en-US" sz="2000" dirty="0">
              <a:cs typeface="Calibri"/>
            </a:endParaRPr>
          </a:p>
          <a:p>
            <a:pPr marL="304165" indent="-304165">
              <a:lnSpc>
                <a:spcPct val="250000"/>
              </a:lnSpc>
            </a:pPr>
            <a:r>
              <a:rPr lang="en-US" sz="2000" dirty="0">
                <a:latin typeface="Calibri Light"/>
                <a:cs typeface="Courier New"/>
              </a:rPr>
              <a:t>Otherwise, call with arguments that correspond to parameters: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400">
              <a:latin typeface="Calibri Light"/>
              <a:cs typeface="Courier New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AE7A77F6-3A1F-4B84-ABAF-B5371A158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9C80E0C-9B16-41B3-8EFB-13AD29AA6738}"/>
              </a:ext>
            </a:extLst>
          </p:cNvPr>
          <p:cNvGrpSpPr/>
          <p:nvPr/>
        </p:nvGrpSpPr>
        <p:grpSpPr>
          <a:xfrm>
            <a:off x="7492636" y="2063412"/>
            <a:ext cx="4214505" cy="1368642"/>
            <a:chOff x="7492636" y="2063412"/>
            <a:chExt cx="4214505" cy="13686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FF361C-B623-4369-AB18-FD6DE275C167}"/>
                </a:ext>
              </a:extLst>
            </p:cNvPr>
            <p:cNvSpPr txBox="1"/>
            <p:nvPr/>
          </p:nvSpPr>
          <p:spPr>
            <a:xfrm>
              <a:off x="8290821" y="2063412"/>
              <a:ext cx="2940423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cs typeface="Calibri"/>
                </a:rPr>
                <a:t>Pass arguments </a:t>
              </a:r>
              <a:r>
                <a:rPr lang="en-US" sz="1600" b="1" dirty="0">
                  <a:cs typeface="Calibri"/>
                </a:rPr>
                <a:t>TO </a:t>
              </a:r>
              <a:r>
                <a:rPr lang="en-US" sz="1600" dirty="0">
                  <a:cs typeface="Calibri"/>
                </a:rPr>
                <a:t>functions when calling it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A5561D-8C6B-49DE-ADDD-48B357CF65EC}"/>
                </a:ext>
              </a:extLst>
            </p:cNvPr>
            <p:cNvSpPr txBox="1"/>
            <p:nvPr/>
          </p:nvSpPr>
          <p:spPr>
            <a:xfrm>
              <a:off x="7492636" y="2847279"/>
              <a:ext cx="4214505" cy="584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cs typeface="Calibri"/>
                </a:rPr>
                <a:t>The arguments passed then become parameters (variables) to be used inside a function</a:t>
              </a:r>
              <a:endParaRPr lang="en-US" sz="1600" dirty="0"/>
            </a:p>
          </p:txBody>
        </p:sp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BFF7CFA9-4A86-45B4-B75C-D7A4D65E3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260" y="3314591"/>
            <a:ext cx="4580965" cy="31846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63BC787-C759-4F9A-BB3C-FD3294155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259" y="4206463"/>
            <a:ext cx="6033247" cy="2918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5B39EB-B7F3-415F-8080-FFCE56B08BA7}"/>
              </a:ext>
            </a:extLst>
          </p:cNvPr>
          <p:cNvSpPr txBox="1"/>
          <p:nvPr/>
        </p:nvSpPr>
        <p:spPr>
          <a:xfrm>
            <a:off x="8498541" y="4769222"/>
            <a:ext cx="300317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cs typeface="Calibri"/>
              </a:rPr>
              <a:t>No need to declare these variables using let or const! The parameter list does it for you </a:t>
            </a:r>
          </a:p>
        </p:txBody>
      </p:sp>
      <p:pic>
        <p:nvPicPr>
          <p:cNvPr id="11" name="Picture 11" descr="A close up of a screen&#10;&#10;Description automatically generated">
            <a:extLst>
              <a:ext uri="{FF2B5EF4-FFF2-40B4-BE49-F238E27FC236}">
                <a16:creationId xmlns:a16="http://schemas.microsoft.com/office/drawing/2014/main" id="{80837FF7-4A5D-4DCD-B996-5C835836F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9152" y="5062599"/>
            <a:ext cx="5988423" cy="919320"/>
          </a:xfrm>
          <a:prstGeom prst="rect">
            <a:avLst/>
          </a:prstGeom>
        </p:spPr>
      </p:pic>
      <p:pic>
        <p:nvPicPr>
          <p:cNvPr id="12" name="Picture 12" descr="A close up of a clock&#10;&#10;Description automatically generated">
            <a:extLst>
              <a:ext uri="{FF2B5EF4-FFF2-40B4-BE49-F238E27FC236}">
                <a16:creationId xmlns:a16="http://schemas.microsoft.com/office/drawing/2014/main" id="{DB3CAF6E-7044-4561-AEF6-D343AC7BA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2259" y="6066304"/>
            <a:ext cx="6042211" cy="46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Scope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22" y="1286242"/>
            <a:ext cx="7195148" cy="3067569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2400" dirty="0">
                <a:latin typeface="Calibri Light"/>
                <a:cs typeface="Calibri Light"/>
              </a:rPr>
              <a:t>Variables declared with </a:t>
            </a:r>
            <a:r>
              <a:rPr lang="en-US" sz="2400" b="1" dirty="0" err="1">
                <a:solidFill>
                  <a:srgbClr val="A83DA3"/>
                </a:solidFill>
                <a:latin typeface="Calibri Light"/>
                <a:cs typeface="Calibri Light"/>
              </a:rPr>
              <a:t>let</a:t>
            </a:r>
            <a:r>
              <a:rPr lang="en-US" sz="2400" b="1" dirty="0">
                <a:solidFill>
                  <a:srgbClr val="A83DA3"/>
                </a:solidFill>
                <a:latin typeface="Calibri Light"/>
                <a:cs typeface="Calibri Light"/>
              </a:rPr>
              <a:t> </a:t>
            </a:r>
            <a:r>
              <a:rPr lang="en-US" sz="2400" dirty="0">
                <a:latin typeface="Calibri Light"/>
                <a:cs typeface="Calibri Light"/>
              </a:rPr>
              <a:t>and </a:t>
            </a:r>
            <a:r>
              <a:rPr lang="en-US" sz="2400" b="1" dirty="0">
                <a:solidFill>
                  <a:srgbClr val="A83DA3"/>
                </a:solidFill>
                <a:latin typeface="Calibri Light"/>
                <a:cs typeface="Calibri Light"/>
              </a:rPr>
              <a:t>const </a:t>
            </a:r>
            <a:r>
              <a:rPr lang="en-US" sz="2400" dirty="0">
                <a:latin typeface="Calibri Light"/>
                <a:cs typeface="Calibri Light"/>
              </a:rPr>
              <a:t>are </a:t>
            </a:r>
            <a:r>
              <a:rPr lang="en-US" sz="2400" b="1" dirty="0">
                <a:solidFill>
                  <a:srgbClr val="C00000"/>
                </a:solidFill>
                <a:latin typeface="Calibri Light"/>
                <a:cs typeface="Calibri Light"/>
              </a:rPr>
              <a:t>block scoped</a:t>
            </a: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  <a:latin typeface="Calibri Light"/>
              <a:cs typeface="Calibri Light"/>
            </a:endParaRPr>
          </a:p>
          <a:p>
            <a:pPr marL="304165" indent="-304165"/>
            <a:endParaRPr lang="en-US" sz="2000" dirty="0">
              <a:latin typeface="Calibri Light"/>
              <a:cs typeface="Calibri Light"/>
            </a:endParaRPr>
          </a:p>
          <a:p>
            <a:pPr marL="304165" indent="-304165"/>
            <a:r>
              <a:rPr lang="en-US" sz="2400" dirty="0">
                <a:latin typeface="Calibri Light"/>
                <a:cs typeface="Calibri Light"/>
              </a:rPr>
              <a:t>Variables declared with </a:t>
            </a:r>
            <a:r>
              <a:rPr lang="en-US" sz="2400" b="1" dirty="0">
                <a:solidFill>
                  <a:srgbClr val="A83DA3"/>
                </a:solidFill>
                <a:latin typeface="Calibri Light"/>
                <a:cs typeface="Calibri Light"/>
              </a:rPr>
              <a:t>var</a:t>
            </a:r>
            <a:r>
              <a:rPr lang="en-US" sz="2400" dirty="0">
                <a:solidFill>
                  <a:srgbClr val="A83DA3"/>
                </a:solidFill>
                <a:latin typeface="Calibri Light"/>
                <a:cs typeface="Calibri Light"/>
              </a:rPr>
              <a:t> </a:t>
            </a:r>
            <a:r>
              <a:rPr lang="en-US" sz="2400" dirty="0">
                <a:latin typeface="Calibri Light"/>
                <a:cs typeface="Calibri Light"/>
              </a:rPr>
              <a:t>are </a:t>
            </a:r>
            <a:r>
              <a:rPr lang="en-US" sz="2400" b="1" dirty="0">
                <a:solidFill>
                  <a:srgbClr val="C00000"/>
                </a:solidFill>
                <a:latin typeface="Calibri Light"/>
                <a:cs typeface="Calibri Light"/>
              </a:rPr>
              <a:t>function scoped</a:t>
            </a:r>
          </a:p>
          <a:p>
            <a:pPr marL="304165" indent="-304165"/>
            <a:endParaRPr lang="en-US" sz="2000" dirty="0">
              <a:latin typeface="Calibri Light"/>
              <a:cs typeface="Calibri Light"/>
            </a:endParaRPr>
          </a:p>
          <a:p>
            <a:pPr marL="304165" indent="-304165"/>
            <a:endParaRPr lang="en-US" sz="2000" dirty="0">
              <a:latin typeface="Calibri Light"/>
              <a:cs typeface="Calibri Light"/>
            </a:endParaRPr>
          </a:p>
          <a:p>
            <a:pPr marL="304165" indent="-304165"/>
            <a:r>
              <a:rPr lang="en-US" sz="2400" dirty="0">
                <a:latin typeface="Calibri Light"/>
                <a:cs typeface="Calibri Light"/>
              </a:rPr>
              <a:t>Child blocks inherit their parent blocks' variables</a:t>
            </a:r>
            <a:endParaRPr lang="en-US" sz="2400" dirty="0">
              <a:cs typeface="Calibri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E5DB85E4-1988-4AA6-8C02-199B8DE1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1D6EAC-A06C-4914-9C49-91B9B27EE113}"/>
              </a:ext>
            </a:extLst>
          </p:cNvPr>
          <p:cNvSpPr txBox="1"/>
          <p:nvPr/>
        </p:nvSpPr>
        <p:spPr>
          <a:xfrm>
            <a:off x="1397619" y="1741449"/>
            <a:ext cx="543807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 Light"/>
                <a:cs typeface="Calibri Light"/>
              </a:rPr>
              <a:t>Only exist inside the code block</a:t>
            </a:r>
            <a:r>
              <a:rPr lang="en-US" sz="1600" b="1" dirty="0">
                <a:latin typeface="Calibri Light"/>
                <a:cs typeface="Calibri Light"/>
              </a:rPr>
              <a:t> </a:t>
            </a:r>
            <a:r>
              <a:rPr lang="en-US" sz="1600" b="1" dirty="0">
                <a:solidFill>
                  <a:srgbClr val="C00000"/>
                </a:solidFill>
                <a:latin typeface="Calibri Light"/>
                <a:cs typeface="Calibri Light"/>
              </a:rPr>
              <a:t>{</a:t>
            </a:r>
            <a:r>
              <a:rPr lang="en-US" sz="1600" b="1" dirty="0">
                <a:latin typeface="Calibri Light"/>
                <a:cs typeface="Calibri Light"/>
              </a:rPr>
              <a:t> … </a:t>
            </a:r>
            <a:r>
              <a:rPr lang="en-US" sz="1600" b="1" dirty="0">
                <a:solidFill>
                  <a:srgbClr val="C00000"/>
                </a:solidFill>
                <a:latin typeface="Calibri Light"/>
                <a:cs typeface="Calibri Light"/>
              </a:rPr>
              <a:t>}</a:t>
            </a:r>
            <a:r>
              <a:rPr lang="en-US" sz="1600" b="1" dirty="0">
                <a:latin typeface="Calibri Light"/>
                <a:cs typeface="Calibri Light"/>
              </a:rPr>
              <a:t> </a:t>
            </a:r>
            <a:r>
              <a:rPr lang="en-US" sz="1600" dirty="0">
                <a:latin typeface="Calibri Light"/>
                <a:cs typeface="Calibri Light"/>
              </a:rPr>
              <a:t>in which they were declared, such as a </a:t>
            </a:r>
            <a:r>
              <a:rPr lang="en-US" sz="1600" b="1" dirty="0">
                <a:solidFill>
                  <a:srgbClr val="A83DA3"/>
                </a:solidFill>
                <a:latin typeface="Calibri Light"/>
                <a:cs typeface="Calibri Light"/>
              </a:rPr>
              <a:t>function</a:t>
            </a:r>
            <a:r>
              <a:rPr lang="en-US" sz="1600" dirty="0">
                <a:latin typeface="Calibri Light"/>
                <a:cs typeface="Calibri Light"/>
              </a:rPr>
              <a:t>, </a:t>
            </a:r>
            <a:r>
              <a:rPr lang="en-US" sz="1600" b="1" dirty="0">
                <a:solidFill>
                  <a:srgbClr val="A83DA3"/>
                </a:solidFill>
                <a:latin typeface="Calibri Light"/>
                <a:cs typeface="Calibri Light"/>
              </a:rPr>
              <a:t>if</a:t>
            </a:r>
            <a:r>
              <a:rPr lang="en-US" sz="1600" dirty="0">
                <a:latin typeface="Calibri Light"/>
                <a:cs typeface="Calibri Light"/>
              </a:rPr>
              <a:t>, </a:t>
            </a:r>
            <a:r>
              <a:rPr lang="en-US" sz="1600" b="1" dirty="0">
                <a:solidFill>
                  <a:srgbClr val="A83DA3"/>
                </a:solidFill>
                <a:latin typeface="Calibri Light"/>
                <a:cs typeface="Calibri Light"/>
              </a:rPr>
              <a:t>switch</a:t>
            </a:r>
            <a:r>
              <a:rPr lang="en-US" sz="1600" dirty="0">
                <a:latin typeface="Calibri Light"/>
                <a:cs typeface="Calibri Light"/>
              </a:rPr>
              <a:t>, or </a:t>
            </a:r>
            <a:r>
              <a:rPr lang="en-US" sz="1600" b="1" dirty="0">
                <a:solidFill>
                  <a:srgbClr val="A83DA3"/>
                </a:solidFill>
                <a:latin typeface="Calibri Light"/>
                <a:cs typeface="Calibri Light"/>
              </a:rPr>
              <a:t>while/do…while</a:t>
            </a:r>
            <a:r>
              <a:rPr lang="en-US" sz="1600" dirty="0">
                <a:latin typeface="Calibri Light"/>
                <a:cs typeface="Calibri Light"/>
              </a:rPr>
              <a:t> block</a:t>
            </a:r>
            <a:r>
              <a:rPr lang="en-US" sz="2000" dirty="0">
                <a:latin typeface="Calibri Light"/>
                <a:cs typeface="Calibri Light"/>
              </a:rPr>
              <a:t>.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B4667-C0AD-45DB-A5A2-392E3393D830}"/>
              </a:ext>
            </a:extLst>
          </p:cNvPr>
          <p:cNvSpPr txBox="1"/>
          <p:nvPr/>
        </p:nvSpPr>
        <p:spPr>
          <a:xfrm>
            <a:off x="1397618" y="3116765"/>
            <a:ext cx="550312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 Light"/>
                <a:cs typeface="Calibri Light"/>
              </a:rPr>
              <a:t>Function scope is like block scope, but </a:t>
            </a:r>
            <a:r>
              <a:rPr lang="en-US" sz="1600" u="sng" dirty="0">
                <a:latin typeface="Calibri Light"/>
                <a:cs typeface="Calibri Light"/>
              </a:rPr>
              <a:t>only for functions</a:t>
            </a:r>
            <a:endParaRPr lang="en-US" sz="1600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D9B1D-8083-46E9-A994-3F6B6B13EA41}"/>
              </a:ext>
            </a:extLst>
          </p:cNvPr>
          <p:cNvSpPr txBox="1"/>
          <p:nvPr/>
        </p:nvSpPr>
        <p:spPr>
          <a:xfrm>
            <a:off x="704153" y="4681422"/>
            <a:ext cx="627441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 Light"/>
                <a:cs typeface="Calibri Light"/>
              </a:rPr>
              <a:t>Variables declared outside of any code blocks are </a:t>
            </a:r>
            <a:r>
              <a:rPr lang="en-US" sz="2400" dirty="0">
                <a:solidFill>
                  <a:srgbClr val="A83DA3"/>
                </a:solidFill>
                <a:latin typeface="Calibri Light"/>
                <a:cs typeface="Calibri Light"/>
              </a:rPr>
              <a:t>global </a:t>
            </a:r>
            <a:r>
              <a:rPr lang="en-US" sz="2400" dirty="0">
                <a:latin typeface="Calibri Light"/>
                <a:cs typeface="Calibri Light"/>
              </a:rPr>
              <a:t>and can be accessed from anywhere – use sparingly</a:t>
            </a:r>
            <a:endParaRPr lang="en-US"/>
          </a:p>
        </p:txBody>
      </p:sp>
      <p:pic>
        <p:nvPicPr>
          <p:cNvPr id="9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8D9779-8122-4569-9A31-DC663B3D0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230" y="1771297"/>
            <a:ext cx="4490224" cy="45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4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The JavaScript console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21" y="1905025"/>
            <a:ext cx="10189028" cy="457200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Three primary uses:</a:t>
            </a:r>
          </a:p>
          <a:p>
            <a:pPr marL="965835" lvl="1" indent="-514350">
              <a:buAutoNum type="arabicPeriod"/>
            </a:pPr>
            <a:r>
              <a:rPr lang="en-US" dirty="0">
                <a:latin typeface="Calibri Light"/>
                <a:cs typeface="Calibri Light"/>
              </a:rPr>
              <a:t>View error/warning messages</a:t>
            </a:r>
          </a:p>
          <a:p>
            <a:pPr marL="965835" lvl="1" indent="-514350">
              <a:buAutoNum type="arabicPeriod"/>
            </a:pPr>
            <a:r>
              <a:rPr lang="en-US" dirty="0">
                <a:latin typeface="Calibri Light"/>
                <a:cs typeface="Calibri Light"/>
              </a:rPr>
              <a:t>Log your own messages using</a:t>
            </a:r>
            <a:r>
              <a:rPr lang="en-US" dirty="0">
                <a:solidFill>
                  <a:srgbClr val="A83DA3"/>
                </a:solidFill>
                <a:latin typeface="Calibri Light"/>
                <a:cs typeface="Calibri Light"/>
              </a:rPr>
              <a:t>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console.log('…');</a:t>
            </a:r>
            <a:endParaRPr lang="en-US" dirty="0">
              <a:solidFill>
                <a:srgbClr val="A83DA3"/>
              </a:solidFill>
              <a:latin typeface="Calibri Light"/>
              <a:cs typeface="Calibri Light"/>
            </a:endParaRPr>
          </a:p>
          <a:p>
            <a:pPr marL="965835" lvl="1" indent="-514350">
              <a:buAutoNum type="arabicPeriod"/>
            </a:pPr>
            <a:r>
              <a:rPr lang="en-US" dirty="0">
                <a:latin typeface="Calibri Light"/>
                <a:cs typeface="Calibri Light"/>
              </a:rPr>
              <a:t>Test out small pieces of JavaScript and have their values immediately evaluated and echoed back to you</a:t>
            </a:r>
            <a:endParaRPr lang="en-US" b="1" dirty="0">
              <a:latin typeface="Calibri Light"/>
              <a:cs typeface="Calibri Light"/>
            </a:endParaRPr>
          </a:p>
          <a:p>
            <a:pPr marL="965835" lvl="1" indent="-514350">
              <a:buAutoNum type="arabicPeriod"/>
            </a:pPr>
            <a:endParaRPr lang="en-US" dirty="0">
              <a:latin typeface="Calibri Light"/>
              <a:cs typeface="Calibri Light"/>
            </a:endParaRPr>
          </a:p>
          <a:p>
            <a:pPr marL="755650" lvl="1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F02CC28B-4004-40EE-820C-5F0DD38F2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67558B-4D02-4D0A-9E14-67F565BFF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076" y="4347001"/>
            <a:ext cx="2735533" cy="607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195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If … Else If … Else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65" y="1635537"/>
            <a:ext cx="10687956" cy="4952999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Conditional statement, allows forks in your code</a:t>
            </a:r>
          </a:p>
          <a:p>
            <a:pPr marL="908685" lvl="2" indent="0">
              <a:buNone/>
            </a:pPr>
            <a:endParaRPr lang="en-US" b="1" dirty="0">
              <a:latin typeface="Calibri Light"/>
              <a:cs typeface="Calibri Light"/>
            </a:endParaRPr>
          </a:p>
          <a:p>
            <a:pPr marL="908685" lvl="2" indent="0">
              <a:buNone/>
            </a:pPr>
            <a:endParaRPr lang="en-US" b="1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908685" lvl="2" indent="0">
              <a:buNone/>
            </a:pPr>
            <a:endParaRPr lang="en-US" b="1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908685" lvl="2" indent="0">
              <a:buNone/>
            </a:pPr>
            <a:endParaRPr lang="en-US" b="1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908685" lvl="2" indent="0">
              <a:buNone/>
            </a:pPr>
            <a:endParaRPr lang="en-US" b="1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337185" indent="-342900"/>
            <a:endParaRPr lang="en-US" b="1" dirty="0">
              <a:solidFill>
                <a:srgbClr val="0070C0"/>
              </a:solidFill>
              <a:latin typeface="Calibri Light"/>
              <a:cs typeface="Calibri Light"/>
            </a:endParaRPr>
          </a:p>
          <a:p>
            <a:pPr marL="337185" indent="-342900"/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else if</a:t>
            </a:r>
            <a:r>
              <a:rPr lang="en-US" dirty="0">
                <a:latin typeface="Calibri Light"/>
                <a:cs typeface="Calibri Light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else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are optional, you do not need them</a:t>
            </a:r>
            <a:endParaRPr lang="en-US" b="1" dirty="0">
              <a:latin typeface="Calibri Light"/>
              <a:cs typeface="Calibri Light"/>
            </a:endParaRPr>
          </a:p>
          <a:p>
            <a:pPr marL="908685" lvl="2" indent="0">
              <a:buNone/>
            </a:pPr>
            <a:r>
              <a:rPr lang="en-US" dirty="0">
                <a:latin typeface="Calibri Light"/>
                <a:cs typeface="Calibri Light"/>
              </a:rPr>
              <a:t>You can have either or both, following an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if </a:t>
            </a:r>
            <a:r>
              <a:rPr lang="en-US" dirty="0">
                <a:latin typeface="Calibri Light"/>
                <a:cs typeface="Calibri Light"/>
              </a:rPr>
              <a:t>block</a:t>
            </a:r>
          </a:p>
          <a:p>
            <a:pPr marL="908685" lvl="2" indent="0">
              <a:buNone/>
            </a:pPr>
            <a:r>
              <a:rPr lang="en-US" dirty="0">
                <a:latin typeface="Calibri Light"/>
                <a:cs typeface="Calibri Light"/>
              </a:rPr>
              <a:t>You can have multiple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else if</a:t>
            </a:r>
            <a:r>
              <a:rPr lang="en-US" dirty="0">
                <a:latin typeface="Calibri Light"/>
                <a:cs typeface="Calibri Light"/>
              </a:rPr>
              <a:t> blocks</a:t>
            </a:r>
          </a:p>
          <a:p>
            <a:pPr marL="908685" lvl="2" indent="0">
              <a:buNone/>
            </a:pPr>
            <a:r>
              <a:rPr lang="en-US" dirty="0">
                <a:latin typeface="Calibri Light"/>
                <a:cs typeface="Calibri Light"/>
              </a:rPr>
              <a:t>You can have only one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else</a:t>
            </a:r>
            <a:r>
              <a:rPr lang="en-US" dirty="0">
                <a:latin typeface="Calibri Light"/>
                <a:cs typeface="Calibri Light"/>
              </a:rPr>
              <a:t> block at the very end</a:t>
            </a: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A2922FAF-295B-4910-ACC5-88AB7A88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4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0F0D3BDE-2262-4A96-9EA5-3ED48476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912" y="2145419"/>
            <a:ext cx="7027126" cy="186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4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Comparison Operators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13" y="1378294"/>
            <a:ext cx="10687956" cy="5270698"/>
          </a:xfrm>
        </p:spPr>
        <p:txBody>
          <a:bodyPr vert="horz" lIns="121899" tIns="60949" rIns="121899" bIns="60949" rtlCol="0" anchor="t">
            <a:normAutofit fontScale="92500" lnSpcReduction="20000"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Equality Operators</a:t>
            </a:r>
          </a:p>
          <a:p>
            <a:pPr marL="755650" lvl="1" indent="-304165"/>
            <a:r>
              <a:rPr lang="en-US" sz="2200" b="1" dirty="0">
                <a:latin typeface="Calibri Light"/>
                <a:cs typeface="Calibri Light"/>
              </a:rPr>
              <a:t>Strict equality </a:t>
            </a:r>
            <a:r>
              <a:rPr lang="en-US" sz="2200" dirty="0">
                <a:latin typeface="Calibri Light"/>
                <a:cs typeface="Calibri Light"/>
              </a:rPr>
              <a:t>(aka triple equals/identity): </a:t>
            </a:r>
            <a:r>
              <a:rPr lang="en-US" sz="2200" b="1" dirty="0">
                <a:solidFill>
                  <a:srgbClr val="A83DA3"/>
                </a:solidFill>
                <a:latin typeface="Calibri Light"/>
                <a:cs typeface="Calibri Light"/>
              </a:rPr>
              <a:t>===</a:t>
            </a:r>
          </a:p>
          <a:p>
            <a:pPr marL="755650" lvl="1" indent="-304165"/>
            <a:r>
              <a:rPr lang="en-US" sz="2200" dirty="0">
                <a:latin typeface="Calibri Light"/>
                <a:cs typeface="Calibri Light"/>
              </a:rPr>
              <a:t>Loose equality (aka double equals/equality): </a:t>
            </a:r>
            <a:r>
              <a:rPr lang="en-US" sz="2200" b="1" dirty="0">
                <a:solidFill>
                  <a:srgbClr val="A83DA3"/>
                </a:solidFill>
                <a:latin typeface="Calibri Light"/>
                <a:cs typeface="Calibri Light"/>
              </a:rPr>
              <a:t>==</a:t>
            </a:r>
          </a:p>
          <a:p>
            <a:pPr marL="755650" lvl="1" indent="-304165"/>
            <a:r>
              <a:rPr lang="en-US" sz="2200" b="1" dirty="0">
                <a:latin typeface="Calibri Light"/>
                <a:cs typeface="Calibri Light"/>
              </a:rPr>
              <a:t>Strict inequality</a:t>
            </a:r>
            <a:r>
              <a:rPr lang="en-US" sz="2200" dirty="0">
                <a:latin typeface="Calibri Light"/>
                <a:cs typeface="Calibri Light"/>
              </a:rPr>
              <a:t> (aka non-identity): </a:t>
            </a:r>
            <a:r>
              <a:rPr lang="en-US" sz="2200" b="1" dirty="0">
                <a:solidFill>
                  <a:srgbClr val="A83DA3"/>
                </a:solidFill>
                <a:latin typeface="Calibri Light"/>
                <a:cs typeface="Calibri Light"/>
              </a:rPr>
              <a:t>!==</a:t>
            </a:r>
            <a:endParaRPr lang="en-US" sz="2200">
              <a:solidFill>
                <a:srgbClr val="A83DA3"/>
              </a:solidFill>
              <a:latin typeface="Calibri Light"/>
              <a:cs typeface="Calibri Light"/>
            </a:endParaRPr>
          </a:p>
          <a:p>
            <a:pPr marL="755650" lvl="1" indent="-304165"/>
            <a:r>
              <a:rPr lang="en-US" sz="2200" dirty="0">
                <a:latin typeface="Calibri Light"/>
                <a:cs typeface="Calibri Light"/>
              </a:rPr>
              <a:t>Loose inequality (aka inequality): </a:t>
            </a:r>
            <a:r>
              <a:rPr lang="en-US" sz="2200" b="1" dirty="0">
                <a:solidFill>
                  <a:srgbClr val="A83DA3"/>
                </a:solidFill>
                <a:latin typeface="Calibri Light"/>
                <a:cs typeface="Calibri Light"/>
              </a:rPr>
              <a:t>!=</a:t>
            </a:r>
          </a:p>
          <a:p>
            <a:pPr marL="451485" lvl="1" indent="0">
              <a:buNone/>
            </a:pPr>
            <a:endParaRPr lang="en-US" b="1" u="sng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b="1" dirty="0">
                <a:latin typeface="Calibri Light"/>
                <a:cs typeface="Calibri Light"/>
              </a:rPr>
              <a:t>Discuss: </a:t>
            </a:r>
            <a:r>
              <a:rPr lang="en-US" sz="2600" dirty="0">
                <a:latin typeface="Calibri Light"/>
                <a:cs typeface="Calibri Light"/>
              </a:rPr>
              <a:t>What's the difference between the strict and loose versions of the equality operators, and which are best practice to use?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Relational Operators</a:t>
            </a:r>
            <a:endParaRPr lang="en-US" dirty="0">
              <a:latin typeface="Calibri"/>
              <a:cs typeface="Calibri"/>
            </a:endParaRPr>
          </a:p>
          <a:p>
            <a:pPr marL="755650" lvl="1"/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&gt;   &gt;=   &lt;   &lt;=</a:t>
            </a:r>
          </a:p>
          <a:p>
            <a:pPr marL="755650" lvl="1"/>
            <a:r>
              <a:rPr lang="en-US" sz="2200" dirty="0">
                <a:latin typeface="Calibri Light"/>
                <a:cs typeface="Calibri Light"/>
              </a:rPr>
              <a:t>Greater than, greater than or equal to, less than, less than or equal to</a:t>
            </a:r>
          </a:p>
          <a:p>
            <a:pPr marL="755650" lvl="1"/>
            <a:r>
              <a:rPr lang="en-US" sz="2200" dirty="0">
                <a:latin typeface="Calibri Light"/>
                <a:cs typeface="Calibri Light"/>
              </a:rPr>
              <a:t>Works as you would expect with numbers</a:t>
            </a:r>
          </a:p>
          <a:p>
            <a:pPr marL="755650" lvl="1"/>
            <a:r>
              <a:rPr lang="en-US" sz="2200" dirty="0">
                <a:latin typeface="Calibri Light"/>
                <a:cs typeface="Calibri Light"/>
              </a:rPr>
              <a:t>Works in lexicographical order with strings; 'a' is lower/less than 'z'</a:t>
            </a:r>
          </a:p>
          <a:p>
            <a:pPr marL="304165" indent="-304165"/>
            <a:endParaRPr lang="en-US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536FC6F7-8FFE-461E-AD09-4CFBBEDD4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D2BDA293-7BEE-48A6-A3E3-555F8BBDB5E5}"/>
              </a:ext>
            </a:extLst>
          </p:cNvPr>
          <p:cNvSpPr txBox="1"/>
          <p:nvPr/>
        </p:nvSpPr>
        <p:spPr>
          <a:xfrm>
            <a:off x="1933750" y="3867396"/>
            <a:ext cx="8202706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C00000"/>
                </a:solidFill>
                <a:ea typeface="+mn-lt"/>
                <a:cs typeface="+mn-lt"/>
              </a:rPr>
              <a:t>==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1600" b="1" dirty="0">
                <a:ea typeface="+mn-lt"/>
                <a:cs typeface="+mn-lt"/>
              </a:rPr>
              <a:t>does NOT evaluate the data type (</a:t>
            </a:r>
            <a:r>
              <a:rPr lang="en-US" sz="1600" b="1" dirty="0" err="1">
                <a:ea typeface="+mn-lt"/>
                <a:cs typeface="+mn-lt"/>
              </a:rPr>
              <a:t>i.e</a:t>
            </a:r>
            <a:r>
              <a:rPr lang="en-US" sz="1600" b="1" dirty="0">
                <a:ea typeface="+mn-lt"/>
                <a:cs typeface="+mn-lt"/>
              </a:rPr>
              <a:t>  1 == "1"   will return true)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  <a:ea typeface="+mn-lt"/>
                <a:cs typeface="+mn-lt"/>
              </a:rPr>
              <a:t>===</a:t>
            </a:r>
            <a:r>
              <a:rPr lang="en-US" sz="1600" b="1" dirty="0">
                <a:ea typeface="+mn-lt"/>
                <a:cs typeface="+mn-lt"/>
              </a:rPr>
              <a:t> is a strict equality where the data types must match (</a:t>
            </a:r>
            <a:r>
              <a:rPr lang="en-US" sz="1600" b="1" dirty="0" err="1">
                <a:ea typeface="+mn-lt"/>
                <a:cs typeface="+mn-lt"/>
              </a:rPr>
              <a:t>i.e</a:t>
            </a:r>
            <a:r>
              <a:rPr lang="en-US" sz="1600" b="1" dirty="0">
                <a:ea typeface="+mn-lt"/>
                <a:cs typeface="+mn-lt"/>
              </a:rPr>
              <a:t>  1 === "1"   will return false)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  <a:ea typeface="+mn-lt"/>
                <a:cs typeface="+mn-lt"/>
              </a:rPr>
              <a:t>=== </a:t>
            </a:r>
            <a:r>
              <a:rPr lang="en-US" sz="1600" b="1" dirty="0">
                <a:ea typeface="+mn-lt"/>
                <a:cs typeface="+mn-lt"/>
              </a:rPr>
              <a:t>Strict is best practice</a:t>
            </a:r>
          </a:p>
        </p:txBody>
      </p:sp>
    </p:spTree>
    <p:extLst>
      <p:ext uri="{BB962C8B-B14F-4D97-AF65-F5344CB8AC3E}">
        <p14:creationId xmlns:p14="http://schemas.microsoft.com/office/powerpoint/2010/main" val="332771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9A2B-3242-4C26-9A20-65E9404D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Truthy &amp; </a:t>
            </a:r>
            <a:r>
              <a:rPr lang="en-US" err="1">
                <a:solidFill>
                  <a:schemeClr val="accent5"/>
                </a:solidFill>
                <a:latin typeface="Calibri"/>
                <a:cs typeface="Calibri"/>
              </a:rPr>
              <a:t>Falsy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B4B6B-7898-4FE8-B17B-AB38B779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528"/>
            <a:ext cx="10515600" cy="397033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Boolean values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true</a:t>
            </a:r>
            <a:r>
              <a:rPr lang="en-US" dirty="0">
                <a:solidFill>
                  <a:schemeClr val="accent6"/>
                </a:solidFill>
                <a:latin typeface="Calibri Light"/>
                <a:cs typeface="Calibri Light"/>
              </a:rPr>
              <a:t> </a:t>
            </a:r>
            <a:r>
              <a:rPr lang="en-US" dirty="0">
                <a:latin typeface="Calibri Light"/>
                <a:cs typeface="Calibri Light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false</a:t>
            </a:r>
            <a:r>
              <a:rPr lang="en-US" dirty="0">
                <a:solidFill>
                  <a:srgbClr val="C00000"/>
                </a:solidFill>
                <a:latin typeface="Calibri Light"/>
                <a:cs typeface="Calibri Light"/>
              </a:rPr>
              <a:t> </a:t>
            </a:r>
            <a:r>
              <a:rPr lang="en-US" dirty="0">
                <a:latin typeface="Calibri Light"/>
                <a:cs typeface="Calibri Light"/>
              </a:rPr>
              <a:t>are of the Boolean data type only</a:t>
            </a:r>
            <a:endParaRPr lang="en-US" dirty="0"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The concept of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truthy</a:t>
            </a:r>
            <a:r>
              <a:rPr lang="en-US" dirty="0">
                <a:solidFill>
                  <a:srgbClr val="00B050"/>
                </a:solidFill>
                <a:latin typeface="Calibri Light"/>
                <a:cs typeface="Calibri Light"/>
              </a:rPr>
              <a:t> </a:t>
            </a:r>
            <a:r>
              <a:rPr lang="en-US" dirty="0">
                <a:latin typeface="Calibri Light"/>
                <a:cs typeface="Calibri Light"/>
              </a:rPr>
              <a:t>and </a:t>
            </a:r>
            <a:r>
              <a:rPr lang="en-US" b="1" dirty="0" err="1">
                <a:solidFill>
                  <a:srgbClr val="C00000"/>
                </a:solidFill>
                <a:latin typeface="Calibri Light"/>
                <a:cs typeface="Calibri Light"/>
              </a:rPr>
              <a:t>falsy</a:t>
            </a:r>
            <a:r>
              <a:rPr lang="en-US" dirty="0">
                <a:latin typeface="Calibri Light"/>
                <a:cs typeface="Calibri Light"/>
              </a:rPr>
              <a:t> mean that if a value was converted to the Boolean data type, it would be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true</a:t>
            </a:r>
            <a:r>
              <a:rPr lang="en-US" dirty="0">
                <a:solidFill>
                  <a:srgbClr val="0070C0"/>
                </a:solidFill>
                <a:latin typeface="Calibri Light"/>
                <a:cs typeface="Calibri Light"/>
              </a:rPr>
              <a:t> </a:t>
            </a:r>
            <a:r>
              <a:rPr lang="en-US" dirty="0">
                <a:latin typeface="Calibri Light"/>
                <a:cs typeface="Calibri Light"/>
              </a:rPr>
              <a:t>or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false</a:t>
            </a:r>
            <a:r>
              <a:rPr lang="en-US" dirty="0">
                <a:latin typeface="Calibri Light"/>
                <a:cs typeface="Calibri Light"/>
              </a:rPr>
              <a:t>.</a:t>
            </a:r>
            <a:endParaRPr lang="en-US"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Example: the number 3 is truthy, the number 0 is </a:t>
            </a:r>
            <a:r>
              <a:rPr lang="en-US" dirty="0" err="1">
                <a:latin typeface="Calibri Light"/>
                <a:cs typeface="Calibri Light"/>
              </a:rPr>
              <a:t>falsy</a:t>
            </a:r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b="1" u="sng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b="1" u="sng" dirty="0">
                <a:latin typeface="Calibri Light"/>
                <a:cs typeface="Calibri Light"/>
              </a:rPr>
              <a:t>Discuss</a:t>
            </a:r>
            <a:r>
              <a:rPr lang="en-US" b="1" dirty="0">
                <a:latin typeface="Calibri Light"/>
                <a:cs typeface="Calibri Light"/>
              </a:rPr>
              <a:t>: </a:t>
            </a:r>
            <a:r>
              <a:rPr lang="en-US" dirty="0">
                <a:latin typeface="Calibri Light"/>
                <a:cs typeface="Calibri Light"/>
              </a:rPr>
              <a:t>Is the number  -1 </a:t>
            </a:r>
            <a:r>
              <a:rPr lang="en-US" dirty="0" err="1">
                <a:latin typeface="Calibri Light"/>
                <a:cs typeface="Calibri Light"/>
              </a:rPr>
              <a:t>falsy</a:t>
            </a:r>
            <a:r>
              <a:rPr lang="en-US" dirty="0">
                <a:latin typeface="Calibri Light"/>
                <a:cs typeface="Calibri Light"/>
              </a:rPr>
              <a:t>?</a:t>
            </a:r>
            <a:endParaRPr lang="en-US">
              <a:cs typeface="Calibri" panose="020F0502020204030204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76D6DF45-3D73-46E2-8643-9460E0A26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17B1A36-7011-4530-8B7C-0C25BA1F407E}"/>
              </a:ext>
            </a:extLst>
          </p:cNvPr>
          <p:cNvGrpSpPr/>
          <p:nvPr/>
        </p:nvGrpSpPr>
        <p:grpSpPr>
          <a:xfrm>
            <a:off x="1100472" y="4850234"/>
            <a:ext cx="9197787" cy="1509432"/>
            <a:chOff x="1100472" y="4850234"/>
            <a:chExt cx="9197787" cy="1509432"/>
          </a:xfrm>
        </p:grpSpPr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43383F3E-7F92-412F-BF78-BF606C975332}"/>
                </a:ext>
              </a:extLst>
            </p:cNvPr>
            <p:cNvSpPr txBox="1"/>
            <p:nvPr/>
          </p:nvSpPr>
          <p:spPr>
            <a:xfrm>
              <a:off x="1100472" y="5517449"/>
              <a:ext cx="9197787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err="1">
                  <a:solidFill>
                    <a:srgbClr val="C00000"/>
                  </a:solidFill>
                  <a:ea typeface="+mn-lt"/>
                  <a:cs typeface="+mn-lt"/>
                </a:rPr>
                <a:t>Falsy</a:t>
              </a:r>
              <a:r>
                <a:rPr lang="en-US" sz="1600" b="1" dirty="0">
                  <a:solidFill>
                    <a:srgbClr val="C00000"/>
                  </a:solidFill>
                  <a:ea typeface="+mn-lt"/>
                  <a:cs typeface="+mn-lt"/>
                </a:rPr>
                <a:t> </a:t>
              </a:r>
              <a:r>
                <a:rPr lang="en-US" sz="1600" b="1" dirty="0">
                  <a:ea typeface="+mn-lt"/>
                  <a:cs typeface="+mn-lt"/>
                </a:rPr>
                <a:t>– Any value that is </a:t>
              </a:r>
              <a:r>
                <a:rPr lang="en-US" sz="1600" b="1" dirty="0">
                  <a:solidFill>
                    <a:srgbClr val="C00000"/>
                  </a:solidFill>
                  <a:ea typeface="+mn-lt"/>
                  <a:cs typeface="+mn-lt"/>
                </a:rPr>
                <a:t>false, 0</a:t>
              </a:r>
              <a:r>
                <a:rPr lang="en-US" sz="1600" b="1" dirty="0">
                  <a:ea typeface="+mn-lt"/>
                  <a:cs typeface="+mn-lt"/>
                </a:rPr>
                <a:t>, an empty string (</a:t>
              </a:r>
              <a:r>
                <a:rPr lang="en-US" sz="1600" b="1" dirty="0">
                  <a:solidFill>
                    <a:srgbClr val="C00000"/>
                  </a:solidFill>
                  <a:ea typeface="+mn-lt"/>
                  <a:cs typeface="+mn-lt"/>
                </a:rPr>
                <a:t>""</a:t>
              </a:r>
              <a:r>
                <a:rPr lang="en-US" sz="1600" b="1" dirty="0">
                  <a:ea typeface="+mn-lt"/>
                  <a:cs typeface="+mn-lt"/>
                </a:rPr>
                <a:t>), </a:t>
              </a:r>
              <a:r>
                <a:rPr lang="en-US" sz="1600" b="1" dirty="0">
                  <a:solidFill>
                    <a:srgbClr val="C00000"/>
                  </a:solidFill>
                  <a:ea typeface="+mn-lt"/>
                  <a:cs typeface="+mn-lt"/>
                </a:rPr>
                <a:t>undefined</a:t>
              </a:r>
              <a:r>
                <a:rPr lang="en-US" sz="1600" b="1" dirty="0">
                  <a:ea typeface="+mn-lt"/>
                  <a:cs typeface="+mn-lt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ea typeface="+mn-lt"/>
                  <a:cs typeface="+mn-lt"/>
                </a:rPr>
                <a:t>null</a:t>
              </a:r>
              <a:r>
                <a:rPr lang="en-US" sz="1600" b="1" dirty="0">
                  <a:ea typeface="+mn-lt"/>
                  <a:cs typeface="+mn-lt"/>
                </a:rPr>
                <a:t>, and </a:t>
              </a:r>
              <a:r>
                <a:rPr lang="en-US" sz="1600" b="1" dirty="0" err="1">
                  <a:solidFill>
                    <a:srgbClr val="C00000"/>
                  </a:solidFill>
                  <a:ea typeface="+mn-lt"/>
                  <a:cs typeface="+mn-lt"/>
                </a:rPr>
                <a:t>NaN</a:t>
              </a:r>
              <a:r>
                <a:rPr lang="en-US" sz="1600" b="1" dirty="0">
                  <a:ea typeface="+mn-lt"/>
                  <a:cs typeface="+mn-lt"/>
                </a:rPr>
                <a:t>  will be interpreted as </a:t>
              </a:r>
              <a:r>
                <a:rPr lang="en-US" sz="1600" b="1" dirty="0">
                  <a:solidFill>
                    <a:srgbClr val="C00000"/>
                  </a:solidFill>
                  <a:ea typeface="+mn-lt"/>
                  <a:cs typeface="+mn-lt"/>
                </a:rPr>
                <a:t>false</a:t>
              </a:r>
            </a:p>
          </p:txBody>
        </p:sp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3631CE43-3DFF-4568-B62B-3C3D004D1FE3}"/>
                </a:ext>
              </a:extLst>
            </p:cNvPr>
            <p:cNvSpPr txBox="1"/>
            <p:nvPr/>
          </p:nvSpPr>
          <p:spPr>
            <a:xfrm>
              <a:off x="1378377" y="6021112"/>
              <a:ext cx="6463555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ea typeface="+mn-lt"/>
                  <a:cs typeface="+mn-lt"/>
                </a:rPr>
                <a:t>Truthy </a:t>
              </a:r>
              <a:r>
                <a:rPr lang="en-US" sz="1600" b="1" dirty="0">
                  <a:ea typeface="+mn-lt"/>
                  <a:cs typeface="+mn-lt"/>
                </a:rPr>
                <a:t>– Any other value that NOT </a:t>
              </a:r>
              <a:r>
                <a:rPr lang="en-US" sz="1600" b="1" dirty="0" err="1">
                  <a:ea typeface="+mn-lt"/>
                  <a:cs typeface="+mn-lt"/>
                </a:rPr>
                <a:t>Falsy</a:t>
              </a:r>
              <a:r>
                <a:rPr lang="en-US" sz="1600" b="1" dirty="0">
                  <a:ea typeface="+mn-lt"/>
                  <a:cs typeface="+mn-lt"/>
                </a:rPr>
                <a:t> will be interpreted as 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ea typeface="+mn-lt"/>
                  <a:cs typeface="+mn-lt"/>
                </a:rPr>
                <a:t>true</a:t>
              </a:r>
            </a:p>
          </p:txBody>
        </p:sp>
        <p:sp>
          <p:nvSpPr>
            <p:cNvPr id="8" name="TextBox 2">
              <a:extLst>
                <a:ext uri="{FF2B5EF4-FFF2-40B4-BE49-F238E27FC236}">
                  <a16:creationId xmlns:a16="http://schemas.microsoft.com/office/drawing/2014/main" id="{8F3721D2-9701-409E-943B-38D263244E36}"/>
                </a:ext>
              </a:extLst>
            </p:cNvPr>
            <p:cNvSpPr txBox="1"/>
            <p:nvPr/>
          </p:nvSpPr>
          <p:spPr>
            <a:xfrm>
              <a:off x="6099059" y="4850234"/>
              <a:ext cx="3868819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>
                  <a:ea typeface="+mn-lt"/>
                  <a:cs typeface="+mn-lt"/>
                </a:rPr>
                <a:t>No, -1 is 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ea typeface="+mn-lt"/>
                  <a:cs typeface="+mn-lt"/>
                </a:rPr>
                <a:t>truthy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25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9A2B-3242-4C26-9A20-65E9404D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Truthy &amp; </a:t>
            </a:r>
            <a:r>
              <a:rPr lang="en-US" err="1">
                <a:solidFill>
                  <a:schemeClr val="accent5"/>
                </a:solidFill>
                <a:latin typeface="Calibri"/>
                <a:cs typeface="Calibri"/>
              </a:rPr>
              <a:t>Falsy</a:t>
            </a:r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 (</a:t>
            </a:r>
            <a:r>
              <a:rPr lang="en-US" err="1">
                <a:solidFill>
                  <a:schemeClr val="accent5"/>
                </a:solidFill>
                <a:latin typeface="Calibri"/>
                <a:cs typeface="Calibri"/>
              </a:rPr>
              <a:t>cont</a:t>
            </a:r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)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B4B6B-7898-4FE8-B17B-AB38B779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508"/>
            <a:ext cx="10515600" cy="4674066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There are only 6 </a:t>
            </a:r>
            <a:r>
              <a:rPr lang="en-US" b="1" dirty="0" err="1">
                <a:latin typeface="Calibri Light"/>
                <a:cs typeface="Calibri Light"/>
              </a:rPr>
              <a:t>falsy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values:</a:t>
            </a:r>
            <a:endParaRPr lang="en-US" dirty="0"/>
          </a:p>
          <a:p>
            <a:pPr marL="755650" lvl="1" indent="-304165"/>
            <a:r>
              <a:rPr lang="en-US" dirty="0">
                <a:solidFill>
                  <a:srgbClr val="C00000"/>
                </a:solidFill>
                <a:latin typeface="Calibri Light"/>
                <a:cs typeface="Calibri Light"/>
              </a:rPr>
              <a:t>false</a:t>
            </a:r>
          </a:p>
          <a:p>
            <a:pPr marL="755650" lvl="1" indent="-304165"/>
            <a:r>
              <a:rPr lang="en-US" dirty="0">
                <a:solidFill>
                  <a:srgbClr val="C00000"/>
                </a:solidFill>
                <a:latin typeface="Calibri Light"/>
                <a:cs typeface="Calibri Light"/>
              </a:rPr>
              <a:t>null</a:t>
            </a:r>
          </a:p>
          <a:p>
            <a:pPr marL="755650" lvl="1" indent="-304165"/>
            <a:r>
              <a:rPr lang="en-US" dirty="0">
                <a:solidFill>
                  <a:srgbClr val="C00000"/>
                </a:solidFill>
                <a:latin typeface="Calibri Light"/>
                <a:cs typeface="Calibri Light"/>
              </a:rPr>
              <a:t>undefined</a:t>
            </a: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empty string: </a:t>
            </a:r>
            <a:r>
              <a:rPr lang="en-US" dirty="0">
                <a:solidFill>
                  <a:srgbClr val="C00000"/>
                </a:solidFill>
                <a:latin typeface="Calibri Light"/>
                <a:cs typeface="Calibri Light"/>
              </a:rPr>
              <a:t>""</a:t>
            </a:r>
            <a:r>
              <a:rPr lang="en-US" dirty="0">
                <a:latin typeface="Calibri Light"/>
                <a:cs typeface="Calibri Light"/>
              </a:rPr>
              <a:t>   and   </a:t>
            </a:r>
            <a:r>
              <a:rPr lang="en-US" dirty="0">
                <a:solidFill>
                  <a:srgbClr val="C00000"/>
                </a:solidFill>
                <a:latin typeface="Calibri Light"/>
                <a:cs typeface="Calibri Light"/>
              </a:rPr>
              <a:t>''</a:t>
            </a:r>
          </a:p>
          <a:p>
            <a:pPr marL="755650" lvl="1" indent="-304165"/>
            <a:r>
              <a:rPr lang="en-US" dirty="0">
                <a:solidFill>
                  <a:srgbClr val="C00000"/>
                </a:solidFill>
                <a:latin typeface="Calibri Light"/>
                <a:cs typeface="Calibri Light"/>
              </a:rPr>
              <a:t>0</a:t>
            </a:r>
          </a:p>
          <a:p>
            <a:pPr marL="755650" lvl="1" indent="-304165"/>
            <a:r>
              <a:rPr lang="en-US" dirty="0" err="1">
                <a:solidFill>
                  <a:srgbClr val="C00000"/>
                </a:solidFill>
                <a:latin typeface="Calibri Light"/>
                <a:cs typeface="Calibri Light"/>
              </a:rPr>
              <a:t>NaN</a:t>
            </a:r>
            <a:r>
              <a:rPr lang="en-US" dirty="0">
                <a:latin typeface="Calibri Light"/>
                <a:cs typeface="Calibri Light"/>
              </a:rPr>
              <a:t> (Not a Number)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Everything else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truthy</a:t>
            </a:r>
            <a:r>
              <a:rPr lang="en-US" dirty="0">
                <a:latin typeface="Calibri Light"/>
                <a:cs typeface="Calibri Light"/>
              </a:rPr>
              <a:t>!</a:t>
            </a:r>
            <a:endParaRPr lang="en-US" dirty="0"/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3FF0FD2F-7842-4E45-BC03-F6F77E66A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38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Logical Operators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28" y="1293239"/>
            <a:ext cx="10687956" cy="526676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-30416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latin typeface="Calibri Light"/>
                <a:cs typeface="Calibri Light"/>
              </a:rPr>
              <a:t>Logical </a:t>
            </a:r>
            <a:r>
              <a:rPr lang="en-US" sz="2400" b="1" dirty="0">
                <a:solidFill>
                  <a:srgbClr val="A83DA3"/>
                </a:solidFill>
                <a:latin typeface="Calibri Light"/>
                <a:cs typeface="Calibri Light"/>
              </a:rPr>
              <a:t>AND </a:t>
            </a:r>
            <a:r>
              <a:rPr lang="en-US" sz="2400" b="1" dirty="0">
                <a:solidFill>
                  <a:srgbClr val="0070C0"/>
                </a:solidFill>
                <a:latin typeface="Calibri Light"/>
                <a:cs typeface="Calibri Light"/>
              </a:rPr>
              <a:t>&amp;&amp;</a:t>
            </a:r>
            <a:r>
              <a:rPr lang="en-US" sz="2400" dirty="0">
                <a:latin typeface="Calibri Light"/>
                <a:cs typeface="Calibri Light"/>
              </a:rPr>
              <a:t>: Returns first </a:t>
            </a:r>
            <a:r>
              <a:rPr lang="en-US" sz="2400" dirty="0" err="1">
                <a:latin typeface="Calibri Light"/>
                <a:cs typeface="Calibri Light"/>
              </a:rPr>
              <a:t>falsy</a:t>
            </a:r>
            <a:r>
              <a:rPr lang="en-US" sz="2400" dirty="0">
                <a:latin typeface="Calibri Light"/>
                <a:cs typeface="Calibri Light"/>
              </a:rPr>
              <a:t> value or last truthy value</a:t>
            </a: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b="1" u="sng" dirty="0">
                <a:latin typeface="Calibri Light"/>
                <a:cs typeface="Calibri Light"/>
              </a:rPr>
              <a:t>Discuss</a:t>
            </a:r>
            <a:r>
              <a:rPr lang="en-US" sz="2400" dirty="0">
                <a:latin typeface="Calibri Light"/>
                <a:cs typeface="Calibri Light"/>
              </a:rPr>
              <a:t>: What is returned from evaluating</a:t>
            </a:r>
            <a:r>
              <a:rPr lang="en-US" sz="2400" b="1" dirty="0">
                <a:latin typeface="Calibri Light"/>
                <a:cs typeface="Calibri Light"/>
              </a:rPr>
              <a:t> (true &amp;&amp; (3 &gt;= 5))</a:t>
            </a:r>
            <a:r>
              <a:rPr lang="en-US" sz="2400" dirty="0">
                <a:latin typeface="Calibri Light"/>
                <a:cs typeface="Calibri Light"/>
              </a:rPr>
              <a:t>?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latin typeface="Calibri Light"/>
                <a:cs typeface="Calibri Light"/>
              </a:rPr>
              <a:t>-----------------------------------------------------------------------------------------------------</a:t>
            </a:r>
          </a:p>
          <a:p>
            <a:pPr marL="304165" indent="-304165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Calibri Light"/>
                <a:cs typeface="Calibri Light"/>
              </a:rPr>
              <a:t>Logical </a:t>
            </a:r>
            <a:r>
              <a:rPr lang="en-US" sz="2400" b="1" dirty="0">
                <a:solidFill>
                  <a:srgbClr val="A83DA3"/>
                </a:solidFill>
                <a:latin typeface="Calibri Light"/>
                <a:cs typeface="Calibri Light"/>
              </a:rPr>
              <a:t>OR </a:t>
            </a:r>
            <a:r>
              <a:rPr lang="en-US" sz="2400" b="1" dirty="0">
                <a:solidFill>
                  <a:srgbClr val="0070C0"/>
                </a:solidFill>
                <a:latin typeface="Calibri Light"/>
                <a:cs typeface="Calibri Light"/>
              </a:rPr>
              <a:t>||</a:t>
            </a:r>
            <a:r>
              <a:rPr lang="en-US" sz="2400" dirty="0">
                <a:latin typeface="Calibri Light"/>
                <a:cs typeface="Calibri Light"/>
              </a:rPr>
              <a:t>: Returns first truthy value or last </a:t>
            </a:r>
            <a:r>
              <a:rPr lang="en-US" sz="2400" dirty="0" err="1">
                <a:latin typeface="Calibri Light"/>
                <a:cs typeface="Calibri Light"/>
              </a:rPr>
              <a:t>falsy</a:t>
            </a:r>
            <a:r>
              <a:rPr lang="en-US" sz="2400" dirty="0">
                <a:latin typeface="Calibri Light"/>
                <a:cs typeface="Calibri Light"/>
              </a:rPr>
              <a:t> value</a:t>
            </a:r>
            <a:endParaRPr lang="en-US" sz="2400" dirty="0">
              <a:latin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u="sng" dirty="0">
                <a:latin typeface="Calibri Light"/>
                <a:cs typeface="Calibri Light"/>
              </a:rPr>
              <a:t>Discuss</a:t>
            </a:r>
            <a:r>
              <a:rPr lang="en-US" sz="2400" b="1" dirty="0">
                <a:latin typeface="Calibri Light"/>
                <a:cs typeface="Calibri Light"/>
              </a:rPr>
              <a:t>: </a:t>
            </a:r>
            <a:r>
              <a:rPr lang="en-US" sz="2400" dirty="0">
                <a:latin typeface="Calibri Light"/>
                <a:cs typeface="Calibri Light"/>
              </a:rPr>
              <a:t>What is returned from evaluating </a:t>
            </a:r>
            <a:r>
              <a:rPr lang="en-US" sz="2400" b="1" dirty="0">
                <a:latin typeface="Calibri Light"/>
                <a:cs typeface="Calibri Light"/>
              </a:rPr>
              <a:t>(false || (5  - 10))</a:t>
            </a:r>
            <a:r>
              <a:rPr lang="en-US" sz="2400" dirty="0">
                <a:latin typeface="Calibri Light"/>
                <a:cs typeface="Calibri Light"/>
              </a:rPr>
              <a:t>?</a:t>
            </a:r>
            <a:endParaRPr lang="en-US" sz="2400" dirty="0">
              <a:solidFill>
                <a:srgbClr val="000000"/>
              </a:solidFill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972B1800-C2E9-40D3-AD8D-C29869D17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73070F-9F0D-456A-ACB2-4DE3C14B9E28}"/>
              </a:ext>
            </a:extLst>
          </p:cNvPr>
          <p:cNvSpPr txBox="1"/>
          <p:nvPr/>
        </p:nvSpPr>
        <p:spPr>
          <a:xfrm>
            <a:off x="8619370" y="1960168"/>
            <a:ext cx="1192307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b="1">
                <a:latin typeface="Calibri Light"/>
                <a:cs typeface="Calibri Light"/>
              </a:rPr>
              <a:t>false</a:t>
            </a:r>
            <a:endParaRPr lang="en-US" b="1" dirty="0">
              <a:latin typeface="Calibri Light"/>
              <a:cs typeface="Calibri Light"/>
            </a:endParaRPr>
          </a:p>
        </p:txBody>
      </p:sp>
      <p:pic>
        <p:nvPicPr>
          <p:cNvPr id="10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1CDBF-DF39-4345-9027-DD545E0DE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572" y="4083226"/>
            <a:ext cx="2211531" cy="2554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11362A-1731-49C5-92E1-4892DAD5A800}"/>
              </a:ext>
            </a:extLst>
          </p:cNvPr>
          <p:cNvSpPr txBox="1"/>
          <p:nvPr/>
        </p:nvSpPr>
        <p:spPr>
          <a:xfrm>
            <a:off x="8463706" y="3459600"/>
            <a:ext cx="2899166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latin typeface="Calibri Light"/>
                <a:cs typeface="Calibri Light"/>
              </a:rPr>
              <a:t>-5  </a:t>
            </a:r>
            <a:br>
              <a:rPr lang="en-US" b="1" dirty="0">
                <a:latin typeface="Calibri Light"/>
                <a:cs typeface="Calibri Light"/>
              </a:rPr>
            </a:br>
            <a:r>
              <a:rPr lang="en-US" sz="1200" b="1" dirty="0">
                <a:latin typeface="Calibri Light"/>
                <a:cs typeface="Calibri Light"/>
              </a:rPr>
              <a:t> -5 is the first truthy value and is returned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9356147-B2CB-4CE7-8820-F0FF0CE60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745" y="4082148"/>
            <a:ext cx="5265932" cy="263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6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56AC-7CBE-419B-9DAB-57A3393B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04800"/>
            <a:ext cx="9753600" cy="8690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Agenda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755887-1BCF-4546-B220-C1E634EF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53099"/>
              </p:ext>
            </p:extLst>
          </p:nvPr>
        </p:nvGraphicFramePr>
        <p:xfrm>
          <a:off x="1066800" y="1752600"/>
          <a:ext cx="1005838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1835">
                  <a:extLst>
                    <a:ext uri="{9D8B030D-6E8A-4147-A177-3AD203B41FA5}">
                      <a16:colId xmlns:a16="http://schemas.microsoft.com/office/drawing/2014/main" val="2088967464"/>
                    </a:ext>
                  </a:extLst>
                </a:gridCol>
                <a:gridCol w="2052914">
                  <a:extLst>
                    <a:ext uri="{9D8B030D-6E8A-4147-A177-3AD203B41FA5}">
                      <a16:colId xmlns:a16="http://schemas.microsoft.com/office/drawing/2014/main" val="3776942039"/>
                    </a:ext>
                  </a:extLst>
                </a:gridCol>
                <a:gridCol w="1613640">
                  <a:extLst>
                    <a:ext uri="{9D8B030D-6E8A-4147-A177-3AD203B41FA5}">
                      <a16:colId xmlns:a16="http://schemas.microsoft.com/office/drawing/2014/main" val="127327409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effectLst/>
                        </a:rPr>
                        <a:t>Activity​​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</a:rPr>
                        <a:t>Time​​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dirty="0">
                          <a:effectLst/>
                        </a:rPr>
                        <a:t>~Start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4133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Get Prepared: Log in to </a:t>
                      </a:r>
                      <a:r>
                        <a:rPr lang="en-US" sz="2000" dirty="0" err="1">
                          <a:effectLst/>
                        </a:rPr>
                        <a:t>Nucamp</a:t>
                      </a:r>
                      <a:r>
                        <a:rPr lang="en-US" sz="2000" dirty="0">
                          <a:effectLst/>
                        </a:rPr>
                        <a:t> Learning Portal • Slack • Screenshare​​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10 minutes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effectLst/>
                        </a:rPr>
                        <a:t>9:00am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7573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Check-In​​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10 minutes​​ </a:t>
                      </a:r>
                      <a:endParaRPr lang="en-US" sz="14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9:10am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7625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Review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60 minutes</a:t>
                      </a:r>
                      <a:endParaRPr lang="en-US" sz="1400" b="0" i="0" u="none" strike="noStrike" noProof="0" dirty="0">
                        <a:solidFill>
                          <a:schemeClr val="dk1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effectLst/>
                          <a:latin typeface="Calibri"/>
                        </a:rPr>
                        <a:t>9:20am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2377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Task 1​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40 minutes​​</a:t>
                      </a:r>
                      <a:endParaRPr lang="en-US" sz="1400" b="0" i="0" u="none" strike="noStrike" noProof="0" dirty="0">
                        <a:solidFill>
                          <a:schemeClr val="dk1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effectLst/>
                          <a:latin typeface="Calibri"/>
                        </a:rPr>
                        <a:t>10:20am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7948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BREAK​​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15 minutes​​ </a:t>
                      </a:r>
                      <a:endParaRPr lang="en-US" sz="1400" b="0" i="0" u="none" strike="noStrike" noProof="0" dirty="0">
                        <a:solidFill>
                          <a:schemeClr val="dk1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effectLst/>
                          <a:latin typeface="Calibri"/>
                        </a:rPr>
                        <a:t>11:00am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0782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Task 2 &amp; 3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90 minutes​​</a:t>
                      </a:r>
                      <a:endParaRPr lang="en-US" sz="1400" b="0" i="0" u="none" strike="noStrike" noProof="0" dirty="0">
                        <a:solidFill>
                          <a:schemeClr val="dk1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effectLst/>
                          <a:latin typeface="Calibri"/>
                        </a:rPr>
                        <a:t>11:15am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7148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Check-Out​​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15 minutes​​</a:t>
                      </a:r>
                      <a:endParaRPr lang="en-US" sz="1400" b="0" i="0" u="none" strike="noStrike" noProof="0" dirty="0">
                        <a:solidFill>
                          <a:schemeClr val="dk1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effectLst/>
                          <a:latin typeface="Calibri"/>
                        </a:rPr>
                        <a:t>12:45pm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98103"/>
                  </a:ext>
                </a:extLst>
              </a:tr>
            </a:tbl>
          </a:graphicData>
        </a:graphic>
      </p:graphicFrame>
      <p:pic>
        <p:nvPicPr>
          <p:cNvPr id="4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1DB00E6F-9506-4763-A0A4-5A3E18014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21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Logical Operators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28" y="1293239"/>
            <a:ext cx="10687956" cy="526676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>
              <a:lnSpc>
                <a:spcPct val="200000"/>
              </a:lnSpc>
            </a:pPr>
            <a:r>
              <a:rPr lang="en-US" dirty="0">
                <a:latin typeface="Calibri Light"/>
                <a:cs typeface="Calibri Light"/>
              </a:rPr>
              <a:t>Logical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Not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!</a:t>
            </a:r>
            <a:r>
              <a:rPr lang="en-US" dirty="0">
                <a:latin typeface="Calibri Light"/>
                <a:cs typeface="Calibri Light"/>
              </a:rPr>
              <a:t>: Coerces its operand to Boolean then returns its opposite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b="1" u="sng" dirty="0">
                <a:latin typeface="Calibri Light"/>
                <a:cs typeface="Calibri Light"/>
              </a:rPr>
              <a:t>Discuss</a:t>
            </a:r>
            <a:r>
              <a:rPr lang="en-US" sz="2400" b="1" dirty="0">
                <a:latin typeface="Calibri Light"/>
                <a:cs typeface="Calibri Light"/>
              </a:rPr>
              <a:t>: </a:t>
            </a:r>
            <a:r>
              <a:rPr lang="en-US" sz="2400" dirty="0">
                <a:latin typeface="Calibri Light"/>
                <a:cs typeface="Calibri Light"/>
              </a:rPr>
              <a:t>What is returned from evaluating</a:t>
            </a:r>
            <a:r>
              <a:rPr lang="en-US" b="1" dirty="0">
                <a:latin typeface="Calibri Light"/>
                <a:cs typeface="Calibri Light"/>
              </a:rPr>
              <a:t> 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 panose="020B0604020202020204" pitchFamily="34" charset="0"/>
            </a:pPr>
            <a:r>
              <a:rPr lang="en-US" b="1" dirty="0">
                <a:latin typeface="Calibri Light"/>
                <a:cs typeface="Calibri Light"/>
              </a:rPr>
              <a:t>!(true &amp;&amp; false)</a:t>
            </a:r>
            <a:r>
              <a:rPr lang="en-US" dirty="0">
                <a:latin typeface="Calibri Light"/>
                <a:cs typeface="Calibri Light"/>
              </a:rPr>
              <a:t>?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,Sans-Serif" panose="020B0604020202020204" pitchFamily="34" charset="0"/>
            </a:pPr>
            <a:endParaRPr lang="en-US" b="1" dirty="0">
              <a:latin typeface="Calibri Light"/>
              <a:cs typeface="Calibri Light"/>
            </a:endParaRPr>
          </a:p>
          <a:p>
            <a:pPr marL="742950" lvl="1" indent="-285750">
              <a:buFont typeface="Arial,Sans-Serif" panose="020B0604020202020204" pitchFamily="34" charset="0"/>
            </a:pPr>
            <a:r>
              <a:rPr lang="en-US" b="1" dirty="0">
                <a:latin typeface="Calibri Light"/>
                <a:cs typeface="Calibri Light"/>
              </a:rPr>
              <a:t>!true &amp;&amp; false</a:t>
            </a:r>
            <a:r>
              <a:rPr lang="en-US" dirty="0">
                <a:latin typeface="Calibri Light"/>
                <a:cs typeface="Calibri Light"/>
              </a:rPr>
              <a:t>?</a:t>
            </a:r>
            <a:endParaRPr lang="en-US">
              <a:ea typeface="+mn-lt"/>
              <a:cs typeface="+mn-lt"/>
            </a:endParaRPr>
          </a:p>
          <a:p>
            <a:pPr marL="298450" indent="-304165">
              <a:lnSpc>
                <a:spcPct val="150000"/>
              </a:lnSpc>
              <a:spcBef>
                <a:spcPts val="0"/>
              </a:spcBef>
            </a:pPr>
            <a:endParaRPr lang="en-US" dirty="0">
              <a:solidFill>
                <a:srgbClr val="A83DA3"/>
              </a:solidFill>
              <a:latin typeface="Calibri Light"/>
              <a:cs typeface="Calibri Light"/>
            </a:endParaRPr>
          </a:p>
          <a:p>
            <a:pPr marL="298450" indent="-304165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A83DA3"/>
                </a:solidFill>
                <a:latin typeface="Calibri Light"/>
                <a:cs typeface="Calibri Light"/>
              </a:rPr>
              <a:t>Double Not</a:t>
            </a:r>
            <a:r>
              <a:rPr lang="en-US" dirty="0">
                <a:latin typeface="Calibri Light"/>
                <a:cs typeface="Calibri Light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!!</a:t>
            </a:r>
            <a:endParaRPr lang="en-US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u="sng" dirty="0">
                <a:latin typeface="Calibri Light"/>
                <a:cs typeface="Calibri Light"/>
              </a:rPr>
              <a:t>Discuss:</a:t>
            </a:r>
            <a:r>
              <a:rPr lang="en-US" sz="2400" dirty="0">
                <a:latin typeface="Calibri Light"/>
                <a:cs typeface="Calibri Light"/>
              </a:rPr>
              <a:t> What is this used as a shorthand for and why/how does it work?</a:t>
            </a:r>
            <a:endParaRPr lang="en-US" sz="2400" b="1">
              <a:solidFill>
                <a:srgbClr val="0070C0"/>
              </a:solidFill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972B1800-C2E9-40D3-AD8D-C29869D17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3BAB55-BE33-4B17-8798-9FD4786D6AC2}"/>
              </a:ext>
            </a:extLst>
          </p:cNvPr>
          <p:cNvSpPr txBox="1"/>
          <p:nvPr/>
        </p:nvSpPr>
        <p:spPr>
          <a:xfrm>
            <a:off x="3900156" y="2788735"/>
            <a:ext cx="3453350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latin typeface="Calibri Light"/>
                <a:cs typeface="Calibri Light"/>
              </a:rPr>
              <a:t>True   -  </a:t>
            </a:r>
            <a:r>
              <a:rPr lang="en-US" sz="1200" b="1" dirty="0">
                <a:latin typeface="Calibri Light"/>
                <a:cs typeface="Calibri Light"/>
              </a:rPr>
              <a:t>!false (not false) evaluates to true</a:t>
            </a:r>
            <a:endParaRPr lang="en-US"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0D1081-20A9-40C4-8466-28F8824A5825}"/>
              </a:ext>
            </a:extLst>
          </p:cNvPr>
          <p:cNvSpPr txBox="1"/>
          <p:nvPr/>
        </p:nvSpPr>
        <p:spPr>
          <a:xfrm>
            <a:off x="3900156" y="3579258"/>
            <a:ext cx="2639394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latin typeface="Calibri Light"/>
                <a:cs typeface="Calibri Light"/>
              </a:rPr>
              <a:t>False  - </a:t>
            </a:r>
            <a:r>
              <a:rPr lang="en-US" sz="1200" b="1" dirty="0">
                <a:latin typeface="Calibri Light"/>
                <a:cs typeface="Calibri Light"/>
              </a:rPr>
              <a:t>false &amp;&amp; false = false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E407-2A30-4FDB-BC7E-D366915CBA0E}"/>
              </a:ext>
            </a:extLst>
          </p:cNvPr>
          <p:cNvSpPr txBox="1"/>
          <p:nvPr/>
        </p:nvSpPr>
        <p:spPr>
          <a:xfrm>
            <a:off x="1692088" y="5819111"/>
            <a:ext cx="9672102" cy="6083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400" b="1" dirty="0">
                <a:latin typeface="Calibri Light"/>
                <a:cs typeface="Calibri Light"/>
              </a:rPr>
              <a:t>Can coerce (implicit type conversion) a value to its truthy/</a:t>
            </a:r>
            <a:r>
              <a:rPr lang="en-US" sz="1400" b="1" dirty="0" err="1">
                <a:latin typeface="Calibri Light"/>
                <a:cs typeface="Calibri Light"/>
              </a:rPr>
              <a:t>falsy</a:t>
            </a:r>
            <a:r>
              <a:rPr lang="en-US" sz="1400" b="1" dirty="0">
                <a:latin typeface="Calibri Light"/>
                <a:cs typeface="Calibri Light"/>
              </a:rPr>
              <a:t> Boolean value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400" b="1" dirty="0">
                <a:latin typeface="Calibri Light"/>
                <a:cs typeface="Calibri Light"/>
              </a:rPr>
              <a:t>The first "</a:t>
            </a:r>
            <a:r>
              <a:rPr lang="en-US" sz="1400" b="1" dirty="0">
                <a:solidFill>
                  <a:srgbClr val="C00000"/>
                </a:solidFill>
                <a:latin typeface="Calibri Light"/>
                <a:cs typeface="Calibri Light"/>
              </a:rPr>
              <a:t>!</a:t>
            </a:r>
            <a:r>
              <a:rPr lang="en-US" sz="1400" b="1" dirty="0">
                <a:latin typeface="Calibri Light"/>
                <a:cs typeface="Calibri Light"/>
              </a:rPr>
              <a:t>" will convert it to the </a:t>
            </a:r>
            <a:r>
              <a:rPr lang="en-US" sz="1400" b="1" dirty="0" err="1">
                <a:latin typeface="Calibri Light"/>
                <a:cs typeface="Calibri Light"/>
              </a:rPr>
              <a:t>oppisite</a:t>
            </a:r>
            <a:r>
              <a:rPr lang="en-US" sz="1400" b="1" dirty="0">
                <a:latin typeface="Calibri Light"/>
                <a:cs typeface="Calibri Light"/>
              </a:rPr>
              <a:t> </a:t>
            </a:r>
            <a:r>
              <a:rPr lang="en-US" sz="1400" b="1" dirty="0" err="1">
                <a:latin typeface="Calibri Light"/>
                <a:cs typeface="Calibri Light"/>
              </a:rPr>
              <a:t>boolean</a:t>
            </a:r>
            <a:r>
              <a:rPr lang="en-US" sz="1400" b="1" dirty="0">
                <a:latin typeface="Calibri Light"/>
                <a:cs typeface="Calibri Light"/>
              </a:rPr>
              <a:t> and then the second "</a:t>
            </a:r>
            <a:r>
              <a:rPr lang="en-US" sz="1400" b="1" dirty="0">
                <a:solidFill>
                  <a:srgbClr val="C00000"/>
                </a:solidFill>
                <a:latin typeface="Calibri Light"/>
                <a:cs typeface="Calibri Light"/>
              </a:rPr>
              <a:t>!</a:t>
            </a:r>
            <a:r>
              <a:rPr lang="en-US" sz="1400" b="1" dirty="0">
                <a:latin typeface="Calibri Light"/>
                <a:cs typeface="Calibri Light"/>
              </a:rPr>
              <a:t>" converts it back to it's actual truthy/falsy boolean value </a:t>
            </a:r>
          </a:p>
        </p:txBody>
      </p:sp>
    </p:spTree>
    <p:extLst>
      <p:ext uri="{BB962C8B-B14F-4D97-AF65-F5344CB8AC3E}">
        <p14:creationId xmlns:p14="http://schemas.microsoft.com/office/powerpoint/2010/main" val="94251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9A2B-3242-4C26-9A20-65E9404D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Switch 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B4B6B-7898-4FE8-B17B-AB38B779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350" y="1222377"/>
            <a:ext cx="9753600" cy="5249860"/>
          </a:xfrm>
        </p:spPr>
        <p:txBody>
          <a:bodyPr vert="horz" lIns="121899" tIns="60949" rIns="121899" bIns="60949" rtlCol="0" anchor="t">
            <a:normAutofit fontScale="85000" lnSpcReduction="10000"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Conditional statement – evaluates an expression depending on its value, then executes one of multiple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case</a:t>
            </a:r>
            <a:r>
              <a:rPr lang="en-US" dirty="0">
                <a:solidFill>
                  <a:srgbClr val="A83DA3"/>
                </a:solidFill>
                <a:latin typeface="Calibri Light"/>
                <a:cs typeface="Calibri Light"/>
              </a:rPr>
              <a:t> </a:t>
            </a:r>
            <a:r>
              <a:rPr lang="en-US" dirty="0">
                <a:latin typeface="Calibri Light"/>
                <a:cs typeface="Calibri Light"/>
              </a:rPr>
              <a:t>clauses and an optional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default </a:t>
            </a:r>
            <a:r>
              <a:rPr lang="en-US" dirty="0">
                <a:latin typeface="Calibri Light"/>
                <a:cs typeface="Calibri Light"/>
              </a:rPr>
              <a:t>clause:</a:t>
            </a:r>
          </a:p>
          <a:p>
            <a:pPr marL="794385" lvl="1" indent="-342900">
              <a:spcBef>
                <a:spcPts val="2400"/>
              </a:spcBef>
            </a:pPr>
            <a:endParaRPr lang="en-US" dirty="0">
              <a:latin typeface="Calibri Light"/>
              <a:cs typeface="Calibri Light"/>
            </a:endParaRPr>
          </a:p>
          <a:p>
            <a:pPr marL="794385" lvl="1" indent="-342900">
              <a:spcBef>
                <a:spcPts val="2400"/>
              </a:spcBef>
            </a:pPr>
            <a:endParaRPr lang="en-US" dirty="0">
              <a:latin typeface="Calibri Light"/>
              <a:cs typeface="Calibri Light"/>
            </a:endParaRPr>
          </a:p>
          <a:p>
            <a:pPr marL="794385" lvl="1" indent="-342900">
              <a:spcBef>
                <a:spcPts val="2400"/>
              </a:spcBef>
            </a:pPr>
            <a:endParaRPr lang="en-US" dirty="0">
              <a:latin typeface="Calibri Light"/>
              <a:cs typeface="Calibri Light"/>
            </a:endParaRPr>
          </a:p>
          <a:p>
            <a:pPr marL="794385" lvl="1" indent="-342900">
              <a:spcBef>
                <a:spcPts val="2400"/>
              </a:spcBef>
            </a:pPr>
            <a:endParaRPr lang="en-US" dirty="0">
              <a:latin typeface="Calibri Light"/>
              <a:cs typeface="Calibri Light"/>
            </a:endParaRPr>
          </a:p>
          <a:p>
            <a:pPr marL="794385" lvl="1" indent="-342900">
              <a:spcBef>
                <a:spcPts val="2400"/>
              </a:spcBef>
            </a:pPr>
            <a:r>
              <a:rPr lang="en-US" dirty="0">
                <a:latin typeface="Calibri Light"/>
                <a:cs typeface="Calibri Light"/>
              </a:rPr>
              <a:t>Once the program enters a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case</a:t>
            </a:r>
            <a:r>
              <a:rPr lang="en-US" dirty="0">
                <a:latin typeface="Calibri Light"/>
                <a:cs typeface="Calibri Light"/>
              </a:rPr>
              <a:t>, it will execute all following statements until it reaches the end of the switch block, or a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break</a:t>
            </a:r>
            <a:r>
              <a:rPr lang="en-US" dirty="0">
                <a:latin typeface="Calibri Light"/>
                <a:cs typeface="Calibri Light"/>
              </a:rPr>
              <a:t>, </a:t>
            </a:r>
            <a:r>
              <a:rPr lang="en-US" i="1" dirty="0">
                <a:latin typeface="Calibri Light"/>
                <a:cs typeface="Calibri Light"/>
              </a:rPr>
              <a:t>even the statements for other cases. </a:t>
            </a:r>
            <a:endParaRPr lang="en-US" dirty="0">
              <a:latin typeface="Calibri Light"/>
              <a:cs typeface="Calibri Light"/>
            </a:endParaRPr>
          </a:p>
          <a:p>
            <a:pPr marL="794385" lvl="1" indent="-342900"/>
            <a:endParaRPr lang="en-US" dirty="0">
              <a:latin typeface="Calibri Light"/>
              <a:cs typeface="Calibri Light"/>
            </a:endParaRPr>
          </a:p>
          <a:p>
            <a:pPr marL="794385" lvl="1" indent="-342900"/>
            <a:r>
              <a:rPr lang="en-US" dirty="0">
                <a:latin typeface="Calibri Light"/>
                <a:cs typeface="Calibri Light"/>
              </a:rPr>
              <a:t>Always use a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break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unless you know what you're doing and you want that behavior. </a:t>
            </a:r>
            <a:endParaRPr lang="en-US" dirty="0">
              <a:cs typeface="Calibri" panose="020F0502020204030204"/>
            </a:endParaRPr>
          </a:p>
          <a:p>
            <a:pPr marL="794385" lvl="1" indent="-342900"/>
            <a:endParaRPr lang="en-US" b="1" dirty="0">
              <a:latin typeface="Calibri Light"/>
              <a:cs typeface="Calibri Light"/>
            </a:endParaRPr>
          </a:p>
          <a:p>
            <a:pPr marL="794385" lvl="1" indent="-342900"/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default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clause is like the "else" in an if statement, will run if nothing else matches, best practice is to always use it 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4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71E205AA-E061-4B8C-B663-F1AF38A99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5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BAB5FFFA-142D-447E-9258-D4922E92B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624" y="1997052"/>
            <a:ext cx="3334870" cy="1931565"/>
          </a:xfrm>
          <a:prstGeom prst="rect">
            <a:avLst/>
          </a:prstGeom>
        </p:spPr>
      </p:pic>
      <p:pic>
        <p:nvPicPr>
          <p:cNvPr id="7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9FC91933-57ED-4F4B-A943-236342195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165" y="1997493"/>
            <a:ext cx="4105835" cy="193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12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AD2F-C8B5-4C15-AA8F-213BD312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More Operators: +=  -=   ++  --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DEF2-64B7-467B-985A-5F747F69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896"/>
            <a:ext cx="10515600" cy="4978867"/>
          </a:xfrm>
        </p:spPr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/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+=</a:t>
            </a:r>
            <a:r>
              <a:rPr lang="en-US" dirty="0">
                <a:latin typeface="Calibri Light"/>
                <a:cs typeface="Calibri Light"/>
              </a:rPr>
              <a:t> and 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-=</a:t>
            </a:r>
            <a:r>
              <a:rPr lang="en-US" dirty="0">
                <a:latin typeface="Calibri Light"/>
                <a:cs typeface="Calibri Light"/>
              </a:rPr>
              <a:t> are binary operators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++</a:t>
            </a:r>
            <a:r>
              <a:rPr lang="en-US" dirty="0">
                <a:latin typeface="Calibri Light"/>
                <a:cs typeface="Calibri Light"/>
              </a:rPr>
              <a:t> and 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- -</a:t>
            </a:r>
            <a:r>
              <a:rPr lang="en-US" dirty="0">
                <a:solidFill>
                  <a:srgbClr val="A83DA3"/>
                </a:solidFill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are unary operators that only add or subtract 1</a:t>
            </a: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can be used prefix </a:t>
            </a:r>
            <a:r>
              <a:rPr lang="en-US" sz="1600" dirty="0">
                <a:latin typeface="Calibri Light"/>
                <a:cs typeface="Calibri Light"/>
              </a:rPr>
              <a:t>(</a:t>
            </a:r>
            <a:r>
              <a:rPr lang="en-US" sz="1600" b="1" dirty="0">
                <a:latin typeface="Calibri Light"/>
                <a:cs typeface="Calibri Light"/>
              </a:rPr>
              <a:t>++</a:t>
            </a:r>
            <a:r>
              <a:rPr lang="en-US" sz="1600" dirty="0">
                <a:latin typeface="Calibri Light"/>
                <a:cs typeface="Calibri Light"/>
              </a:rPr>
              <a:t>variable)</a:t>
            </a:r>
            <a:r>
              <a:rPr lang="en-US" dirty="0">
                <a:latin typeface="Calibri Light"/>
                <a:cs typeface="Calibri Light"/>
              </a:rPr>
              <a:t> or postfix </a:t>
            </a:r>
            <a:r>
              <a:rPr lang="en-US" sz="1600" dirty="0">
                <a:latin typeface="Calibri Light"/>
                <a:cs typeface="Calibri Light"/>
              </a:rPr>
              <a:t>(variable</a:t>
            </a:r>
            <a:r>
              <a:rPr lang="en-US" sz="1600" b="1" dirty="0">
                <a:latin typeface="Calibri Light"/>
                <a:cs typeface="Calibri Light"/>
              </a:rPr>
              <a:t>++</a:t>
            </a:r>
            <a:r>
              <a:rPr lang="en-US" sz="1600" dirty="0">
                <a:latin typeface="Calibri Light"/>
                <a:cs typeface="Calibri Light"/>
              </a:rPr>
              <a:t>)</a:t>
            </a:r>
            <a:r>
              <a:rPr lang="en-US" dirty="0">
                <a:latin typeface="Calibri Light"/>
                <a:cs typeface="Calibri Light"/>
              </a:rPr>
              <a:t> and have different behaviors </a:t>
            </a:r>
          </a:p>
          <a:p>
            <a:pPr marL="1212850" lvl="2" indent="-304165"/>
            <a:r>
              <a:rPr lang="en-US" sz="1800" dirty="0">
                <a:latin typeface="Calibri Light"/>
                <a:cs typeface="Calibri Light"/>
              </a:rPr>
              <a:t>++</a:t>
            </a:r>
            <a:r>
              <a:rPr lang="en-US" sz="1800" dirty="0" err="1">
                <a:latin typeface="Calibri Light"/>
                <a:cs typeface="Calibri Light"/>
              </a:rPr>
              <a:t>varName</a:t>
            </a:r>
            <a:r>
              <a:rPr lang="en-US" sz="1800" dirty="0">
                <a:latin typeface="Calibri Light"/>
                <a:cs typeface="Calibri Light"/>
              </a:rPr>
              <a:t> will increase "</a:t>
            </a:r>
            <a:r>
              <a:rPr lang="en-US" sz="1800" dirty="0" err="1">
                <a:latin typeface="Calibri Light"/>
                <a:cs typeface="Calibri Light"/>
              </a:rPr>
              <a:t>varName</a:t>
            </a:r>
            <a:r>
              <a:rPr lang="en-US" sz="1800" dirty="0">
                <a:latin typeface="Calibri Light"/>
                <a:cs typeface="Calibri Light"/>
              </a:rPr>
              <a:t>" by +1 first and then perform an evaluation </a:t>
            </a:r>
          </a:p>
          <a:p>
            <a:pPr marL="1212850" lvl="2" indent="-304165"/>
            <a:r>
              <a:rPr lang="en-US" sz="1800" dirty="0" err="1">
                <a:latin typeface="Calibri Light"/>
                <a:cs typeface="Calibri Light"/>
              </a:rPr>
              <a:t>varName</a:t>
            </a:r>
            <a:r>
              <a:rPr lang="en-US" sz="1800" dirty="0">
                <a:latin typeface="Calibri Light"/>
                <a:cs typeface="Calibri Light"/>
              </a:rPr>
              <a:t>++ will evaluate "</a:t>
            </a:r>
            <a:r>
              <a:rPr lang="en-US" sz="1800" dirty="0" err="1">
                <a:latin typeface="Calibri Light"/>
                <a:cs typeface="Calibri Light"/>
              </a:rPr>
              <a:t>varName</a:t>
            </a:r>
            <a:r>
              <a:rPr lang="en-US" sz="1800" dirty="0">
                <a:latin typeface="Calibri Light"/>
                <a:cs typeface="Calibri Light"/>
              </a:rPr>
              <a:t>" at it's current value first and then increase by +1 after that</a:t>
            </a:r>
          </a:p>
          <a:p>
            <a:pPr marL="1212850" lvl="2" indent="-304165"/>
            <a:endParaRPr lang="en-US" sz="1800" dirty="0">
              <a:latin typeface="Calibri Light"/>
              <a:cs typeface="Calibri Light"/>
            </a:endParaRPr>
          </a:p>
          <a:p>
            <a:pPr marL="755650" lvl="1" indent="-304165"/>
            <a:endParaRPr lang="en-US" dirty="0">
              <a:latin typeface="Calibri Light"/>
              <a:cs typeface="Calibri Light"/>
            </a:endParaRPr>
          </a:p>
          <a:p>
            <a:pPr marL="755650" lvl="1" indent="-304165"/>
            <a:endParaRPr lang="en-US" dirty="0">
              <a:latin typeface="Calibri Light"/>
              <a:cs typeface="Calibri Light"/>
            </a:endParaRP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recommended to use </a:t>
            </a:r>
            <a:r>
              <a:rPr lang="en-US" b="1" dirty="0">
                <a:latin typeface="Calibri Light"/>
                <a:cs typeface="Calibri Light"/>
              </a:rPr>
              <a:t>+= 1</a:t>
            </a:r>
            <a:r>
              <a:rPr lang="en-US" dirty="0">
                <a:latin typeface="Calibri Light"/>
                <a:cs typeface="Calibri Light"/>
              </a:rPr>
              <a:t> and </a:t>
            </a:r>
            <a:r>
              <a:rPr lang="en-US" b="1" dirty="0">
                <a:latin typeface="Calibri Light"/>
                <a:cs typeface="Calibri Light"/>
              </a:rPr>
              <a:t> -= 1 </a:t>
            </a:r>
            <a:r>
              <a:rPr lang="en-US" dirty="0">
                <a:latin typeface="Calibri Light"/>
                <a:cs typeface="Calibri Light"/>
              </a:rPr>
              <a:t>instead of these in most cases, more clear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screen shot of a clock&#10;&#10;Description generated with high confidence">
            <a:extLst>
              <a:ext uri="{FF2B5EF4-FFF2-40B4-BE49-F238E27FC236}">
                <a16:creationId xmlns:a16="http://schemas.microsoft.com/office/drawing/2014/main" id="{499C27C7-7D30-45F1-B076-397AD55BA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89" y="1350219"/>
            <a:ext cx="2125888" cy="1985281"/>
          </a:xfrm>
          <a:prstGeom prst="rect">
            <a:avLst/>
          </a:prstGeom>
        </p:spPr>
      </p:pic>
      <p:pic>
        <p:nvPicPr>
          <p:cNvPr id="6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3522F569-6C4A-49EE-BBC6-608A2E95C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5" name="Picture 6" descr="A screen shot of a person&#10;&#10;Description automatically generated">
            <a:extLst>
              <a:ext uri="{FF2B5EF4-FFF2-40B4-BE49-F238E27FC236}">
                <a16:creationId xmlns:a16="http://schemas.microsoft.com/office/drawing/2014/main" id="{6857D502-27E6-42FD-B137-EEEE3F807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177" y="4835619"/>
            <a:ext cx="2235014" cy="665069"/>
          </a:xfrm>
          <a:prstGeom prst="rect">
            <a:avLst/>
          </a:prstGeom>
        </p:spPr>
      </p:pic>
      <p:pic>
        <p:nvPicPr>
          <p:cNvPr id="7" name="Picture 7" descr="A screen shot of a person&#10;&#10;Description automatically generated">
            <a:extLst>
              <a:ext uri="{FF2B5EF4-FFF2-40B4-BE49-F238E27FC236}">
                <a16:creationId xmlns:a16="http://schemas.microsoft.com/office/drawing/2014/main" id="{A996668C-C277-4EA4-B364-E1F6C6685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240" y="4832537"/>
            <a:ext cx="2358839" cy="67123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168FE15-59B9-4715-8A29-923E7B8C9F2A}"/>
              </a:ext>
            </a:extLst>
          </p:cNvPr>
          <p:cNvGrpSpPr/>
          <p:nvPr/>
        </p:nvGrpSpPr>
        <p:grpSpPr>
          <a:xfrm>
            <a:off x="7748800" y="2522736"/>
            <a:ext cx="3869459" cy="383608"/>
            <a:chOff x="7748800" y="2522736"/>
            <a:chExt cx="3869459" cy="3836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305F45-70F0-4BFF-AAB5-3FFF5121F9F6}"/>
                </a:ext>
              </a:extLst>
            </p:cNvPr>
            <p:cNvSpPr txBox="1"/>
            <p:nvPr/>
          </p:nvSpPr>
          <p:spPr>
            <a:xfrm>
              <a:off x="8875059" y="2537012"/>
              <a:ext cx="274320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/>
                <a:t>Same as x = x - 2</a:t>
              </a:r>
              <a:endParaRPr lang="en-US" dirty="0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DF20E207-8596-4285-8788-4A105689A73F}"/>
                </a:ext>
              </a:extLst>
            </p:cNvPr>
            <p:cNvSpPr/>
            <p:nvPr/>
          </p:nvSpPr>
          <p:spPr>
            <a:xfrm>
              <a:off x="7748800" y="2522736"/>
              <a:ext cx="977152" cy="3496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167EB8-AE1E-4E4A-AA60-9E80337F3447}"/>
              </a:ext>
            </a:extLst>
          </p:cNvPr>
          <p:cNvGrpSpPr/>
          <p:nvPr/>
        </p:nvGrpSpPr>
        <p:grpSpPr>
          <a:xfrm>
            <a:off x="7748800" y="1873624"/>
            <a:ext cx="3869459" cy="371206"/>
            <a:chOff x="7748800" y="1873624"/>
            <a:chExt cx="3869459" cy="3712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B7D5DB-465D-42A7-B5AF-5478357052C2}"/>
                </a:ext>
              </a:extLst>
            </p:cNvPr>
            <p:cNvSpPr txBox="1"/>
            <p:nvPr/>
          </p:nvSpPr>
          <p:spPr>
            <a:xfrm>
              <a:off x="8875059" y="1873624"/>
              <a:ext cx="274320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/>
                <a:t>Same as x = x + 5</a:t>
              </a:r>
              <a:endParaRPr lang="en-US" dirty="0"/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025B4831-85A9-46B8-A1DA-0739AEA06AD7}"/>
                </a:ext>
              </a:extLst>
            </p:cNvPr>
            <p:cNvSpPr/>
            <p:nvPr/>
          </p:nvSpPr>
          <p:spPr>
            <a:xfrm>
              <a:off x="7748800" y="1886241"/>
              <a:ext cx="977152" cy="35858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5611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241929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Arrays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28" y="1359271"/>
            <a:ext cx="10687956" cy="5291471"/>
          </a:xfrm>
        </p:spPr>
        <p:txBody>
          <a:bodyPr vert="horz" lIns="121899" tIns="60949" rIns="121899" bIns="60949" rtlCol="0" anchor="t">
            <a:normAutofit fontScale="77500" lnSpcReduction="20000"/>
          </a:bodyPr>
          <a:lstStyle/>
          <a:p>
            <a:pPr marL="457200" indent="-457200"/>
            <a:r>
              <a:rPr lang="en-US" dirty="0">
                <a:latin typeface="Calibri Light"/>
                <a:cs typeface="Calibri Light"/>
              </a:rPr>
              <a:t>Numerically indexed list of values: </a:t>
            </a:r>
            <a:r>
              <a:rPr lang="en-US" b="1" dirty="0">
                <a:latin typeface="Calibri Light"/>
                <a:cs typeface="Calibri Light"/>
              </a:rPr>
              <a:t>[ item1, item2, item3, …]</a:t>
            </a:r>
          </a:p>
          <a:p>
            <a:pPr marL="457200" indent="-457200"/>
            <a:endParaRPr lang="en-US" dirty="0">
              <a:latin typeface="Calibri Light"/>
              <a:cs typeface="Calibri Light"/>
            </a:endParaRPr>
          </a:p>
          <a:p>
            <a:pPr marL="457200" indent="-457200"/>
            <a:r>
              <a:rPr lang="en-US" dirty="0">
                <a:latin typeface="Calibri Light"/>
                <a:cs typeface="Calibri Light"/>
              </a:rPr>
              <a:t>Zero-indexed – </a:t>
            </a:r>
            <a:r>
              <a:rPr lang="en-US" b="1" dirty="0">
                <a:latin typeface="Calibri Light"/>
                <a:cs typeface="Calibri Light"/>
              </a:rPr>
              <a:t>index starts at  0, not 1</a:t>
            </a:r>
            <a:endParaRPr lang="en-US" b="1">
              <a:cs typeface="Calibri"/>
            </a:endParaRPr>
          </a:p>
          <a:p>
            <a:pPr marL="457200" indent="-457200"/>
            <a:endParaRPr lang="en-US" b="1" dirty="0">
              <a:latin typeface="Calibri Light"/>
              <a:cs typeface="Calibri Light"/>
            </a:endParaRPr>
          </a:p>
          <a:p>
            <a:pPr marL="457200" indent="-457200"/>
            <a:r>
              <a:rPr lang="en-US" b="1" dirty="0">
                <a:latin typeface="Calibri Light"/>
                <a:cs typeface="Calibri Light"/>
              </a:rPr>
              <a:t>Example: </a:t>
            </a:r>
          </a:p>
          <a:p>
            <a:pPr marL="755650" lvl="1" indent="-304165"/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'apple' </a:t>
            </a:r>
            <a:r>
              <a:rPr lang="en-US" dirty="0">
                <a:latin typeface="Calibri Light"/>
                <a:cs typeface="Calibri Light"/>
              </a:rPr>
              <a:t>is at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index 0</a:t>
            </a:r>
            <a:r>
              <a:rPr lang="en-US" dirty="0">
                <a:latin typeface="Calibri Light"/>
                <a:cs typeface="Calibri Light"/>
              </a:rPr>
              <a:t> and can be accessed with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fruits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[0]</a:t>
            </a:r>
          </a:p>
          <a:p>
            <a:pPr marL="755650" lvl="1" indent="-304165"/>
            <a:r>
              <a:rPr lang="en-US" sz="2500" b="1" dirty="0">
                <a:solidFill>
                  <a:srgbClr val="C00000"/>
                </a:solidFill>
                <a:latin typeface="Calibri Light"/>
                <a:cs typeface="Calibri Light"/>
              </a:rPr>
              <a:t>'banana'</a:t>
            </a:r>
            <a:r>
              <a:rPr lang="en-US" dirty="0">
                <a:latin typeface="Calibri Light"/>
                <a:cs typeface="Calibri Light"/>
              </a:rPr>
              <a:t> is at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index 1</a:t>
            </a:r>
            <a:r>
              <a:rPr lang="en-US" dirty="0">
                <a:latin typeface="Calibri Light"/>
                <a:cs typeface="Calibri Light"/>
              </a:rPr>
              <a:t> and can be accessed with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fruits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[1]</a:t>
            </a:r>
          </a:p>
          <a:p>
            <a:pPr marL="755650" lvl="1" indent="-304165"/>
            <a:r>
              <a:rPr lang="en-US" sz="2500" b="1" dirty="0">
                <a:solidFill>
                  <a:srgbClr val="C00000"/>
                </a:solidFill>
                <a:latin typeface="Calibri Light"/>
                <a:cs typeface="Calibri Light"/>
              </a:rPr>
              <a:t>'cherry'</a:t>
            </a:r>
            <a:r>
              <a:rPr lang="en-US" dirty="0">
                <a:latin typeface="Calibri Light"/>
                <a:cs typeface="Calibri Light"/>
              </a:rPr>
              <a:t> is at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index 2</a:t>
            </a:r>
            <a:r>
              <a:rPr lang="en-US" dirty="0">
                <a:latin typeface="Calibri Light"/>
                <a:cs typeface="Calibri Light"/>
              </a:rPr>
              <a:t> and can be accessed with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fruits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[2]</a:t>
            </a:r>
          </a:p>
          <a:p>
            <a:pPr marL="304165" indent="-304165"/>
            <a:endParaRPr lang="en-US" i="1" dirty="0">
              <a:latin typeface="Calibri Light"/>
              <a:cs typeface="Calibri Light"/>
            </a:endParaRPr>
          </a:p>
          <a:p>
            <a:pPr marL="304165" indent="-304165"/>
            <a:r>
              <a:rPr lang="en-US" i="1" dirty="0" err="1">
                <a:latin typeface="Calibri Light"/>
                <a:cs typeface="Calibri Light"/>
              </a:rPr>
              <a:t>arrayname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.length</a:t>
            </a:r>
            <a:r>
              <a:rPr lang="en-US" dirty="0">
                <a:latin typeface="Calibri Light"/>
                <a:cs typeface="Calibri Light"/>
              </a:rPr>
              <a:t> is an </a:t>
            </a:r>
            <a:r>
              <a:rPr lang="en-US" b="1" dirty="0">
                <a:latin typeface="Calibri Light"/>
                <a:cs typeface="Calibri Light"/>
              </a:rPr>
              <a:t>array property</a:t>
            </a:r>
            <a:r>
              <a:rPr lang="en-US" dirty="0">
                <a:latin typeface="Calibri Light"/>
                <a:cs typeface="Calibri Light"/>
              </a:rPr>
              <a:t> will give you the count of items in the array</a:t>
            </a:r>
            <a:endParaRPr lang="en-US" dirty="0"/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For example: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b="1" err="1">
                <a:solidFill>
                  <a:srgbClr val="0070C0"/>
                </a:solidFill>
                <a:latin typeface="Calibri Light"/>
                <a:cs typeface="Calibri Light"/>
              </a:rPr>
              <a:t>fruits</a:t>
            </a:r>
            <a:r>
              <a:rPr lang="en-US" b="1" err="1">
                <a:solidFill>
                  <a:srgbClr val="A83DA3"/>
                </a:solidFill>
                <a:latin typeface="Calibri Light"/>
                <a:cs typeface="Calibri Light"/>
              </a:rPr>
              <a:t>.length</a:t>
            </a:r>
            <a:r>
              <a:rPr lang="en-US" dirty="0">
                <a:latin typeface="Calibri Light"/>
                <a:cs typeface="Calibri Light"/>
              </a:rPr>
              <a:t> is 3</a:t>
            </a:r>
            <a:endParaRPr lang="en-US"/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You can modify the value: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fruits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[1]</a:t>
            </a:r>
            <a:r>
              <a:rPr lang="en-US" b="1" dirty="0">
                <a:latin typeface="Calibri Light"/>
                <a:cs typeface="Calibri Light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'boysenberry'</a:t>
            </a:r>
            <a:r>
              <a:rPr lang="en-US" b="1" dirty="0">
                <a:latin typeface="Calibri Light"/>
                <a:cs typeface="Calibri Light"/>
              </a:rPr>
              <a:t>;</a:t>
            </a:r>
            <a:r>
              <a:rPr lang="en-US" dirty="0">
                <a:latin typeface="Calibri Light"/>
                <a:cs typeface="Calibri Light"/>
              </a:rPr>
              <a:t> will result in the array being changed to: </a:t>
            </a:r>
            <a:r>
              <a:rPr lang="en-US" b="1" dirty="0">
                <a:latin typeface="Calibri Light"/>
                <a:cs typeface="Calibri Light"/>
              </a:rPr>
              <a:t>[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'apple'</a:t>
            </a:r>
            <a:r>
              <a:rPr lang="en-US" b="1" dirty="0">
                <a:latin typeface="Calibri Light"/>
                <a:cs typeface="Calibri Light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'boysenberry'</a:t>
            </a:r>
            <a:r>
              <a:rPr lang="en-US" b="1" dirty="0">
                <a:latin typeface="Calibri Light"/>
                <a:cs typeface="Calibri Light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'cherry'</a:t>
            </a:r>
            <a:r>
              <a:rPr lang="en-US" b="1" dirty="0">
                <a:latin typeface="Calibri Light"/>
                <a:cs typeface="Calibri Light"/>
              </a:rPr>
              <a:t>]</a:t>
            </a:r>
            <a:endParaRPr lang="en-US"/>
          </a:p>
          <a:p>
            <a:pPr marL="304165" indent="-304165"/>
            <a:endParaRPr lang="en-US">
              <a:latin typeface="Calibri Light"/>
              <a:cs typeface="Calibri Light"/>
            </a:endParaRPr>
          </a:p>
          <a:p>
            <a:pPr marL="755650" lvl="1" indent="-304165"/>
            <a:endParaRPr lang="en-US">
              <a:latin typeface="Calibri Light"/>
              <a:cs typeface="Calibri Light"/>
            </a:endParaRPr>
          </a:p>
          <a:p>
            <a:pPr marL="457200" indent="-457200"/>
            <a:endParaRPr lang="en-US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4D6C4102-1219-4E2A-9BE9-AE42A403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30658EBE-0BB1-47EB-BAD7-CBC4D5B4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961" y="2745363"/>
            <a:ext cx="4369419" cy="31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34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/>
                </a:solidFill>
                <a:latin typeface="Calibri"/>
                <a:cs typeface="Calibri"/>
              </a:rPr>
              <a:t>Array Methods – push(), pop(), unshift(), shift()</a:t>
            </a:r>
            <a:endParaRPr lang="en-US" sz="40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561" y="1413716"/>
            <a:ext cx="10678664" cy="4740140"/>
          </a:xfrm>
        </p:spPr>
        <p:txBody>
          <a:bodyPr vert="horz" lIns="121899" tIns="60949" rIns="121899" bIns="60949" rtlCol="0" anchor="t">
            <a:normAutofit fontScale="70000" lnSpcReduction="20000"/>
          </a:bodyPr>
          <a:lstStyle/>
          <a:p>
            <a:pPr marL="304165" indent="-304165"/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push()</a:t>
            </a:r>
            <a:r>
              <a:rPr lang="en-US" dirty="0">
                <a:latin typeface="Calibri Light"/>
                <a:cs typeface="Calibri Light"/>
              </a:rPr>
              <a:t> adds an item to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end of array</a:t>
            </a:r>
            <a:r>
              <a:rPr lang="en-US" dirty="0">
                <a:latin typeface="Calibri Light"/>
                <a:cs typeface="Calibri Light"/>
              </a:rPr>
              <a:t>, returns the new array length </a:t>
            </a: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Use with argument of item(s) to add</a:t>
            </a:r>
          </a:p>
          <a:p>
            <a:pPr marL="304165" indent="-304165"/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r>
              <a:rPr lang="en-US" sz="2900" b="1" dirty="0">
                <a:solidFill>
                  <a:srgbClr val="A83DA3"/>
                </a:solidFill>
                <a:latin typeface="Calibri Light"/>
                <a:cs typeface="Calibri Light"/>
              </a:rPr>
              <a:t>pop()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removes an item from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end of array</a:t>
            </a:r>
            <a:r>
              <a:rPr lang="en-US" dirty="0">
                <a:latin typeface="Calibri Light"/>
                <a:cs typeface="Calibri Light"/>
              </a:rPr>
              <a:t>, returns the removed item</a:t>
            </a:r>
            <a:endParaRPr lang="en-US" dirty="0"/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No arguments</a:t>
            </a:r>
          </a:p>
          <a:p>
            <a:pPr marL="304165" indent="-304165"/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r>
              <a:rPr lang="en-US" sz="2900" b="1" dirty="0">
                <a:solidFill>
                  <a:srgbClr val="A83DA3"/>
                </a:solidFill>
                <a:latin typeface="Calibri Light"/>
                <a:cs typeface="Calibri Light"/>
              </a:rPr>
              <a:t>unshift()</a:t>
            </a:r>
            <a:r>
              <a:rPr lang="en-US" dirty="0">
                <a:latin typeface="Calibri Light"/>
                <a:cs typeface="Calibri Light"/>
              </a:rPr>
              <a:t> adds 1 or more item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start of array</a:t>
            </a:r>
            <a:r>
              <a:rPr lang="en-US" dirty="0">
                <a:latin typeface="Calibri Light"/>
                <a:cs typeface="Calibri Light"/>
              </a:rPr>
              <a:t>, returns new array length</a:t>
            </a:r>
            <a:endParaRPr lang="en-US" dirty="0"/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Use with argument of item(s) to add</a:t>
            </a:r>
          </a:p>
          <a:p>
            <a:pPr marL="304165" indent="-304165"/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r>
              <a:rPr lang="en-US" sz="2900" b="1" dirty="0">
                <a:solidFill>
                  <a:srgbClr val="A83DA3"/>
                </a:solidFill>
                <a:latin typeface="Calibri Light"/>
                <a:cs typeface="Calibri Light"/>
              </a:rPr>
              <a:t>shift()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removes an item from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start of array</a:t>
            </a:r>
            <a:r>
              <a:rPr lang="en-US" dirty="0">
                <a:latin typeface="Calibri Light"/>
                <a:cs typeface="Calibri Light"/>
              </a:rPr>
              <a:t>, returns removed item</a:t>
            </a:r>
            <a:endParaRPr lang="en-US" dirty="0"/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No arguments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All four of these are </a:t>
            </a:r>
            <a:r>
              <a:rPr lang="en-US" b="1" dirty="0">
                <a:latin typeface="Calibri Light"/>
                <a:cs typeface="Calibri Light"/>
              </a:rPr>
              <a:t>mutator </a:t>
            </a:r>
            <a:r>
              <a:rPr lang="en-US" dirty="0">
                <a:latin typeface="Calibri Light"/>
                <a:cs typeface="Calibri Light"/>
              </a:rPr>
              <a:t>methods (mutate the original array)</a:t>
            </a:r>
            <a:endParaRPr lang="en-US" dirty="0"/>
          </a:p>
          <a:p>
            <a:pPr marL="0" indent="0">
              <a:buNone/>
            </a:pPr>
            <a:endParaRPr lang="en-US" b="1" u="sng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b="1" u="sng" dirty="0">
                <a:latin typeface="Calibri Light"/>
                <a:cs typeface="Calibri Light"/>
              </a:rPr>
              <a:t>Discuss: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Which two of these four affect the index of all other items in the array and why?</a:t>
            </a:r>
            <a:endParaRPr lang="en-US" dirty="0"/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F0599697-4B97-4D5A-9EEE-0292AFDB2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1AA81CE-5873-4D49-BB9E-A6416E3C5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97" y="2692680"/>
            <a:ext cx="5363736" cy="29247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B3147D34-D8CD-4194-A044-8F2DAF0A4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375" y="4539645"/>
            <a:ext cx="4573858" cy="287735"/>
          </a:xfrm>
          <a:prstGeom prst="rect">
            <a:avLst/>
          </a:prstGeom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DD076926-4921-407C-96A3-427925F16C73}"/>
              </a:ext>
            </a:extLst>
          </p:cNvPr>
          <p:cNvSpPr txBox="1"/>
          <p:nvPr/>
        </p:nvSpPr>
        <p:spPr>
          <a:xfrm>
            <a:off x="748990" y="6118085"/>
            <a:ext cx="1060645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C00000"/>
                </a:solidFill>
                <a:cs typeface="Calibri"/>
              </a:rPr>
              <a:t>unshift() </a:t>
            </a:r>
            <a:r>
              <a:rPr lang="en-US" sz="1400" b="1" dirty="0">
                <a:cs typeface="Calibri"/>
              </a:rPr>
              <a:t>- When adding to the start of an array your increasing the other item indexes by the number of items being added</a:t>
            </a:r>
            <a:br>
              <a:rPr lang="en-US" sz="1400" b="1" dirty="0">
                <a:cs typeface="Calibri"/>
              </a:rPr>
            </a:br>
            <a:r>
              <a:rPr lang="en-US" sz="1400" b="1" dirty="0">
                <a:solidFill>
                  <a:srgbClr val="C00000"/>
                </a:solidFill>
                <a:ea typeface="+mn-lt"/>
                <a:cs typeface="+mn-lt"/>
              </a:rPr>
              <a:t>shift()</a:t>
            </a:r>
            <a:r>
              <a:rPr lang="en-US" sz="1400" b="1" dirty="0">
                <a:ea typeface="+mn-lt"/>
                <a:cs typeface="+mn-lt"/>
              </a:rPr>
              <a:t>  - When removing from the start of an array your decreasing the other item indexes by 1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3ADD6C9-FD68-4D5B-9A9A-C664D29E1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451" y="1678564"/>
            <a:ext cx="2409825" cy="31432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E9D9A83-8129-473D-98C6-BBC59C2B4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0764" y="3535245"/>
            <a:ext cx="2743200" cy="35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Array Methods – join()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28" y="1607658"/>
            <a:ext cx="10687956" cy="217448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b="1" dirty="0">
                <a:latin typeface="Calibri Light"/>
                <a:cs typeface="Calibri Light"/>
              </a:rPr>
              <a:t>join()</a:t>
            </a:r>
            <a:r>
              <a:rPr lang="en-US" dirty="0">
                <a:latin typeface="Calibri Light"/>
                <a:cs typeface="Calibri Light"/>
              </a:rPr>
              <a:t> – returns a string with the array items</a:t>
            </a:r>
          </a:p>
          <a:p>
            <a:pPr marL="755650" lvl="1" indent="-304165"/>
            <a:r>
              <a:rPr lang="en-US" sz="2000" dirty="0">
                <a:latin typeface="Calibri Light"/>
                <a:cs typeface="Calibri Light"/>
              </a:rPr>
              <a:t>Takes an argument of a string that will be used as the separator between array items in the returned string</a:t>
            </a:r>
          </a:p>
          <a:p>
            <a:pPr marL="755650" lvl="1" indent="-304165"/>
            <a:r>
              <a:rPr lang="en-US" sz="2000" dirty="0">
                <a:latin typeface="Calibri Light"/>
                <a:cs typeface="Calibri Light"/>
              </a:rPr>
              <a:t>If no argument is given, comma is used</a:t>
            </a:r>
          </a:p>
          <a:p>
            <a:pPr marL="755650" lvl="1" indent="-304165"/>
            <a:r>
              <a:rPr lang="en-US" sz="2000" dirty="0">
                <a:latin typeface="Calibri Light"/>
                <a:cs typeface="Calibri Light"/>
              </a:rPr>
              <a:t>Does not mutate the original array – the array fruits will still be the same after you use join() on it</a:t>
            </a:r>
            <a:endParaRPr lang="en-US" sz="2000" dirty="0">
              <a:cs typeface="Calibri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1B12E027-8E1F-4F9A-A791-A581B3DF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B0EFCAD-5A07-4CD3-BBAC-8895A218F6B6}"/>
              </a:ext>
            </a:extLst>
          </p:cNvPr>
          <p:cNvGrpSpPr/>
          <p:nvPr/>
        </p:nvGrpSpPr>
        <p:grpSpPr>
          <a:xfrm>
            <a:off x="1359393" y="3825556"/>
            <a:ext cx="9671878" cy="656400"/>
            <a:chOff x="1471961" y="3920805"/>
            <a:chExt cx="7680288" cy="483219"/>
          </a:xfrm>
        </p:grpSpPr>
        <p:pic>
          <p:nvPicPr>
            <p:cNvPr id="4" name="Picture 5" descr="A picture containing meter, clock, holding&#10;&#10;Description automatically generated">
              <a:extLst>
                <a:ext uri="{FF2B5EF4-FFF2-40B4-BE49-F238E27FC236}">
                  <a16:creationId xmlns:a16="http://schemas.microsoft.com/office/drawing/2014/main" id="{C32CE8A2-6115-4389-B7BB-50520CFB5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1961" y="3942627"/>
              <a:ext cx="4034882" cy="431698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4AE6C123-0625-488F-9C4E-5452BD461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7827" y="4015950"/>
              <a:ext cx="2014422" cy="285053"/>
            </a:xfrm>
            <a:prstGeom prst="rect">
              <a:avLst/>
            </a:prstGeom>
          </p:spPr>
        </p:pic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E970701D-04FE-4676-BE82-4D8A6DA7D0F4}"/>
                </a:ext>
              </a:extLst>
            </p:cNvPr>
            <p:cNvSpPr/>
            <p:nvPr/>
          </p:nvSpPr>
          <p:spPr>
            <a:xfrm>
              <a:off x="5866990" y="3920805"/>
              <a:ext cx="975731" cy="4832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>
                  <a:cs typeface="Calibri"/>
                </a:rPr>
                <a:t>default</a:t>
              </a:r>
              <a:endParaRPr lang="en-US" sz="16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6D5219-835F-4D75-8BFE-0BAAADC028F8}"/>
              </a:ext>
            </a:extLst>
          </p:cNvPr>
          <p:cNvGrpSpPr/>
          <p:nvPr/>
        </p:nvGrpSpPr>
        <p:grpSpPr>
          <a:xfrm>
            <a:off x="1359392" y="4756934"/>
            <a:ext cx="9672489" cy="656400"/>
            <a:chOff x="1471961" y="5293799"/>
            <a:chExt cx="7438444" cy="483219"/>
          </a:xfrm>
        </p:grpSpPr>
        <p:pic>
          <p:nvPicPr>
            <p:cNvPr id="9" name="Picture 9" descr="A close up of a screen&#10;&#10;Description automatically generated">
              <a:extLst>
                <a:ext uri="{FF2B5EF4-FFF2-40B4-BE49-F238E27FC236}">
                  <a16:creationId xmlns:a16="http://schemas.microsoft.com/office/drawing/2014/main" id="{09A6166D-2891-465D-B9B6-FF8D64D8E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1961" y="5349533"/>
              <a:ext cx="4332249" cy="387104"/>
            </a:xfrm>
            <a:prstGeom prst="rect">
              <a:avLst/>
            </a:prstGeom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73986DFD-9FB2-4B1D-AEC4-38D9CD589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10180" y="5433664"/>
              <a:ext cx="1800225" cy="209550"/>
            </a:xfrm>
            <a:prstGeom prst="rect">
              <a:avLst/>
            </a:prstGeom>
          </p:spPr>
        </p:pic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51BB1063-91FD-4591-9512-BF702326A356}"/>
                </a:ext>
              </a:extLst>
            </p:cNvPr>
            <p:cNvSpPr/>
            <p:nvPr/>
          </p:nvSpPr>
          <p:spPr>
            <a:xfrm>
              <a:off x="5929716" y="5293799"/>
              <a:ext cx="975731" cy="4832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4F81AD-5861-475F-8685-1FB7C3E3C8E5}"/>
              </a:ext>
            </a:extLst>
          </p:cNvPr>
          <p:cNvGrpSpPr/>
          <p:nvPr/>
        </p:nvGrpSpPr>
        <p:grpSpPr>
          <a:xfrm>
            <a:off x="1359393" y="5730661"/>
            <a:ext cx="9668128" cy="691037"/>
            <a:chOff x="1471961" y="5938479"/>
            <a:chExt cx="7442742" cy="483219"/>
          </a:xfrm>
        </p:grpSpPr>
        <p:pic>
          <p:nvPicPr>
            <p:cNvPr id="11" name="Picture 11" descr="A picture containing object, orange, monitor, dark&#10;&#10;Description automatically generated">
              <a:extLst>
                <a:ext uri="{FF2B5EF4-FFF2-40B4-BE49-F238E27FC236}">
                  <a16:creationId xmlns:a16="http://schemas.microsoft.com/office/drawing/2014/main" id="{EFFBA18F-5A14-4DB7-8095-7DBBE9A3C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71961" y="5999186"/>
              <a:ext cx="4332250" cy="360894"/>
            </a:xfrm>
            <a:prstGeom prst="rect">
              <a:avLst/>
            </a:prstGeom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7CC6A001-2DD2-4F5F-A945-EEDF14366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43053" y="6041522"/>
              <a:ext cx="1771650" cy="276225"/>
            </a:xfrm>
            <a:prstGeom prst="rect">
              <a:avLst/>
            </a:prstGeom>
          </p:spPr>
        </p:pic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89C5D727-5408-4DA0-962B-6A1359165CB6}"/>
                </a:ext>
              </a:extLst>
            </p:cNvPr>
            <p:cNvSpPr/>
            <p:nvPr/>
          </p:nvSpPr>
          <p:spPr>
            <a:xfrm>
              <a:off x="5988957" y="5938479"/>
              <a:ext cx="975731" cy="4832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01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Array Methods: includes(), </a:t>
            </a:r>
            <a:r>
              <a:rPr lang="en-US" err="1">
                <a:solidFill>
                  <a:schemeClr val="accent5"/>
                </a:solidFill>
                <a:latin typeface="Calibri"/>
                <a:cs typeface="Calibri"/>
              </a:rPr>
              <a:t>indexOf</a:t>
            </a:r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()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28" y="1381245"/>
            <a:ext cx="10687956" cy="4929603"/>
          </a:xfrm>
        </p:spPr>
        <p:txBody>
          <a:bodyPr vert="horz" lIns="121899" tIns="60949" rIns="121899" bIns="60949" rtlCol="0" anchor="t">
            <a:normAutofit fontScale="92500" lnSpcReduction="20000"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Both array methods will check to see if a value exists in an array</a:t>
            </a:r>
          </a:p>
          <a:p>
            <a:pPr marL="304165" indent="-304165"/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includes(</a:t>
            </a:r>
            <a:r>
              <a:rPr lang="en-US" i="1" dirty="0">
                <a:latin typeface="Calibri Light"/>
                <a:cs typeface="Calibri Light"/>
              </a:rPr>
              <a:t>value to check for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)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will return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true </a:t>
            </a:r>
            <a:r>
              <a:rPr lang="en-US" dirty="0">
                <a:latin typeface="Calibri Light"/>
                <a:cs typeface="Calibri Light"/>
              </a:rPr>
              <a:t>if so,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false </a:t>
            </a:r>
            <a:r>
              <a:rPr lang="en-US" dirty="0">
                <a:latin typeface="Calibri Light"/>
                <a:cs typeface="Calibri Light"/>
              </a:rPr>
              <a:t>if not</a:t>
            </a:r>
          </a:p>
          <a:p>
            <a:pPr marL="304165" indent="-304165"/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r>
              <a:rPr lang="en-US" b="1" err="1">
                <a:solidFill>
                  <a:srgbClr val="A83DA3"/>
                </a:solidFill>
                <a:latin typeface="Calibri Light"/>
                <a:cs typeface="Calibri Light"/>
              </a:rPr>
              <a:t>indexOf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(</a:t>
            </a:r>
            <a:r>
              <a:rPr lang="en-US" i="1" dirty="0">
                <a:latin typeface="Calibri Light"/>
                <a:cs typeface="Calibri Light"/>
              </a:rPr>
              <a:t>value to check for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)</a:t>
            </a:r>
            <a:r>
              <a:rPr lang="en-US" dirty="0">
                <a:latin typeface="Calibri Light"/>
                <a:cs typeface="Calibri Light"/>
              </a:rPr>
              <a:t> will return the numeric 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index </a:t>
            </a:r>
            <a:r>
              <a:rPr lang="en-US" dirty="0">
                <a:latin typeface="Calibri Light"/>
                <a:cs typeface="Calibri Light"/>
              </a:rPr>
              <a:t>of the item if it exists in the array, and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–1</a:t>
            </a:r>
            <a:r>
              <a:rPr lang="en-US" dirty="0">
                <a:latin typeface="Calibri Light"/>
                <a:cs typeface="Calibri Light"/>
              </a:rPr>
              <a:t> if not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Example: for an array of: </a:t>
            </a:r>
            <a:endParaRPr lang="en-US" b="1" dirty="0">
              <a:solidFill>
                <a:srgbClr val="0070C0"/>
              </a:solidFill>
              <a:latin typeface="Calibri Light"/>
              <a:cs typeface="Calibri Light"/>
            </a:endParaRPr>
          </a:p>
          <a:p>
            <a:pPr marL="755650" lvl="1" indent="-304165"/>
            <a:r>
              <a:rPr lang="en-US" b="1" dirty="0" err="1">
                <a:solidFill>
                  <a:srgbClr val="0070C0"/>
                </a:solidFill>
                <a:latin typeface="Calibri Light"/>
                <a:cs typeface="Calibri Light"/>
              </a:rPr>
              <a:t>fruits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.includes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'banana'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)</a:t>
            </a:r>
            <a:r>
              <a:rPr lang="en-US" b="1" dirty="0">
                <a:latin typeface="Calibri Light"/>
                <a:cs typeface="Calibri Light"/>
              </a:rPr>
              <a:t>     </a:t>
            </a:r>
            <a:r>
              <a:rPr lang="en-US" dirty="0">
                <a:latin typeface="Calibri Light"/>
                <a:cs typeface="Calibri Light"/>
              </a:rPr>
              <a:t>would return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true</a:t>
            </a:r>
            <a:endParaRPr lang="en-US">
              <a:solidFill>
                <a:schemeClr val="accent6">
                  <a:lumMod val="75000"/>
                </a:schemeClr>
              </a:solidFill>
              <a:latin typeface="Calibri Light"/>
              <a:cs typeface="Calibri Light"/>
            </a:endParaRPr>
          </a:p>
          <a:p>
            <a:pPr marL="755650" lvl="1" indent="-304165"/>
            <a:r>
              <a:rPr lang="en-US" b="1" dirty="0" err="1">
                <a:solidFill>
                  <a:srgbClr val="0070C0"/>
                </a:solidFill>
                <a:latin typeface="Calibri Light"/>
                <a:cs typeface="Calibri Light"/>
              </a:rPr>
              <a:t>fruits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.indexOf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'banana'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)</a:t>
            </a:r>
            <a:r>
              <a:rPr lang="en-US" b="1" dirty="0">
                <a:latin typeface="Calibri Light"/>
                <a:cs typeface="Calibri Light"/>
              </a:rPr>
              <a:t>      would return 1</a:t>
            </a:r>
          </a:p>
          <a:p>
            <a:pPr marL="304165" indent="-304165"/>
            <a:endParaRPr lang="en-US" u="sng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u="sng" dirty="0">
                <a:latin typeface="Calibri Light"/>
                <a:cs typeface="Calibri Light"/>
              </a:rPr>
              <a:t>Discuss</a:t>
            </a:r>
            <a:r>
              <a:rPr lang="en-US" dirty="0">
                <a:latin typeface="Calibri Light"/>
                <a:cs typeface="Calibri Light"/>
              </a:rPr>
              <a:t>: Why does </a:t>
            </a:r>
            <a:r>
              <a:rPr lang="en-US" b="1" dirty="0" err="1">
                <a:latin typeface="Calibri Light"/>
                <a:cs typeface="Calibri Light"/>
              </a:rPr>
              <a:t>indexOf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return  -1 and not 0 for a not found item?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72956C31-67FC-464F-B83A-083D017B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D4B29B-C7B9-4165-BF3D-11E76BA15142}"/>
              </a:ext>
            </a:extLst>
          </p:cNvPr>
          <p:cNvSpPr txBox="1"/>
          <p:nvPr/>
        </p:nvSpPr>
        <p:spPr>
          <a:xfrm>
            <a:off x="3174270" y="6039695"/>
            <a:ext cx="5732680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latin typeface="Calibri Light"/>
                <a:cs typeface="Calibri Light"/>
              </a:rPr>
              <a:t>0 is a valid index number – it's the first item in the array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E73970B-4117-458F-B65B-765324313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644" y="4028804"/>
            <a:ext cx="4434468" cy="39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7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 err="1">
                <a:solidFill>
                  <a:schemeClr val="accent5"/>
                </a:solidFill>
                <a:latin typeface="Calibri"/>
                <a:cs typeface="Calibri"/>
              </a:rPr>
              <a:t>Math.random</a:t>
            </a:r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() 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28" y="1514731"/>
            <a:ext cx="10687956" cy="5091187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b="1" err="1">
                <a:latin typeface="Calibri Light"/>
                <a:cs typeface="Calibri Light"/>
              </a:rPr>
              <a:t>Math.random</a:t>
            </a:r>
            <a:r>
              <a:rPr lang="en-US" b="1" dirty="0">
                <a:latin typeface="Calibri Light"/>
                <a:cs typeface="Calibri Light"/>
              </a:rPr>
              <a:t>()</a:t>
            </a:r>
            <a:r>
              <a:rPr lang="en-US" dirty="0">
                <a:latin typeface="Calibri Light"/>
                <a:cs typeface="Calibri Light"/>
              </a:rPr>
              <a:t> generates a random number between 0 and 1 such as:</a:t>
            </a:r>
            <a:endParaRPr lang="en-US" dirty="0">
              <a:cs typeface="Calibri"/>
            </a:endParaRP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0.03439834432</a:t>
            </a: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0.99999999999</a:t>
            </a:r>
            <a:endParaRPr lang="en-US">
              <a:cs typeface="Calibri"/>
            </a:endParaRP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0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Potential values </a:t>
            </a:r>
            <a:r>
              <a:rPr lang="en-US" b="1" dirty="0">
                <a:latin typeface="Calibri Light"/>
                <a:cs typeface="Calibri Light"/>
              </a:rPr>
              <a:t>include 0</a:t>
            </a:r>
            <a:r>
              <a:rPr lang="en-US" dirty="0">
                <a:latin typeface="Calibri Light"/>
                <a:cs typeface="Calibri Light"/>
              </a:rPr>
              <a:t> but</a:t>
            </a:r>
            <a:r>
              <a:rPr lang="en-US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not 1</a:t>
            </a:r>
            <a:endParaRPr lang="en-US" b="1">
              <a:solidFill>
                <a:srgbClr val="C00000"/>
              </a:solidFill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If you want a value between 0 and a max number (not inclusive of the max number), multiply by the max number:</a:t>
            </a:r>
            <a:endParaRPr lang="en-US">
              <a:cs typeface="Calibri"/>
            </a:endParaRPr>
          </a:p>
          <a:p>
            <a:pPr marL="755650" lvl="1" indent="-304165"/>
            <a:r>
              <a:rPr lang="en-US" b="1" err="1">
                <a:latin typeface="Calibri Light"/>
                <a:cs typeface="Calibri Light"/>
              </a:rPr>
              <a:t>Math.random</a:t>
            </a:r>
            <a:r>
              <a:rPr lang="en-US" b="1" dirty="0">
                <a:latin typeface="Calibri Light"/>
                <a:cs typeface="Calibri Light"/>
              </a:rPr>
              <a:t>() * 10</a:t>
            </a:r>
            <a:r>
              <a:rPr lang="en-US" dirty="0">
                <a:latin typeface="Calibri Light"/>
                <a:cs typeface="Calibri Light"/>
              </a:rPr>
              <a:t> would generate a random number between 0 and 9.99999999999...</a:t>
            </a:r>
            <a:endParaRPr lang="en-US">
              <a:cs typeface="Calibri"/>
            </a:endParaRPr>
          </a:p>
          <a:p>
            <a:pPr marL="304165" indent="-304165"/>
            <a:endParaRPr lang="en-US" dirty="0">
              <a:cs typeface="Calibri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AD13CFA1-8A79-4C51-982B-B1E344E3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63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 err="1">
                <a:solidFill>
                  <a:schemeClr val="accent5"/>
                </a:solidFill>
                <a:latin typeface="Calibri"/>
                <a:ea typeface="Source Sans Pro Light"/>
                <a:cs typeface="Calibri"/>
              </a:rPr>
              <a:t>Math.floor</a:t>
            </a:r>
            <a:r>
              <a:rPr lang="en-US">
                <a:solidFill>
                  <a:schemeClr val="accent5"/>
                </a:solidFill>
                <a:latin typeface="Calibri"/>
                <a:ea typeface="Source Sans Pro Light"/>
                <a:cs typeface="Calibri"/>
              </a:rPr>
              <a:t>()</a:t>
            </a:r>
            <a:endParaRPr lang="en-US">
              <a:solidFill>
                <a:schemeClr val="accent5"/>
              </a:solidFill>
              <a:latin typeface="Calibri"/>
              <a:ea typeface="Source Sans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28" y="1570488"/>
            <a:ext cx="10687956" cy="4874065"/>
          </a:xfrm>
        </p:spPr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304165" indent="-304165"/>
            <a:r>
              <a:rPr lang="en-US" b="1" dirty="0" err="1">
                <a:latin typeface="Calibri Light"/>
                <a:ea typeface="Source Sans Pro Light"/>
                <a:cs typeface="Calibri Light"/>
              </a:rPr>
              <a:t>Math.floor</a:t>
            </a:r>
            <a:r>
              <a:rPr lang="en-US" b="1" dirty="0">
                <a:latin typeface="Calibri Light"/>
                <a:ea typeface="Source Sans Pro Light"/>
                <a:cs typeface="Calibri Light"/>
              </a:rPr>
              <a:t>() </a:t>
            </a:r>
            <a:r>
              <a:rPr lang="en-US" dirty="0">
                <a:latin typeface="Calibri Light"/>
                <a:ea typeface="Source Sans Pro Light"/>
                <a:cs typeface="Calibri Light"/>
              </a:rPr>
              <a:t>takes a number as an argument and returns an integer</a:t>
            </a:r>
          </a:p>
          <a:p>
            <a:pPr marL="755650" lvl="1" indent="-304165"/>
            <a:r>
              <a:rPr lang="en-US" b="1" dirty="0" err="1">
                <a:latin typeface="Calibri Light"/>
                <a:ea typeface="Source Sans Pro Light"/>
                <a:cs typeface="Calibri Light"/>
              </a:rPr>
              <a:t>Math.floor</a:t>
            </a:r>
            <a:r>
              <a:rPr lang="en-US" b="1" dirty="0">
                <a:latin typeface="Calibri Light"/>
                <a:ea typeface="Source Sans Pro Light"/>
                <a:cs typeface="Calibri Light"/>
              </a:rPr>
              <a:t>(9.9999) </a:t>
            </a:r>
            <a:r>
              <a:rPr lang="en-US" dirty="0">
                <a:latin typeface="Calibri Light"/>
                <a:ea typeface="Source Sans Pro Light"/>
                <a:cs typeface="Calibri Light"/>
              </a:rPr>
              <a:t>would return 9</a:t>
            </a:r>
          </a:p>
          <a:p>
            <a:pPr marL="755650" lvl="1" indent="-304165"/>
            <a:r>
              <a:rPr lang="en-US" b="1" dirty="0" err="1">
                <a:latin typeface="Calibri Light"/>
                <a:ea typeface="Source Sans Pro Light"/>
                <a:cs typeface="Calibri Light"/>
              </a:rPr>
              <a:t>Math.floor</a:t>
            </a:r>
            <a:r>
              <a:rPr lang="en-US" b="1" dirty="0">
                <a:latin typeface="Calibri Light"/>
                <a:ea typeface="Source Sans Pro Light"/>
                <a:cs typeface="Calibri Light"/>
              </a:rPr>
              <a:t>(9.1111) </a:t>
            </a:r>
            <a:r>
              <a:rPr lang="en-US" dirty="0">
                <a:latin typeface="Calibri Light"/>
                <a:ea typeface="Source Sans Pro Light"/>
                <a:cs typeface="Calibri Light"/>
              </a:rPr>
              <a:t>would return 9</a:t>
            </a:r>
          </a:p>
          <a:p>
            <a:pPr marL="755650" lvl="1" indent="-304165"/>
            <a:r>
              <a:rPr lang="en-US" b="1" dirty="0" err="1">
                <a:latin typeface="Calibri Light"/>
                <a:ea typeface="Source Sans Pro Light"/>
                <a:cs typeface="Calibri Light"/>
              </a:rPr>
              <a:t>Math.floor</a:t>
            </a:r>
            <a:r>
              <a:rPr lang="en-US" b="1" dirty="0">
                <a:latin typeface="Calibri Light"/>
                <a:ea typeface="Source Sans Pro Light"/>
                <a:cs typeface="Calibri Light"/>
              </a:rPr>
              <a:t>(3.14) </a:t>
            </a:r>
            <a:r>
              <a:rPr lang="en-US" dirty="0">
                <a:latin typeface="Calibri Light"/>
                <a:ea typeface="Source Sans Pro Light"/>
                <a:cs typeface="Calibri Light"/>
              </a:rPr>
              <a:t>would return 3</a:t>
            </a:r>
          </a:p>
          <a:p>
            <a:pPr marL="304165" indent="-304165"/>
            <a:endParaRPr lang="en-US" dirty="0">
              <a:latin typeface="Calibri Light"/>
              <a:ea typeface="Source Sans Pro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ea typeface="Source Sans Pro Light"/>
                <a:cs typeface="Calibri Light"/>
              </a:rPr>
              <a:t>Use it along with </a:t>
            </a:r>
            <a:r>
              <a:rPr lang="en-US" b="1" dirty="0" err="1">
                <a:latin typeface="Calibri Light"/>
                <a:ea typeface="Source Sans Pro Light"/>
                <a:cs typeface="Calibri Light"/>
              </a:rPr>
              <a:t>Math.random</a:t>
            </a:r>
            <a:r>
              <a:rPr lang="en-US" b="1" dirty="0">
                <a:latin typeface="Calibri Light"/>
                <a:ea typeface="Source Sans Pro Light"/>
                <a:cs typeface="Calibri Light"/>
              </a:rPr>
              <a:t>() </a:t>
            </a:r>
            <a:r>
              <a:rPr lang="en-US" dirty="0">
                <a:latin typeface="Calibri Light"/>
                <a:ea typeface="Source Sans Pro Light"/>
                <a:cs typeface="Calibri Light"/>
              </a:rPr>
              <a:t>to generate a random integer:</a:t>
            </a:r>
            <a:endParaRPr lang="en-US"/>
          </a:p>
          <a:p>
            <a:pPr marL="755650" lvl="1" indent="-304165"/>
            <a:r>
              <a:rPr lang="en-US" b="1" err="1">
                <a:latin typeface="Calibri Light"/>
                <a:ea typeface="Source Sans Pro Light"/>
                <a:cs typeface="Calibri Light"/>
              </a:rPr>
              <a:t>Math.floor</a:t>
            </a:r>
            <a:r>
              <a:rPr lang="en-US" b="1" dirty="0">
                <a:latin typeface="Calibri Light"/>
                <a:ea typeface="Source Sans Pro Light"/>
                <a:cs typeface="Calibri Light"/>
              </a:rPr>
              <a:t>(</a:t>
            </a:r>
            <a:r>
              <a:rPr lang="en-US" b="1" err="1">
                <a:latin typeface="Calibri Light"/>
                <a:ea typeface="Source Sans Pro Light"/>
                <a:cs typeface="Calibri Light"/>
              </a:rPr>
              <a:t>Math.random</a:t>
            </a:r>
            <a:r>
              <a:rPr lang="en-US" b="1">
                <a:latin typeface="Calibri Light"/>
                <a:ea typeface="Source Sans Pro Light"/>
                <a:cs typeface="Calibri Light"/>
              </a:rPr>
              <a:t>() * 10) </a:t>
            </a:r>
            <a:r>
              <a:rPr lang="en-US" dirty="0">
                <a:latin typeface="Calibri Light"/>
                <a:ea typeface="Source Sans Pro Light"/>
                <a:cs typeface="Calibri Light"/>
              </a:rPr>
              <a:t>would generate a random integer between 0 and 9, including 0 and 9</a:t>
            </a:r>
          </a:p>
          <a:p>
            <a:pPr marL="304165" indent="-304165"/>
            <a:endParaRPr lang="en-US" dirty="0">
              <a:latin typeface="Calibri Light"/>
              <a:ea typeface="Source Sans Pro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ea typeface="Source Sans Pro Light"/>
                <a:cs typeface="Calibri Light"/>
              </a:rPr>
              <a:t>Add 1 to the result to get a value that's between 1 and the max number, inclusive of the max number:</a:t>
            </a:r>
            <a:endParaRPr lang="en-US"/>
          </a:p>
          <a:p>
            <a:pPr marL="755650" lvl="1" indent="-304165"/>
            <a:r>
              <a:rPr lang="en-US" b="1" dirty="0" err="1">
                <a:latin typeface="Calibri Light"/>
                <a:ea typeface="Source Sans Pro Light"/>
                <a:cs typeface="Calibri Light"/>
              </a:rPr>
              <a:t>Math.floor</a:t>
            </a:r>
            <a:r>
              <a:rPr lang="en-US" b="1" dirty="0">
                <a:latin typeface="Calibri Light"/>
                <a:ea typeface="Source Sans Pro Light"/>
                <a:cs typeface="Calibri Light"/>
              </a:rPr>
              <a:t>(</a:t>
            </a:r>
            <a:r>
              <a:rPr lang="en-US" b="1" dirty="0" err="1">
                <a:latin typeface="Calibri Light"/>
                <a:ea typeface="Source Sans Pro Light"/>
                <a:cs typeface="Calibri Light"/>
              </a:rPr>
              <a:t>Math.random</a:t>
            </a:r>
            <a:r>
              <a:rPr lang="en-US" b="1" dirty="0">
                <a:latin typeface="Calibri Light"/>
                <a:ea typeface="Source Sans Pro Light"/>
                <a:cs typeface="Calibri Light"/>
              </a:rPr>
              <a:t>() * 10) + 1 </a:t>
            </a:r>
            <a:r>
              <a:rPr lang="en-US" dirty="0">
                <a:latin typeface="Calibri Light"/>
                <a:ea typeface="Source Sans Pro Light"/>
                <a:cs typeface="Calibri Light"/>
              </a:rPr>
              <a:t>would generate a random integer between 1 and 10, including 1 and 10</a:t>
            </a:r>
          </a:p>
          <a:p>
            <a:pPr marL="755650" lvl="1" indent="-304165"/>
            <a:endParaRPr lang="en-US" dirty="0">
              <a:latin typeface="Calibri Light"/>
              <a:ea typeface="Source Sans Pro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F1F2729B-2947-4D75-BEB2-64B01422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FC4EB321-2667-40AE-BB55-4EC07B8F7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596" y="4244349"/>
            <a:ext cx="3319346" cy="27430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2B6042F-71F9-4718-8170-93C25FF13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668" y="6062785"/>
            <a:ext cx="3616712" cy="26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66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5EF3-FBFE-4DAC-A331-2DD3CC0C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Workshop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703E-1628-4A48-9BF0-2E307E7E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512"/>
            <a:ext cx="10515600" cy="5026526"/>
          </a:xfrm>
        </p:spPr>
        <p:txBody>
          <a:bodyPr vert="horz" lIns="121899" tIns="60949" rIns="121899" bIns="60949" rtlCol="0" anchor="t">
            <a:normAutofit fontScale="92500" lnSpcReduction="20000"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It's time to start the workshop assignment! 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Break out into groups of 2-3. </a:t>
            </a:r>
            <a:endParaRPr lang="en-US" b="1">
              <a:latin typeface="Calibri Light"/>
              <a:cs typeface="Calibri Light"/>
            </a:endParaRPr>
          </a:p>
          <a:p>
            <a:pPr marL="761365" lvl="1" indent="-342900"/>
            <a:r>
              <a:rPr lang="en-US" dirty="0">
                <a:latin typeface="Calibri Light"/>
                <a:cs typeface="Calibri Light"/>
              </a:rPr>
              <a:t>Sit near your workshop partner(s) in in person</a:t>
            </a:r>
            <a:endParaRPr lang="en-US" b="1" dirty="0">
              <a:latin typeface="Calibri Light"/>
              <a:cs typeface="Calibri Light"/>
            </a:endParaRPr>
          </a:p>
          <a:p>
            <a:pPr marL="761365" lvl="1" indent="-342900"/>
            <a:r>
              <a:rPr lang="en-US" dirty="0">
                <a:latin typeface="Calibri Light"/>
                <a:cs typeface="Calibri Light"/>
              </a:rPr>
              <a:t>For online Workshops your instructor may break you out into </a:t>
            </a:r>
            <a:r>
              <a:rPr lang="en-US">
                <a:latin typeface="Calibri Light"/>
                <a:cs typeface="Calibri Light"/>
              </a:rPr>
              <a:t>different</a:t>
            </a:r>
            <a:r>
              <a:rPr lang="en-US" dirty="0">
                <a:latin typeface="Calibri Light"/>
                <a:cs typeface="Calibri Light"/>
              </a:rPr>
              <a:t> virtual rooms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Work closely with each other.</a:t>
            </a:r>
            <a:endParaRPr lang="en-US" dirty="0"/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Don't forget that the 20-minute rule becomes the 10-minute rule during workshops!</a:t>
            </a: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10-minute rule does </a:t>
            </a:r>
            <a:r>
              <a:rPr lang="en-US" i="1" dirty="0">
                <a:latin typeface="Calibri Light"/>
                <a:cs typeface="Calibri Light"/>
              </a:rPr>
              <a:t>not</a:t>
            </a:r>
            <a:r>
              <a:rPr lang="en-US" dirty="0">
                <a:latin typeface="Calibri Light"/>
                <a:cs typeface="Calibri Light"/>
              </a:rPr>
              <a:t> apply to talking to your partner(s). Work together throughout. This will be useful practice for working with teams in real life. </a:t>
            </a:r>
            <a:endParaRPr lang="en-US" dirty="0"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Follow the workshop instructions very closely.</a:t>
            </a:r>
            <a:endParaRPr lang="en-US" dirty="0">
              <a:cs typeface="Calibri"/>
            </a:endParaRP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Talk to your instructor if any of the instructions are unclear to you. </a:t>
            </a:r>
            <a:endParaRPr lang="en-US" dirty="0">
              <a:cs typeface="Calibri"/>
            </a:endParaRPr>
          </a:p>
          <a:p>
            <a:pPr marL="451485" lvl="1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981834AF-C2B8-4E53-B8AC-D831B83FE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1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E5BA-8ABC-4DD2-BF2F-0F06543A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102" y="123515"/>
            <a:ext cx="10515600" cy="109324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A5DBF-B3BA-4AC8-9EC7-123C654CB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967"/>
            <a:ext cx="10515600" cy="4996796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3530" indent="-304165"/>
            <a:r>
              <a:rPr lang="en-US" dirty="0">
                <a:latin typeface="Calibri Light"/>
                <a:cs typeface="Calibri Light"/>
              </a:rPr>
              <a:t>How was this week for you? Any particular challenges or accomplishments? </a:t>
            </a:r>
            <a:endParaRPr lang="en-US"/>
          </a:p>
          <a:p>
            <a:pPr marL="303530" indent="-304165"/>
            <a:endParaRPr lang="en-US" dirty="0">
              <a:latin typeface="Calibri Light"/>
              <a:cs typeface="Calibri Light"/>
            </a:endParaRPr>
          </a:p>
          <a:p>
            <a:pPr marL="303530" indent="-304165"/>
            <a:r>
              <a:rPr lang="en-US" dirty="0">
                <a:latin typeface="Calibri Light"/>
                <a:cs typeface="Calibri Light"/>
              </a:rPr>
              <a:t>Did you understand the Exercises and were you able to complete them? </a:t>
            </a:r>
            <a:endParaRPr lang="en-US" dirty="0"/>
          </a:p>
          <a:p>
            <a:pPr marL="303530" indent="-304165"/>
            <a:endParaRPr lang="en-US" dirty="0">
              <a:latin typeface="Calibri Light"/>
              <a:cs typeface="Calibri Light"/>
            </a:endParaRPr>
          </a:p>
          <a:p>
            <a:pPr marL="303530" indent="-304165"/>
            <a:r>
              <a:rPr lang="en-US" dirty="0">
                <a:latin typeface="Calibri Light"/>
                <a:cs typeface="Calibri Light"/>
              </a:rPr>
              <a:t>How were the Challenges and Quiz this week?</a:t>
            </a:r>
            <a:endParaRPr lang="en-US" dirty="0"/>
          </a:p>
          <a:p>
            <a:pPr marL="303530" indent="-304165"/>
            <a:endParaRPr lang="en-US" dirty="0">
              <a:latin typeface="Calibri Light"/>
              <a:cs typeface="Calibri Light"/>
            </a:endParaRPr>
          </a:p>
          <a:p>
            <a:pPr marL="303530" indent="-304165"/>
            <a:r>
              <a:rPr lang="en-US" dirty="0">
                <a:latin typeface="Calibri Light"/>
                <a:cs typeface="Calibri Light"/>
              </a:rPr>
              <a:t>We know that this was a difficult week for many. Please ask if you have questions.</a:t>
            </a:r>
            <a:endParaRPr lang="en-US">
              <a:cs typeface="Calibri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E349D8B9-3E3E-4F4A-8DDF-CCE1F7E13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33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89DD-FFB3-4A56-97BB-1300C7DE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152400"/>
            <a:ext cx="9753600" cy="995464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Assignment Submission &amp; Check-Out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6490-753D-4E81-A14D-5433C2129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347906"/>
            <a:ext cx="9829800" cy="457200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Submit the </a:t>
            </a:r>
            <a:r>
              <a:rPr lang="en-US" b="1" dirty="0">
                <a:latin typeface="Calibri Light"/>
                <a:cs typeface="Calibri Light"/>
              </a:rPr>
              <a:t>color-guessing-game.html</a:t>
            </a:r>
            <a:r>
              <a:rPr lang="en-US" dirty="0">
                <a:latin typeface="Calibri Light"/>
                <a:cs typeface="Calibri Light"/>
              </a:rPr>
              <a:t> page at the bottom of the assignment page in the learning portal. 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ea typeface="+mn-lt"/>
                <a:cs typeface="+mn-lt"/>
              </a:rPr>
              <a:t>Example instruction on the next slide</a:t>
            </a:r>
            <a:endParaRPr lang="en-US" dirty="0">
              <a:latin typeface="Calibri Light"/>
              <a:ea typeface="+mn-l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6BFF9DA1-C635-4723-B9C9-A3F2ECDE2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43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D08C7-86CE-4714-BB23-F874466AB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71" y="1489669"/>
            <a:ext cx="11407697" cy="51240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Go to </a:t>
            </a:r>
            <a:r>
              <a:rPr lang="x-none" dirty="0">
                <a:ea typeface="+mn-lt"/>
                <a:cs typeface="+mn-lt"/>
                <a:hlinkClick r:id="rId2"/>
              </a:rPr>
              <a:t>https://learn.nucamp.co</a:t>
            </a:r>
            <a:endParaRPr lang="en-US"/>
          </a:p>
          <a:p>
            <a:pPr lvl="1"/>
            <a:r>
              <a:rPr lang="en-US">
                <a:cs typeface="Calibri"/>
              </a:rPr>
              <a:t>Click "</a:t>
            </a:r>
            <a:r>
              <a:rPr lang="en-US" sz="1800" b="1"/>
              <a:t>Workshop Assignment: Students</a:t>
            </a:r>
            <a:r>
              <a:rPr lang="en-US" sz="1800" b="1" dirty="0">
                <a:cs typeface="Calibri"/>
              </a:rPr>
              <a:t>' Work</a:t>
            </a:r>
            <a:r>
              <a:rPr lang="en-US" dirty="0">
                <a:cs typeface="Calibri"/>
              </a:rPr>
              <a:t>"</a:t>
            </a:r>
          </a:p>
          <a:p>
            <a:pPr lvl="1"/>
            <a:r>
              <a:rPr lang="en-US">
                <a:cs typeface="Calibri"/>
              </a:rPr>
              <a:t>Upload your work by clicking "</a:t>
            </a:r>
            <a:r>
              <a:rPr lang="en-US" sz="1800" b="1">
                <a:cs typeface="Calibri"/>
              </a:rPr>
              <a:t>Add Submission</a:t>
            </a:r>
            <a:r>
              <a:rPr lang="en-US">
                <a:cs typeface="Calibri"/>
              </a:rPr>
              <a:t>", select the file, and then click "save"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Note that your work is in Draft status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Click "</a:t>
            </a:r>
            <a:r>
              <a:rPr lang="en-US" sz="1400" b="1">
                <a:cs typeface="Calibri"/>
              </a:rPr>
              <a:t>Submit assignment</a:t>
            </a:r>
            <a:r>
              <a:rPr lang="en-US">
                <a:cs typeface="Calibri"/>
              </a:rPr>
              <a:t>" to submit it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54ED7C-6D42-4460-B2D2-F730F298F253}"/>
              </a:ext>
            </a:extLst>
          </p:cNvPr>
          <p:cNvSpPr txBox="1">
            <a:spLocks/>
          </p:cNvSpPr>
          <p:nvPr/>
        </p:nvSpPr>
        <p:spPr>
          <a:xfrm>
            <a:off x="1158629" y="4950"/>
            <a:ext cx="98093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+mj-lt"/>
                <a:cs typeface="+mj-lt"/>
              </a:rPr>
              <a:t>Submitting Your Assignment </a:t>
            </a:r>
          </a:p>
        </p:txBody>
      </p:sp>
      <p:pic>
        <p:nvPicPr>
          <p:cNvPr id="7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4F0E39FE-EDB6-46BC-9CEF-3B06DC06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" y="98516"/>
            <a:ext cx="1017225" cy="1097450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905E7E-63D9-489F-8475-5FF8E05A5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812" y="4489314"/>
            <a:ext cx="3282175" cy="20538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F083F8-CE89-46E8-8841-E87F75E21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376" y="2813406"/>
            <a:ext cx="3226419" cy="2188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066DE608-4897-4549-94B7-6EBB04F92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293" y="1713379"/>
            <a:ext cx="26860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26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7268E-299D-4B33-B2DD-D42FF4A0B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>
                <a:cs typeface="Calibri Light"/>
              </a:rPr>
              <a:t>Happy learning!</a:t>
            </a:r>
            <a:endParaRPr lang="en-US" sz="5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404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F2553C-45E1-4974-BFD3-656ABC371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01503"/>
              </p:ext>
            </p:extLst>
          </p:nvPr>
        </p:nvGraphicFramePr>
        <p:xfrm>
          <a:off x="1259578" y="1478645"/>
          <a:ext cx="10426964" cy="497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633">
                  <a:extLst>
                    <a:ext uri="{9D8B030D-6E8A-4147-A177-3AD203B41FA5}">
                      <a16:colId xmlns:a16="http://schemas.microsoft.com/office/drawing/2014/main" val="374119618"/>
                    </a:ext>
                  </a:extLst>
                </a:gridCol>
                <a:gridCol w="5009331">
                  <a:extLst>
                    <a:ext uri="{9D8B030D-6E8A-4147-A177-3AD203B41FA5}">
                      <a16:colId xmlns:a16="http://schemas.microsoft.com/office/drawing/2014/main" val="3643946676"/>
                    </a:ext>
                  </a:extLst>
                </a:gridCol>
              </a:tblGrid>
              <a:tr h="4711390"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is JavaScript?</a:t>
                      </a:r>
                      <a:endParaRPr lang="en-US" sz="2400" b="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HTML: The script element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HTML: The onclick attribute</a:t>
                      </a:r>
                    </a:p>
                    <a:p>
                      <a:pPr marL="342265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Variables</a:t>
                      </a:r>
                    </a:p>
                    <a:p>
                      <a:pPr marL="342265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Data types</a:t>
                      </a:r>
                      <a:endParaRPr lang="en-US" b="0"/>
                    </a:p>
                    <a:p>
                      <a:pPr marL="342265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Functions</a:t>
                      </a:r>
                      <a:endParaRPr lang="en-US" b="0"/>
                    </a:p>
                    <a:p>
                      <a:pPr marL="342265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Function Parameters &amp; Arguments</a:t>
                      </a:r>
                    </a:p>
                    <a:p>
                      <a:pPr marL="342265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 dirty="0"/>
                        <a:t>The JavaScript console</a:t>
                      </a:r>
                      <a:endParaRPr lang="en-US" b="0"/>
                    </a:p>
                    <a:p>
                      <a:pPr marL="342265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 dirty="0">
                          <a:latin typeface="Calibri Light"/>
                        </a:rPr>
                        <a:t>If … Else If … 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265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/>
                        <a:t>Comparison Operators </a:t>
                      </a:r>
                      <a:r>
                        <a:rPr lang="en-US" sz="2400" b="0" i="0" u="none" strike="noStrike" noProof="0" dirty="0">
                          <a:latin typeface="Calibri Light"/>
                        </a:rPr>
                        <a:t>Logical Operators</a:t>
                      </a:r>
                      <a:endParaRPr lang="en-US" sz="2400" b="0" i="0" u="none" strike="noStrike" noProof="0" dirty="0"/>
                    </a:p>
                    <a:p>
                      <a:pPr marL="342265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/>
                        <a:t>Truthy &amp; </a:t>
                      </a:r>
                      <a:r>
                        <a:rPr lang="en-US" sz="2400" b="0" i="0" u="none" strike="noStrike" noProof="0" dirty="0" err="1"/>
                        <a:t>Falsy</a:t>
                      </a:r>
                      <a:endParaRPr lang="en-US" b="0"/>
                    </a:p>
                    <a:p>
                      <a:pPr marL="342265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Switch Statements</a:t>
                      </a:r>
                      <a:endParaRPr lang="en-US" b="0"/>
                    </a:p>
                    <a:p>
                      <a:pPr marL="342265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+=    -=    ++    --</a:t>
                      </a:r>
                      <a:endParaRPr lang="en-US" b="0"/>
                    </a:p>
                    <a:p>
                      <a:pPr marL="342265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While Loops</a:t>
                      </a:r>
                    </a:p>
                    <a:p>
                      <a:pPr marL="342265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Arrays</a:t>
                      </a:r>
                    </a:p>
                    <a:p>
                      <a:pPr marL="342265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Scope</a:t>
                      </a:r>
                    </a:p>
                    <a:p>
                      <a:pPr marL="342265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 err="1">
                          <a:solidFill>
                            <a:srgbClr val="FFFFFF"/>
                          </a:solidFill>
                          <a:latin typeface="Calibri Light"/>
                        </a:rPr>
                        <a:t>Math.random</a:t>
                      </a: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() &amp; </a:t>
                      </a:r>
                      <a:r>
                        <a:rPr lang="en-US" sz="2400" b="0" i="0" u="none" strike="noStrike" noProof="0" dirty="0" err="1">
                          <a:solidFill>
                            <a:srgbClr val="FFFFFF"/>
                          </a:solidFill>
                          <a:latin typeface="Calibri Light"/>
                        </a:rPr>
                        <a:t>Math.floor</a:t>
                      </a: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535859"/>
                  </a:ext>
                </a:extLst>
              </a:tr>
            </a:tbl>
          </a:graphicData>
        </a:graphic>
      </p:graphicFrame>
      <p:pic>
        <p:nvPicPr>
          <p:cNvPr id="2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83BB719E-34A3-49B6-81C5-E666F682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F75C2DD-5BDC-486D-9EA7-C7CFD672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Week 3 Review - Overview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2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What is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320"/>
            <a:ext cx="10515600" cy="5077478"/>
          </a:xfrm>
        </p:spPr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Programming language originally created to run inside browsers </a:t>
            </a:r>
            <a:endParaRPr lang="en-US" dirty="0"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Most popular programming language for web development, used in browsers, desktops, servers, mobile apps</a:t>
            </a:r>
            <a:endParaRPr lang="en-US">
              <a:cs typeface="Calibri"/>
            </a:endParaRPr>
          </a:p>
          <a:p>
            <a:pPr marL="304165" indent="-304165"/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r>
              <a:rPr lang="en-US" b="1" dirty="0">
                <a:solidFill>
                  <a:srgbClr val="A83DA3"/>
                </a:solidFill>
                <a:latin typeface="Calibri Light"/>
                <a:ea typeface="+mj-ea"/>
                <a:cs typeface="Calibri Light"/>
              </a:rPr>
              <a:t>ECMAScript</a:t>
            </a:r>
            <a:r>
              <a:rPr lang="en-US" dirty="0">
                <a:latin typeface="Calibri Light"/>
                <a:cs typeface="Calibri Light"/>
              </a:rPr>
              <a:t>: Official specification for JavaScript – last major version was in 2015, called ECMAScript 2015 or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ES6</a:t>
            </a:r>
            <a:endParaRPr lang="en-US">
              <a:solidFill>
                <a:srgbClr val="A83DA3"/>
              </a:solidFill>
              <a:cs typeface="Calibri"/>
            </a:endParaRP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Current version is ES9, but changes since ES6 have been minor</a:t>
            </a:r>
            <a:endParaRPr lang="en-US" dirty="0">
              <a:latin typeface="Calibri" panose="020F0502020204030204"/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Many technologies use JavaScript (jQuery, Node.js, React, </a:t>
            </a:r>
            <a:r>
              <a:rPr lang="en-US" dirty="0" err="1">
                <a:latin typeface="Calibri Light"/>
                <a:cs typeface="Calibri Light"/>
              </a:rPr>
              <a:t>etc</a:t>
            </a:r>
            <a:r>
              <a:rPr lang="en-US" dirty="0">
                <a:latin typeface="Calibri Light"/>
                <a:cs typeface="Calibri Light"/>
              </a:rPr>
              <a:t>); you must first learn "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vanilla JavaScript</a:t>
            </a:r>
            <a:r>
              <a:rPr lang="en-US" dirty="0">
                <a:latin typeface="Calibri Light"/>
                <a:cs typeface="Calibri Light"/>
              </a:rPr>
              <a:t>" to use them</a:t>
            </a:r>
            <a:endParaRPr lang="en-US"/>
          </a:p>
          <a:p>
            <a:pPr marL="304165" indent="-304165"/>
            <a:endParaRPr lang="en-US" b="1">
              <a:solidFill>
                <a:srgbClr val="BA69B8"/>
              </a:solidFill>
            </a:endParaRPr>
          </a:p>
          <a:p>
            <a:pPr marL="304165" indent="-304165"/>
            <a:endParaRPr lang="en-US"/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509E6BC2-EA09-4CD0-8172-46FD52E4F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6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HTML: The script element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43"/>
            <a:ext cx="10515600" cy="517609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Use 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&lt;script&gt;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element to add JavaScript to HTML page</a:t>
            </a:r>
            <a:endParaRPr lang="en-US" dirty="0"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Add JavaScript between 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&lt;script&gt;&lt;/script&gt;</a:t>
            </a:r>
            <a:r>
              <a:rPr lang="en-US" dirty="0">
                <a:latin typeface="Calibri Light"/>
                <a:cs typeface="Calibri Light"/>
              </a:rPr>
              <a:t> tags </a:t>
            </a:r>
            <a:endParaRPr lang="en-US"/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...or link to external JS file: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&lt;script </a:t>
            </a:r>
            <a:r>
              <a:rPr lang="en-US" b="1" dirty="0" err="1">
                <a:solidFill>
                  <a:srgbClr val="0070C0"/>
                </a:solidFill>
                <a:latin typeface="Calibri Light"/>
                <a:cs typeface="Calibri Light"/>
              </a:rPr>
              <a:t>src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="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index.js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"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&gt;&lt;/script&gt;</a:t>
            </a:r>
            <a:endParaRPr lang="en-US" b="1">
              <a:solidFill>
                <a:srgbClr val="7030A0"/>
              </a:solidFill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You can link to multiple JS files</a:t>
            </a:r>
            <a:endParaRPr lang="en-US" b="1" dirty="0">
              <a:latin typeface="Calibri"/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Generally, JavaScript inside 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&lt;script&gt;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tags or in external JS file that is </a:t>
            </a:r>
            <a:r>
              <a:rPr lang="en-US" b="1" i="1" dirty="0">
                <a:solidFill>
                  <a:srgbClr val="C00000"/>
                </a:solidFill>
                <a:latin typeface="Calibri Light"/>
                <a:cs typeface="Calibri Light"/>
              </a:rPr>
              <a:t>not </a:t>
            </a:r>
            <a:r>
              <a:rPr lang="en-US" dirty="0">
                <a:latin typeface="Calibri Light"/>
                <a:cs typeface="Calibri Light"/>
              </a:rPr>
              <a:t>inside a function will run automatically when the page is loaded</a:t>
            </a:r>
            <a:endParaRPr lang="en-US" b="1">
              <a:cs typeface="Calibri"/>
            </a:endParaRPr>
          </a:p>
          <a:p>
            <a:pPr marL="304165" indent="-304165"/>
            <a:endParaRPr lang="en-US" b="1" dirty="0">
              <a:cs typeface="Calibri"/>
            </a:endParaRPr>
          </a:p>
          <a:p>
            <a:pPr marL="304165" indent="-304165"/>
            <a:endParaRPr lang="en-US"/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9BB7C18C-5270-477F-AFD3-D466AA748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9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HTML: The onclick attribute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Add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onclick </a:t>
            </a:r>
            <a:r>
              <a:rPr lang="en-US" dirty="0">
                <a:latin typeface="Calibri Light"/>
                <a:cs typeface="Calibri Light"/>
              </a:rPr>
              <a:t>attribute to HTML element such as button to run JS function when element is clicked:</a:t>
            </a:r>
            <a:endParaRPr lang="en-US" dirty="0">
              <a:cs typeface="Calibri"/>
            </a:endParaRPr>
          </a:p>
          <a:p>
            <a:pPr marL="451485" lvl="1" indent="0">
              <a:buNone/>
            </a:pP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   </a:t>
            </a:r>
          </a:p>
          <a:p>
            <a:pPr marL="451485" lvl="1" indent="0">
              <a:buNone/>
            </a:pPr>
            <a:endParaRPr lang="en-US" b="1" dirty="0">
              <a:solidFill>
                <a:srgbClr val="7030A0"/>
              </a:solidFill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There are multiple ways to trigger JavaScript from an HTML page, this is one way</a:t>
            </a:r>
          </a:p>
          <a:p>
            <a:pPr marL="0" indent="0">
              <a:buNone/>
            </a:pPr>
            <a:endParaRPr lang="en-US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34E58185-B4AA-4BF8-B526-BDA6E382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BFCF5A14-1001-4381-95F9-0CDFC2E9A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264" y="2767085"/>
            <a:ext cx="8605404" cy="3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5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Variables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347906"/>
            <a:ext cx="10125528" cy="521745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A named container for some value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Create/Declare a variable using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let</a:t>
            </a:r>
            <a:r>
              <a:rPr lang="en-US" dirty="0">
                <a:latin typeface="Calibri Light"/>
                <a:cs typeface="Calibri Light"/>
              </a:rPr>
              <a:t> or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const</a:t>
            </a:r>
            <a:r>
              <a:rPr lang="en-US" dirty="0">
                <a:latin typeface="Calibri Light"/>
                <a:cs typeface="Calibri Light"/>
              </a:rPr>
              <a:t> </a:t>
            </a:r>
            <a:endParaRPr lang="en-US" b="1" dirty="0">
              <a:latin typeface="Calibri Light"/>
              <a:cs typeface="Calibri Light"/>
            </a:endParaRPr>
          </a:p>
          <a:p>
            <a:pPr marL="755650" lvl="1" indent="-304165"/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let </a:t>
            </a:r>
            <a:r>
              <a:rPr lang="en-US" dirty="0">
                <a:latin typeface="Calibri Light"/>
                <a:cs typeface="Calibri Light"/>
              </a:rPr>
              <a:t>for variables that will have their values reassigned</a:t>
            </a:r>
            <a:endParaRPr lang="en-US" b="1" dirty="0">
              <a:latin typeface="Calibri Light"/>
              <a:cs typeface="Calibri Light"/>
            </a:endParaRPr>
          </a:p>
          <a:p>
            <a:pPr marL="755650" lvl="1" indent="-304165"/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const</a:t>
            </a:r>
            <a:r>
              <a:rPr lang="en-US" dirty="0">
                <a:solidFill>
                  <a:srgbClr val="A83DA3"/>
                </a:solidFill>
                <a:latin typeface="Calibri Light"/>
                <a:cs typeface="Calibri Light"/>
              </a:rPr>
              <a:t> </a:t>
            </a:r>
            <a:r>
              <a:rPr lang="en-US" dirty="0">
                <a:latin typeface="Calibri Light"/>
                <a:cs typeface="Calibri Light"/>
              </a:rPr>
              <a:t>for variables whose values will be assigned only once</a:t>
            </a:r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Pre-ES6 variable declaration keyword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var</a:t>
            </a:r>
            <a:r>
              <a:rPr lang="en-US" dirty="0">
                <a:solidFill>
                  <a:srgbClr val="A83DA3"/>
                </a:solidFill>
                <a:latin typeface="Calibri Light"/>
                <a:cs typeface="Calibri Light"/>
              </a:rPr>
              <a:t> </a:t>
            </a:r>
            <a:r>
              <a:rPr lang="en-US" dirty="0">
                <a:latin typeface="Calibri Light"/>
                <a:cs typeface="Calibri Light"/>
              </a:rPr>
              <a:t>is commonly seen in older codebases – avoid when writing new code</a:t>
            </a:r>
            <a:endParaRPr lang="en-US" dirty="0"/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Values stored in variables can be of several different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data types</a:t>
            </a:r>
            <a:endParaRPr lang="en-US" b="1">
              <a:solidFill>
                <a:srgbClr val="A83DA3"/>
              </a:solidFill>
              <a:cs typeface="Calibri"/>
            </a:endParaRPr>
          </a:p>
          <a:p>
            <a:pPr marL="755650" lvl="1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91F7CCE9-B396-4F39-8575-2DDAC913B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9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Variables (</a:t>
            </a:r>
            <a:r>
              <a:rPr lang="en-US" err="1">
                <a:solidFill>
                  <a:schemeClr val="accent5"/>
                </a:solidFill>
                <a:latin typeface="Calibri"/>
                <a:cs typeface="Calibri"/>
              </a:rPr>
              <a:t>cont</a:t>
            </a:r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)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20" y="1291484"/>
            <a:ext cx="10179736" cy="5303443"/>
          </a:xfrm>
        </p:spPr>
        <p:txBody>
          <a:bodyPr vert="horz" lIns="121899" tIns="60949" rIns="121899" bIns="60949" rtlCol="0" anchor="t">
            <a:normAutofit fontScale="85000" lnSpcReduction="20000"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Use the assignment operator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=</a:t>
            </a:r>
            <a:r>
              <a:rPr lang="en-US" dirty="0">
                <a:latin typeface="Calibri Light"/>
                <a:cs typeface="Calibri Light"/>
              </a:rPr>
              <a:t> to set a variable's value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You learned about: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number</a:t>
            </a:r>
            <a:r>
              <a:rPr lang="en-US" dirty="0">
                <a:solidFill>
                  <a:srgbClr val="A83DA3"/>
                </a:solidFill>
                <a:latin typeface="Calibri Light"/>
                <a:cs typeface="Calibri Light"/>
              </a:rPr>
              <a:t>,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string</a:t>
            </a:r>
            <a:r>
              <a:rPr lang="en-US" dirty="0">
                <a:solidFill>
                  <a:srgbClr val="A83DA3"/>
                </a:solidFill>
                <a:latin typeface="Calibri Light"/>
                <a:cs typeface="Calibri Light"/>
              </a:rPr>
              <a:t>,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 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boolean</a:t>
            </a:r>
            <a:endParaRPr lang="en-US" dirty="0" err="1">
              <a:solidFill>
                <a:srgbClr val="A83DA3"/>
              </a:solidFill>
            </a:endParaRPr>
          </a:p>
          <a:p>
            <a:pPr marL="1206500" lvl="2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Two more data types: 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null </a:t>
            </a:r>
            <a:r>
              <a:rPr lang="en-US" dirty="0">
                <a:latin typeface="Calibri Light"/>
                <a:cs typeface="Calibri Light"/>
              </a:rPr>
              <a:t>and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undefined </a:t>
            </a:r>
            <a:endParaRPr lang="en-US">
              <a:solidFill>
                <a:srgbClr val="A83DA3"/>
              </a:solidFill>
            </a:endParaRPr>
          </a:p>
          <a:p>
            <a:pPr marL="755650" lvl="1" indent="-304165"/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null </a:t>
            </a:r>
            <a:r>
              <a:rPr lang="en-US" dirty="0">
                <a:latin typeface="Calibri Light"/>
                <a:cs typeface="Calibri Light"/>
              </a:rPr>
              <a:t>is an </a:t>
            </a:r>
            <a:r>
              <a:rPr lang="en-US" u="sng" dirty="0">
                <a:latin typeface="Calibri Light"/>
                <a:cs typeface="Calibri Light"/>
              </a:rPr>
              <a:t>intended</a:t>
            </a:r>
            <a:r>
              <a:rPr lang="en-US" dirty="0">
                <a:latin typeface="Calibri Light"/>
                <a:cs typeface="Calibri Light"/>
              </a:rPr>
              <a:t> non-value set by the programmer </a:t>
            </a:r>
            <a:endParaRPr lang="en-US" b="1" dirty="0">
              <a:latin typeface="Calibri Light"/>
              <a:cs typeface="Calibri Light"/>
            </a:endParaRPr>
          </a:p>
          <a:p>
            <a:pPr marL="755650" lvl="1" indent="-304165"/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undefined </a:t>
            </a:r>
            <a:r>
              <a:rPr lang="en-US" dirty="0">
                <a:latin typeface="Calibri Light"/>
                <a:cs typeface="Calibri Light"/>
              </a:rPr>
              <a:t>is the value of a variable that has been declared but not initialized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There are other data types that will not be covered for this introductory class</a:t>
            </a:r>
            <a:endParaRPr lang="en-US" dirty="0"/>
          </a:p>
          <a:p>
            <a:pPr marL="755650" lvl="1" indent="-304165"/>
            <a:endParaRPr lang="en-US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248D18AF-C3C0-4D23-951C-CF2DDD966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4" name="Picture 5" descr="A picture containing screen, table, computer, room&#10;&#10;Description automatically generated">
            <a:extLst>
              <a:ext uri="{FF2B5EF4-FFF2-40B4-BE49-F238E27FC236}">
                <a16:creationId xmlns:a16="http://schemas.microsoft.com/office/drawing/2014/main" id="{E4D78651-8D80-4E81-824E-85768A67A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594" y="2392749"/>
            <a:ext cx="7129347" cy="2007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407171-168C-4080-A57F-B1F1DAD91FF9}"/>
              </a:ext>
            </a:extLst>
          </p:cNvPr>
          <p:cNvSpPr txBox="1"/>
          <p:nvPr/>
        </p:nvSpPr>
        <p:spPr>
          <a:xfrm>
            <a:off x="9073376" y="3191108"/>
            <a:ext cx="239007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/>
              <a:t>boolean</a:t>
            </a:r>
            <a:r>
              <a:rPr lang="en-US" sz="1400" dirty="0"/>
              <a:t> can be either </a:t>
            </a:r>
            <a:r>
              <a:rPr lang="en-US" sz="1400" b="1" dirty="0">
                <a:solidFill>
                  <a:srgbClr val="A83DA3"/>
                </a:solidFill>
              </a:rPr>
              <a:t>true </a:t>
            </a:r>
            <a:r>
              <a:rPr lang="en-US" sz="1400" dirty="0"/>
              <a:t>or </a:t>
            </a:r>
            <a:r>
              <a:rPr lang="en-US" sz="1400" b="1" dirty="0">
                <a:solidFill>
                  <a:srgbClr val="A83DA3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A16D6-DC7A-46A8-853D-CD1611097CFE}"/>
              </a:ext>
            </a:extLst>
          </p:cNvPr>
          <p:cNvSpPr txBox="1"/>
          <p:nvPr/>
        </p:nvSpPr>
        <p:spPr>
          <a:xfrm>
            <a:off x="9073376" y="3804425"/>
            <a:ext cx="239007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Use the </a:t>
            </a:r>
            <a:r>
              <a:rPr lang="en-US" sz="1400" b="1" dirty="0">
                <a:solidFill>
                  <a:srgbClr val="A83DA3"/>
                </a:solidFill>
              </a:rPr>
              <a:t>+</a:t>
            </a:r>
            <a:r>
              <a:rPr lang="en-US" sz="1400" dirty="0"/>
              <a:t> operator to combine (concatenate) strings</a:t>
            </a:r>
            <a:endParaRPr lang="en-US" sz="1400" b="1" dirty="0">
              <a:solidFill>
                <a:srgbClr val="A83DA3"/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4C891-E6B1-4442-B56E-6B9713D20E12}"/>
              </a:ext>
            </a:extLst>
          </p:cNvPr>
          <p:cNvSpPr txBox="1"/>
          <p:nvPr/>
        </p:nvSpPr>
        <p:spPr>
          <a:xfrm>
            <a:off x="9073376" y="2364059"/>
            <a:ext cx="239007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rgbClr val="A83DA3"/>
                </a:solidFill>
                <a:cs typeface="Calibri"/>
              </a:rPr>
              <a:t>"5"</a:t>
            </a:r>
            <a:r>
              <a:rPr lang="en-US" sz="1400" dirty="0">
                <a:cs typeface="Calibri"/>
              </a:rPr>
              <a:t> is a String and not a number since it is surrounded by quotes</a:t>
            </a:r>
          </a:p>
        </p:txBody>
      </p:sp>
    </p:spTree>
    <p:extLst>
      <p:ext uri="{BB962C8B-B14F-4D97-AF65-F5344CB8AC3E}">
        <p14:creationId xmlns:p14="http://schemas.microsoft.com/office/powerpoint/2010/main" val="180269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acoma, WA Full Stack Jan-July 2018 Schedul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uCamp PowerPoint Master Template.potx" id="{16DBF2C9-8900-4B49-97FB-BD2D1E63F34A}" vid="{0431BCAC-D937-4815-8C0E-BB5646D04750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B518C2C025244AAA92C8D1EA47F712" ma:contentTypeVersion="12" ma:contentTypeDescription="Create a new document." ma:contentTypeScope="" ma:versionID="8a80f539ab14c28884f19bf2ae5a155a">
  <xsd:schema xmlns:xsd="http://www.w3.org/2001/XMLSchema" xmlns:xs="http://www.w3.org/2001/XMLSchema" xmlns:p="http://schemas.microsoft.com/office/2006/metadata/properties" xmlns:ns2="16f20abe-2aa5-4db9-8990-dbab721f8099" xmlns:ns3="231d7f23-75d9-4084-a6bc-b304ad326553" targetNamespace="http://schemas.microsoft.com/office/2006/metadata/properties" ma:root="true" ma:fieldsID="16b9d397e10991d6f7c5ad7e2f2db9a6" ns2:_="" ns3:_="">
    <xsd:import namespace="16f20abe-2aa5-4db9-8990-dbab721f8099"/>
    <xsd:import namespace="231d7f23-75d9-4084-a6bc-b304ad326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20abe-2aa5-4db9-8990-dbab721f80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d7f23-75d9-4084-a6bc-b304ad32655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97E460-4357-4A56-8F6A-9F125F59AA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2C9F0D-1067-416A-AA1C-C2DF3430B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f20abe-2aa5-4db9-8990-dbab721f8099"/>
    <ds:schemaRef ds:uri="231d7f23-75d9-4084-a6bc-b304ad3265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F6A908-9041-4D6B-AC6F-E09EA0EBA2F9}">
  <ds:schemaRefs>
    <ds:schemaRef ds:uri="16f20abe-2aa5-4db9-8990-dbab721f8099"/>
    <ds:schemaRef ds:uri="231d7f23-75d9-4084-a6bc-b304ad32655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2695</Words>
  <Application>Microsoft Office PowerPoint</Application>
  <PresentationFormat>Widescreen</PresentationFormat>
  <Paragraphs>370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Arial,Sans-Serif</vt:lpstr>
      <vt:lpstr>Calibri</vt:lpstr>
      <vt:lpstr>Calibri Light</vt:lpstr>
      <vt:lpstr>Rockwell</vt:lpstr>
      <vt:lpstr>Tw Cen MT</vt:lpstr>
      <vt:lpstr>Office Theme</vt:lpstr>
      <vt:lpstr>Tacoma, WA Full Stack Jan-July 2018 Schedule</vt:lpstr>
      <vt:lpstr>Office Theme</vt:lpstr>
      <vt:lpstr>Office Theme</vt:lpstr>
      <vt:lpstr>Week 3 Workshop</vt:lpstr>
      <vt:lpstr>Agenda</vt:lpstr>
      <vt:lpstr>Check-In</vt:lpstr>
      <vt:lpstr>Week 3 Review - Overview</vt:lpstr>
      <vt:lpstr>What is JavaScript?</vt:lpstr>
      <vt:lpstr>HTML: The script element</vt:lpstr>
      <vt:lpstr>HTML: The onclick attribute</vt:lpstr>
      <vt:lpstr>Variables</vt:lpstr>
      <vt:lpstr>Variables (cont)</vt:lpstr>
      <vt:lpstr>Variables (cont)</vt:lpstr>
      <vt:lpstr>Functions</vt:lpstr>
      <vt:lpstr>Functions – Parameters and Arguments</vt:lpstr>
      <vt:lpstr>Scope</vt:lpstr>
      <vt:lpstr>The JavaScript console</vt:lpstr>
      <vt:lpstr>If … Else If … Else</vt:lpstr>
      <vt:lpstr>Comparison Operators</vt:lpstr>
      <vt:lpstr>Truthy &amp; Falsy</vt:lpstr>
      <vt:lpstr>Truthy &amp; Falsy (cont)</vt:lpstr>
      <vt:lpstr>Logical Operators</vt:lpstr>
      <vt:lpstr>Logical Operators</vt:lpstr>
      <vt:lpstr>Switch </vt:lpstr>
      <vt:lpstr>More Operators: +=  -=   ++  --</vt:lpstr>
      <vt:lpstr>Arrays</vt:lpstr>
      <vt:lpstr>Array Methods – push(), pop(), unshift(), shift()</vt:lpstr>
      <vt:lpstr>Array Methods – join()</vt:lpstr>
      <vt:lpstr>Array Methods: includes(), indexOf()</vt:lpstr>
      <vt:lpstr>Math.random() </vt:lpstr>
      <vt:lpstr>Math.floor()</vt:lpstr>
      <vt:lpstr>Workshop Assignment</vt:lpstr>
      <vt:lpstr>Assignment Submission &amp; Check-Out</vt:lpstr>
      <vt:lpstr>PowerPoint Presentation</vt:lpstr>
      <vt:lpstr>Happy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Ludovic Fourrage</dc:creator>
  <cp:lastModifiedBy>Stephanie Raymos</cp:lastModifiedBy>
  <cp:revision>1766</cp:revision>
  <dcterms:created xsi:type="dcterms:W3CDTF">2017-07-14T16:59:19Z</dcterms:created>
  <dcterms:modified xsi:type="dcterms:W3CDTF">2021-07-14T16:17:00Z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ludovicf@microsoft.com</vt:lpwstr>
  </property>
  <property fmtid="{D5CDD505-2E9C-101B-9397-08002B2CF9AE}" pid="5" name="MSIP_Label_f42aa342-8706-4288-bd11-ebb85995028c_SetDate">
    <vt:lpwstr>2017-11-01T22:08:23.0269713Z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0x010100E5B518C2C025244AAA92C8D1EA47F712</vt:lpwstr>
  </property>
</Properties>
</file>