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41"/>
  </p:notesMasterIdLst>
  <p:handoutMasterIdLst>
    <p:handoutMasterId r:id="rId42"/>
  </p:handoutMasterIdLst>
  <p:sldIdLst>
    <p:sldId id="257" r:id="rId2"/>
    <p:sldId id="333" r:id="rId3"/>
    <p:sldId id="334" r:id="rId4"/>
    <p:sldId id="301" r:id="rId5"/>
    <p:sldId id="362" r:id="rId6"/>
    <p:sldId id="305" r:id="rId7"/>
    <p:sldId id="356" r:id="rId8"/>
    <p:sldId id="360" r:id="rId9"/>
    <p:sldId id="361" r:id="rId10"/>
    <p:sldId id="345" r:id="rId11"/>
    <p:sldId id="309" r:id="rId12"/>
    <p:sldId id="359" r:id="rId13"/>
    <p:sldId id="338" r:id="rId14"/>
    <p:sldId id="336" r:id="rId15"/>
    <p:sldId id="337" r:id="rId16"/>
    <p:sldId id="327" r:id="rId17"/>
    <p:sldId id="329" r:id="rId18"/>
    <p:sldId id="330" r:id="rId19"/>
    <p:sldId id="339" r:id="rId20"/>
    <p:sldId id="331" r:id="rId21"/>
    <p:sldId id="340" r:id="rId22"/>
    <p:sldId id="342" r:id="rId23"/>
    <p:sldId id="343" r:id="rId24"/>
    <p:sldId id="344" r:id="rId25"/>
    <p:sldId id="308" r:id="rId26"/>
    <p:sldId id="322" r:id="rId27"/>
    <p:sldId id="354" r:id="rId28"/>
    <p:sldId id="348" r:id="rId29"/>
    <p:sldId id="349" r:id="rId30"/>
    <p:sldId id="350" r:id="rId31"/>
    <p:sldId id="351" r:id="rId32"/>
    <p:sldId id="352" r:id="rId33"/>
    <p:sldId id="346" r:id="rId34"/>
    <p:sldId id="347" r:id="rId35"/>
    <p:sldId id="320" r:id="rId36"/>
    <p:sldId id="321" r:id="rId37"/>
    <p:sldId id="281" r:id="rId38"/>
    <p:sldId id="353" r:id="rId39"/>
    <p:sldId id="35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A016-1E5F-554B-9B9D-8A36644F33C3}">
          <p14:sldIdLst>
            <p14:sldId id="257"/>
          </p14:sldIdLst>
        </p14:section>
        <p14:section name="The problem" id="{7D664E54-3FCE-DF4D-8869-BE7CB3ACEEF8}">
          <p14:sldIdLst>
            <p14:sldId id="333"/>
            <p14:sldId id="334"/>
            <p14:sldId id="301"/>
            <p14:sldId id="362"/>
            <p14:sldId id="305"/>
            <p14:sldId id="356"/>
            <p14:sldId id="360"/>
            <p14:sldId id="361"/>
            <p14:sldId id="345"/>
            <p14:sldId id="309"/>
            <p14:sldId id="359"/>
            <p14:sldId id="338"/>
            <p14:sldId id="336"/>
            <p14:sldId id="337"/>
            <p14:sldId id="327"/>
            <p14:sldId id="329"/>
            <p14:sldId id="330"/>
            <p14:sldId id="339"/>
            <p14:sldId id="331"/>
            <p14:sldId id="340"/>
            <p14:sldId id="342"/>
            <p14:sldId id="343"/>
            <p14:sldId id="344"/>
            <p14:sldId id="308"/>
            <p14:sldId id="322"/>
            <p14:sldId id="354"/>
            <p14:sldId id="348"/>
            <p14:sldId id="349"/>
            <p14:sldId id="350"/>
            <p14:sldId id="351"/>
            <p14:sldId id="352"/>
            <p14:sldId id="346"/>
            <p14:sldId id="347"/>
            <p14:sldId id="320"/>
            <p14:sldId id="321"/>
            <p14:sldId id="281"/>
            <p14:sldId id="353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3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2" autoAdjust="0"/>
    <p:restoredTop sz="91681" autoAdjust="0"/>
  </p:normalViewPr>
  <p:slideViewPr>
    <p:cSldViewPr snapToGrid="0">
      <p:cViewPr>
        <p:scale>
          <a:sx n="100" d="100"/>
          <a:sy n="100" d="100"/>
        </p:scale>
        <p:origin x="-104" y="-48"/>
      </p:cViewPr>
      <p:guideLst/>
    </p:cSldViewPr>
  </p:slideViewPr>
  <p:outlineViewPr>
    <p:cViewPr>
      <p:scale>
        <a:sx n="33" d="100"/>
        <a:sy n="33" d="100"/>
      </p:scale>
      <p:origin x="0" y="-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1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B608-5214-1742-BB69-D6E0278358E6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A835-E33A-1F48-B2E9-39E4DA87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2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17D0-283C-9349-AAA1-67B7C3E28C8C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4E5DA-C682-844B-90D1-3D8A1D6C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These are the hypotheses commonly</a:t>
            </a:r>
            <a:r>
              <a:rPr lang="en-US" baseline="0" dirty="0" smtClean="0"/>
              <a:t> used for SLRs in other forensic areas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Prior work in device identification labels the first hypothesis as H_1 and the second as H_0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6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8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0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5DA-C682-844B-90D1-3D8A1D6C00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8AA6CB4-D39F-2F4D-91A9-B70302B18FD6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25" y="14155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3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6A768D-9A77-0B45-A039-7D3F5252A588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3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D31FBE-FCFB-5746-9920-46C512D5732D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4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163E1B7-98AA-BB4C-A802-91CAD0CDF605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7F6AB7-64E3-8B45-9A7E-55D37F142A3D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FAE83AD-D902-394D-979E-1FBC0FE11EE8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ACD65F-1B9D-2B43-815F-284ED1AADE66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00A82B-8BB5-4D42-9BCC-B12F1894B610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C59A79-1B12-9843-820B-3043A24E9907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DB46C3-BE74-DB4A-93C9-8D8BD5A49329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192982"/>
            <a:ext cx="9824182" cy="5036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E983D0-2649-C746-8948-2E00845DFB8D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8DCF6A-7E3A-8A42-A671-DD022FA52BD3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0D1A0A-4DBB-F64D-B06E-3E9C067C2A72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02E6F1-46CE-7C4C-A19D-DC06F7DA2E45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192982"/>
            <a:ext cx="9824182" cy="5036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170398F-7FC9-B94B-A74B-FF653194643A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4968F5-89A9-AB46-BD26-23A45A316E74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DF7C-D65C-B540-A18D-62AE5C030329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3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47D9CC-673C-FF4E-BD64-27821B6CF84A}" type="datetime1">
              <a:rPr lang="en-US" smtClean="0"/>
              <a:t>3/4/20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C5D6E1-A9CB-DE44-8688-20408EAE2A83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67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3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de.binghamton.edu/download/camera_fingerprin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3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5.png"/><Relationship Id="rId3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3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8308" y="339082"/>
            <a:ext cx="4755652" cy="210312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4" y="67734"/>
            <a:ext cx="4679116" cy="2645816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55035" y="2023608"/>
            <a:ext cx="2477143" cy="3271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www.forensicstats.org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32560" y="4941847"/>
            <a:ext cx="101582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buFont typeface="Wingdings 3" pitchFamily="34" charset="2"/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</a:rPr>
              <a:t>Stephanie Reinders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, PhD. Candidate, </a:t>
            </a:r>
            <a:r>
              <a:rPr lang="en-US" sz="1600" b="0" dirty="0" smtClean="0">
                <a:solidFill>
                  <a:schemeClr val="bg2">
                    <a:lumMod val="90000"/>
                  </a:schemeClr>
                </a:solidFill>
              </a:rPr>
              <a:t>Mathematics </a:t>
            </a:r>
            <a:r>
              <a:rPr lang="en-US" sz="1600" b="0" dirty="0" err="1" smtClean="0">
                <a:solidFill>
                  <a:schemeClr val="bg2">
                    <a:lumMod val="90000"/>
                  </a:schemeClr>
                </a:solidFill>
              </a:rPr>
              <a:t>Dept</a:t>
            </a:r>
            <a:r>
              <a:rPr lang="en-US" sz="1600" b="0" dirty="0" smtClean="0">
                <a:solidFill>
                  <a:schemeClr val="bg2">
                    <a:lumMod val="90000"/>
                  </a:schemeClr>
                </a:solidFill>
              </a:rPr>
              <a:t>, Iowa </a:t>
            </a:r>
            <a:r>
              <a:rPr lang="en-US" sz="1600" b="0" dirty="0">
                <a:solidFill>
                  <a:schemeClr val="bg2">
                    <a:lumMod val="90000"/>
                  </a:schemeClr>
                </a:solidFill>
              </a:rPr>
              <a:t>State </a:t>
            </a:r>
            <a:r>
              <a:rPr lang="en-US" sz="1600" b="0" dirty="0" smtClean="0">
                <a:solidFill>
                  <a:schemeClr val="bg2">
                    <a:lumMod val="90000"/>
                  </a:schemeClr>
                </a:solidFill>
              </a:rPr>
              <a:t>University</a:t>
            </a:r>
          </a:p>
          <a:p>
            <a:pPr>
              <a:lnSpc>
                <a:spcPct val="80000"/>
              </a:lnSpc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</a:rPr>
              <a:t>Li Lin</a:t>
            </a:r>
            <a:r>
              <a:rPr lang="en-US" sz="1600" b="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PhD.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Candidate, Mathematics </a:t>
            </a:r>
            <a:r>
              <a:rPr lang="en-US" sz="1600" dirty="0" err="1" smtClean="0">
                <a:solidFill>
                  <a:schemeClr val="bg2">
                    <a:lumMod val="90000"/>
                  </a:schemeClr>
                </a:solidFill>
              </a:rPr>
              <a:t>Dept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Iowa State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University</a:t>
            </a:r>
          </a:p>
          <a:p>
            <a:pPr>
              <a:lnSpc>
                <a:spcPct val="80000"/>
              </a:lnSpc>
            </a:pPr>
            <a:r>
              <a:rPr lang="en-US" sz="1600" b="1" dirty="0" err="1" smtClean="0">
                <a:solidFill>
                  <a:schemeClr val="bg2">
                    <a:lumMod val="90000"/>
                  </a:schemeClr>
                </a:solidFill>
              </a:rPr>
              <a:t>Wenhao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</a:rPr>
              <a:t> Chen</a:t>
            </a:r>
            <a:r>
              <a:rPr lang="en-US" sz="1600" b="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PhD.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Candidate, Electrical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and Computer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Engineering </a:t>
            </a:r>
            <a:r>
              <a:rPr lang="en-US" sz="1600" dirty="0" err="1" smtClean="0">
                <a:solidFill>
                  <a:schemeClr val="bg2">
                    <a:lumMod val="90000"/>
                  </a:schemeClr>
                </a:solidFill>
              </a:rPr>
              <a:t>Dept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Iowa State University</a:t>
            </a:r>
            <a:endParaRPr lang="en-US" sz="1600" b="0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 3" pitchFamily="34" charset="2"/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</a:rPr>
              <a:t>Dr. Yong Guan</a:t>
            </a:r>
            <a:r>
              <a:rPr lang="en-US" sz="1600" b="0" dirty="0" smtClean="0">
                <a:solidFill>
                  <a:schemeClr val="bg2">
                    <a:lumMod val="90000"/>
                  </a:schemeClr>
                </a:solidFill>
              </a:rPr>
              <a:t>, Professor, Electrical and Computer Engineering </a:t>
            </a:r>
            <a:r>
              <a:rPr lang="en-US" sz="1600" b="0" dirty="0" err="1" smtClean="0">
                <a:solidFill>
                  <a:schemeClr val="bg2">
                    <a:lumMod val="90000"/>
                  </a:schemeClr>
                </a:solidFill>
              </a:rPr>
              <a:t>Dept</a:t>
            </a:r>
            <a:r>
              <a:rPr lang="en-US" sz="1600" b="0" dirty="0" smtClean="0">
                <a:solidFill>
                  <a:schemeClr val="bg2">
                    <a:lumMod val="90000"/>
                  </a:schemeClr>
                </a:solidFill>
              </a:rPr>
              <a:t>, Iowa State University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Dr. Jennifer Newman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Associate Professor, Mathematics </a:t>
            </a:r>
            <a:r>
              <a:rPr lang="en-US" sz="1600" dirty="0" err="1" smtClean="0">
                <a:solidFill>
                  <a:schemeClr val="bg2">
                    <a:lumMod val="90000"/>
                  </a:schemeClr>
                </a:solidFill>
              </a:rPr>
              <a:t>Dept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Iowa State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241159"/>
            <a:ext cx="484299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n w="22225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ucida Calligraphy" charset="0"/>
                <a:ea typeface="Lucida Calligraphy" charset="0"/>
                <a:cs typeface="Lucida Calligraphy" charset="0"/>
              </a:rPr>
              <a:t>Electronic Imaging 2020</a:t>
            </a:r>
            <a:endParaRPr lang="en-US" sz="2800" b="1" dirty="0">
              <a:ln w="22225">
                <a:noFill/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Lucida Calligraphy" charset="0"/>
              <a:ea typeface="Lucida Calligraphy" charset="0"/>
              <a:cs typeface="Lucida Calligraphy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2560" y="3371890"/>
            <a:ext cx="103016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Score-based likelihood ratios </a:t>
            </a:r>
          </a:p>
          <a:p>
            <a:r>
              <a:rPr lang="en-US" sz="4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camera device identification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Prior </a:t>
            </a:r>
            <a:r>
              <a:rPr lang="en-US" sz="3200" dirty="0"/>
              <a:t>w</a:t>
            </a:r>
            <a:r>
              <a:rPr lang="en-US" sz="3200" dirty="0" smtClean="0"/>
              <a:t>ork with SLRs in device identification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24597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Nordgaard</a:t>
            </a:r>
            <a:r>
              <a:rPr lang="en-US" dirty="0" smtClean="0"/>
              <a:t> and Höglund</a:t>
            </a:r>
            <a:r>
              <a:rPr lang="en-US" baseline="30000" dirty="0" smtClean="0"/>
              <a:t>1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ntroduced SLRs for camera device identification </a:t>
            </a:r>
          </a:p>
          <a:p>
            <a:pPr lvl="1"/>
            <a:r>
              <a:rPr lang="en-US" dirty="0" smtClean="0"/>
              <a:t>Only considered two devices</a:t>
            </a:r>
          </a:p>
          <a:p>
            <a:pPr lvl="1"/>
            <a:r>
              <a:rPr lang="en-US" dirty="0" smtClean="0"/>
              <a:t>Only implemented the source-anchored definition of non-matches</a:t>
            </a:r>
          </a:p>
          <a:p>
            <a:r>
              <a:rPr lang="en-US" dirty="0"/>
              <a:t>van </a:t>
            </a:r>
            <a:r>
              <a:rPr lang="en-US" dirty="0" err="1" smtClean="0"/>
              <a:t>Houten</a:t>
            </a:r>
            <a:r>
              <a:rPr lang="en-US" dirty="0" smtClean="0"/>
              <a:t>, </a:t>
            </a:r>
            <a:r>
              <a:rPr lang="en-US" dirty="0" err="1" smtClean="0"/>
              <a:t>Alberink</a:t>
            </a:r>
            <a:r>
              <a:rPr lang="en-US" dirty="0" smtClean="0"/>
              <a:t> and Geradts</a:t>
            </a:r>
            <a:r>
              <a:rPr lang="en-US" baseline="30000" dirty="0" smtClean="0"/>
              <a:t>2</a:t>
            </a:r>
            <a:endParaRPr lang="en-US" dirty="0"/>
          </a:p>
          <a:p>
            <a:pPr lvl="1"/>
            <a:r>
              <a:rPr lang="en-US" dirty="0" smtClean="0"/>
              <a:t>Expanded </a:t>
            </a:r>
            <a:r>
              <a:rPr lang="en-US" dirty="0" err="1" smtClean="0"/>
              <a:t>Nordgaard</a:t>
            </a:r>
            <a:r>
              <a:rPr lang="en-US" dirty="0" smtClean="0"/>
              <a:t> and </a:t>
            </a:r>
            <a:r>
              <a:rPr lang="en-US" dirty="0" err="1" smtClean="0"/>
              <a:t>Höglund’s</a:t>
            </a:r>
            <a:r>
              <a:rPr lang="en-US" dirty="0" smtClean="0"/>
              <a:t> results to more devices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implemented the source-anchored definition of </a:t>
            </a:r>
            <a:r>
              <a:rPr lang="en-US" dirty="0" smtClean="0"/>
              <a:t>non-matches</a:t>
            </a:r>
          </a:p>
          <a:p>
            <a:r>
              <a:rPr lang="en-US" dirty="0" smtClean="0"/>
              <a:t>Our research</a:t>
            </a:r>
          </a:p>
          <a:p>
            <a:pPr lvl="1"/>
            <a:r>
              <a:rPr lang="en-US" dirty="0" smtClean="0"/>
              <a:t>Current work - Implement trace-anchored SLRs in device id for the first time</a:t>
            </a:r>
          </a:p>
          <a:p>
            <a:pPr lvl="1"/>
            <a:r>
              <a:rPr lang="en-US" dirty="0" smtClean="0"/>
              <a:t>Future work </a:t>
            </a:r>
            <a:r>
              <a:rPr lang="mr-IN" dirty="0" smtClean="0"/>
              <a:t>–</a:t>
            </a:r>
            <a:r>
              <a:rPr lang="en-US" dirty="0" smtClean="0"/>
              <a:t> compare results of all three methods in SLRs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BFBBEBFD-6C20-C241-B003-6040F272085F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28358" y="6019800"/>
            <a:ext cx="9824182" cy="676840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smtClean="0"/>
              <a:t>Nordgaard</a:t>
            </a:r>
            <a:r>
              <a:rPr lang="en-US" dirty="0"/>
              <a:t>, Anders, and Tobias </a:t>
            </a:r>
            <a:r>
              <a:rPr lang="en-US" dirty="0" err="1"/>
              <a:t>Höglund</a:t>
            </a:r>
            <a:r>
              <a:rPr lang="en-US" dirty="0"/>
              <a:t>. "Assessment of approximate likelihood ratios from continuous distributions: a case study of digital camera identification." </a:t>
            </a:r>
            <a:r>
              <a:rPr lang="en-US" i="1" dirty="0"/>
              <a:t>Journal of forensic sciences</a:t>
            </a:r>
            <a:r>
              <a:rPr lang="en-US" dirty="0"/>
              <a:t> 56, no. 2 (2011): 390-402.</a:t>
            </a:r>
            <a:endParaRPr lang="en-US" dirty="0" smtClean="0"/>
          </a:p>
          <a:p>
            <a:pPr marL="228600" indent="-228600" algn="l">
              <a:buAutoNum type="arabicPeriod"/>
            </a:pPr>
            <a:r>
              <a:rPr lang="en-US" dirty="0"/>
              <a:t>van </a:t>
            </a:r>
            <a:r>
              <a:rPr lang="en-US" dirty="0" err="1"/>
              <a:t>Houten</a:t>
            </a:r>
            <a:r>
              <a:rPr lang="en-US" dirty="0"/>
              <a:t>, </a:t>
            </a:r>
            <a:r>
              <a:rPr lang="en-US" dirty="0" err="1"/>
              <a:t>Wiger</a:t>
            </a:r>
            <a:r>
              <a:rPr lang="en-US" dirty="0"/>
              <a:t>, Ivo </a:t>
            </a:r>
            <a:r>
              <a:rPr lang="en-US" dirty="0" err="1"/>
              <a:t>Alberink</a:t>
            </a:r>
            <a:r>
              <a:rPr lang="en-US" dirty="0"/>
              <a:t>, and Zeno </a:t>
            </a:r>
            <a:r>
              <a:rPr lang="en-US" dirty="0" err="1"/>
              <a:t>Geradts</a:t>
            </a:r>
            <a:r>
              <a:rPr lang="en-US" dirty="0"/>
              <a:t>. "Implementation of the likelihood ratio framework for camera identification based on sensor noise patterns." </a:t>
            </a:r>
            <a:r>
              <a:rPr lang="en-US" i="1" dirty="0"/>
              <a:t>Law, Probability and Risk</a:t>
            </a:r>
            <a:r>
              <a:rPr lang="en-US" dirty="0"/>
              <a:t> 10, no. 2 (2011): 149-159.</a:t>
            </a:r>
            <a:endParaRPr lang="en-US" dirty="0" smtClean="0"/>
          </a:p>
          <a:p>
            <a:pPr marL="228600" indent="-2286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Comparing SLR approach and previous approach to camera device identification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Universal Detector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Most widely used approach to camera device identification</a:t>
                </a: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goal is to develop a statistically sound, relevant set of scores that can be applied to any image and </a:t>
                </a:r>
                <a:r>
                  <a:rPr lang="en-US" dirty="0" smtClean="0"/>
                  <a:t>device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changes, a new set of scores </a:t>
                </a:r>
                <a:r>
                  <a:rPr lang="en-US" u="sng" dirty="0"/>
                  <a:t>does not</a:t>
                </a:r>
                <a:r>
                  <a:rPr lang="en-US" dirty="0"/>
                  <a:t> need to be </a:t>
                </a:r>
                <a:r>
                  <a:rPr lang="en-US" dirty="0" smtClean="0"/>
                  <a:t>generated</a:t>
                </a:r>
              </a:p>
              <a:p>
                <a:r>
                  <a:rPr lang="en-US" dirty="0" smtClean="0"/>
                  <a:t>Outcome: Binary decision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53" t="-1288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Score-based likelihood ratios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goal is to create statistically sound, relevant sets of </a:t>
                </a:r>
                <a:r>
                  <a:rPr lang="en-US" i="1" dirty="0"/>
                  <a:t>matching</a:t>
                </a:r>
                <a:r>
                  <a:rPr lang="en-US" dirty="0"/>
                  <a:t> and </a:t>
                </a:r>
                <a:r>
                  <a:rPr lang="en-US" i="1" dirty="0"/>
                  <a:t>non-matching</a:t>
                </a:r>
                <a:r>
                  <a:rPr lang="en-US" dirty="0"/>
                  <a:t> scores specific to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changes, a new relevant set of scores is </a:t>
                </a:r>
                <a:r>
                  <a:rPr lang="en-US" dirty="0" smtClean="0"/>
                  <a:t>generated</a:t>
                </a:r>
              </a:p>
              <a:p>
                <a:r>
                  <a:rPr lang="en-US" dirty="0" smtClean="0"/>
                  <a:t>Outcome: Quantification of the weight of evidence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A real number greater than or equal to zero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53" t="-1288" r="-2020" b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29B0304-A18B-164C-B031-AEF45DD7B45D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Comparing SLR approach and previous approach to camera device identification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Universal detector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Photo-Response Non-Uniformity (PRNU) as a camera fingerprint</a:t>
                </a:r>
              </a:p>
              <a:p>
                <a:r>
                  <a:rPr lang="en-US" dirty="0" smtClean="0"/>
                  <a:t>Use a similarity score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</m:oMath>
                </a14:m>
                <a:endParaRPr lang="en-US" dirty="0" smtClean="0"/>
              </a:p>
              <a:p>
                <a:r>
                  <a:rPr lang="en-US" b="0" dirty="0" smtClean="0"/>
                  <a:t>Compute the score between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b="0" dirty="0" smtClean="0"/>
                  <a:t> and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53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Score-based </a:t>
            </a:r>
            <a:r>
              <a:rPr lang="en-US" dirty="0"/>
              <a:t>likelihood ratios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Photo-Response Non-Uniformity (PRNU) as a camera fingerprint</a:t>
            </a:r>
          </a:p>
          <a:p>
            <a:r>
              <a:rPr lang="en-US" dirty="0"/>
              <a:t>Use a similarity score</a:t>
            </a:r>
          </a:p>
          <a:p>
            <a:r>
              <a:rPr lang="en-US" dirty="0" smtClean="0"/>
              <a:t>Evaluate probability density functions fit to a sets of matching and non-matching scores at Quantify </a:t>
            </a:r>
            <a:r>
              <a:rPr lang="en-US" dirty="0"/>
              <a:t>the weight of evidence in favor of a </a:t>
            </a:r>
            <a:r>
              <a:rPr lang="en-US" i="1" dirty="0"/>
              <a:t>match</a:t>
            </a:r>
            <a:r>
              <a:rPr lang="en-US" dirty="0"/>
              <a:t> or </a:t>
            </a:r>
            <a:r>
              <a:rPr lang="en-US" i="1" dirty="0"/>
              <a:t>non-match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A8B1D33-F746-F444-BE7D-9B01FB4F8890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6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 Response Non-Uniformity (PRNU)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Used as a </a:t>
                </a:r>
                <a:r>
                  <a:rPr lang="en-US" i="1" dirty="0"/>
                  <a:t>camera </a:t>
                </a:r>
                <a:r>
                  <a:rPr lang="en-US" i="1" dirty="0" smtClean="0"/>
                  <a:t>fingerprint</a:t>
                </a:r>
                <a:r>
                  <a:rPr lang="en-US" i="1" baseline="30000" dirty="0" smtClean="0"/>
                  <a:t>1</a:t>
                </a:r>
                <a:r>
                  <a:rPr lang="en-US" i="1" dirty="0" smtClean="0"/>
                  <a:t> </a:t>
                </a:r>
                <a:endParaRPr lang="en-US" dirty="0" smtClean="0"/>
              </a:p>
              <a:p>
                <a:r>
                  <a:rPr lang="en-US" dirty="0" smtClean="0"/>
                  <a:t>Result of sensor imperfections</a:t>
                </a:r>
              </a:p>
              <a:p>
                <a:r>
                  <a:rPr lang="en-US" dirty="0" smtClean="0"/>
                  <a:t>Estimated from flat-field or natural images with a </a:t>
                </a:r>
                <a:r>
                  <a:rPr lang="en-US" dirty="0" err="1" smtClean="0"/>
                  <a:t>denoising</a:t>
                </a:r>
                <a:r>
                  <a:rPr lang="en-US" dirty="0" smtClean="0"/>
                  <a:t> filter</a:t>
                </a:r>
                <a:r>
                  <a:rPr lang="en-US" baseline="30000" dirty="0" smtClean="0"/>
                  <a:t>1, 2</a:t>
                </a:r>
              </a:p>
              <a:p>
                <a:r>
                  <a:rPr lang="en-US" dirty="0" smtClean="0"/>
                  <a:t>In the camera device identification problem</a:t>
                </a:r>
              </a:p>
              <a:p>
                <a:pPr lvl="1"/>
                <a:r>
                  <a:rPr lang="en-US" dirty="0" smtClean="0"/>
                  <a:t>Estimate the noise residual of questioned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Estimate the PRNU or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of specific known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1D598B07-5D12-AD4C-8DB5-D6CB4220B78F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en-US" dirty="0" smtClean="0"/>
              <a:t>Lukas, Jan, Jessica </a:t>
            </a:r>
            <a:r>
              <a:rPr lang="en-US" dirty="0" err="1" smtClean="0"/>
              <a:t>Fridrich</a:t>
            </a:r>
            <a:r>
              <a:rPr lang="en-US" dirty="0" smtClean="0"/>
              <a:t>, and Miroslav </a:t>
            </a:r>
            <a:r>
              <a:rPr lang="en-US" dirty="0" err="1" smtClean="0"/>
              <a:t>Goljan</a:t>
            </a:r>
            <a:r>
              <a:rPr lang="en-US" dirty="0" smtClean="0"/>
              <a:t>. "Determining digital image origin using sensor imperfections." In Image and Video Communications and Processing 2005, vol. 5685, pp. 249-260. International Society for Optics and Photonics, 2005.</a:t>
            </a:r>
          </a:p>
          <a:p>
            <a:pPr marL="228600" indent="-228600" algn="l">
              <a:buAutoNum type="arabicPeriod"/>
            </a:pPr>
            <a:r>
              <a:rPr lang="en-US" dirty="0" err="1"/>
              <a:t>Goljan</a:t>
            </a:r>
            <a:r>
              <a:rPr lang="en-US" dirty="0"/>
              <a:t>, Miroslav, Jessica </a:t>
            </a:r>
            <a:r>
              <a:rPr lang="en-US" dirty="0" err="1"/>
              <a:t>Fridrich</a:t>
            </a:r>
            <a:r>
              <a:rPr lang="en-US" dirty="0"/>
              <a:t>, and </a:t>
            </a:r>
            <a:r>
              <a:rPr lang="en-US" dirty="0" err="1"/>
              <a:t>Tomáš</a:t>
            </a:r>
            <a:r>
              <a:rPr lang="en-US" dirty="0"/>
              <a:t> Filler. "Large scale test of sensor fingerprint camera identification." In </a:t>
            </a:r>
            <a:r>
              <a:rPr lang="en-US" i="1" dirty="0"/>
              <a:t>Media forensics and security</a:t>
            </a:r>
            <a:r>
              <a:rPr lang="en-US" dirty="0"/>
              <a:t>, vol. 7254, p. 72540I. International Society for Optics and Photonics, 2009.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universal detector approach</a:t>
            </a:r>
            <a:endParaRPr lang="en-US" b="0" dirty="0" smtClean="0"/>
          </a:p>
          <a:p>
            <a:pPr lvl="1"/>
            <a:r>
              <a:rPr lang="en-US" dirty="0" smtClean="0"/>
              <a:t>Normalized correlation used in earlier works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b="0" dirty="0" smtClean="0"/>
              <a:t>Peak-to-Correlation Energy (PCE) replaced normalized correlation</a:t>
            </a:r>
            <a:r>
              <a:rPr lang="en-US" b="0" baseline="30000" dirty="0" smtClean="0"/>
              <a:t>2</a:t>
            </a:r>
          </a:p>
          <a:p>
            <a:pPr lvl="2"/>
            <a:r>
              <a:rPr lang="en-US" dirty="0" smtClean="0"/>
              <a:t>If using PCE, the decision threshold does not need to be adjusted if a periodic component such as linear pattern is present </a:t>
            </a:r>
          </a:p>
          <a:p>
            <a:pPr lvl="2"/>
            <a:r>
              <a:rPr lang="en-US" b="0" dirty="0" smtClean="0"/>
              <a:t>If using PCE, the decision threshold </a:t>
            </a:r>
            <a:r>
              <a:rPr lang="en-US" dirty="0" smtClean="0"/>
              <a:t>does not need to be recalculated if </a:t>
            </a:r>
            <a:r>
              <a:rPr lang="en-US" b="0" dirty="0" smtClean="0"/>
              <a:t>the image size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DDF8931B-9C5B-6C4C-9CE5-D598CCCE352A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8358" y="5916706"/>
            <a:ext cx="9824182" cy="779933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dirty="0" smtClean="0"/>
              <a:t>Lukas, Jan, Jessica </a:t>
            </a:r>
            <a:r>
              <a:rPr lang="en-US" dirty="0" err="1" smtClean="0"/>
              <a:t>Fridrich</a:t>
            </a:r>
            <a:r>
              <a:rPr lang="en-US" dirty="0" smtClean="0"/>
              <a:t>, and Miroslav </a:t>
            </a:r>
            <a:r>
              <a:rPr lang="en-US" dirty="0" err="1" smtClean="0"/>
              <a:t>Goljan</a:t>
            </a:r>
            <a:r>
              <a:rPr lang="en-US" dirty="0" smtClean="0"/>
              <a:t>. "Determining digital image origin using sensor imperfections." In Image and Video Communications and Processing 2005, vol. 5685, pp. 249-260. International Society for Optics and Photonics, 2005.</a:t>
            </a:r>
          </a:p>
          <a:p>
            <a:pPr marL="228600" indent="-228600" algn="l">
              <a:buAutoNum type="arabicPeriod"/>
            </a:pPr>
            <a:r>
              <a:rPr lang="en-US" dirty="0" err="1"/>
              <a:t>Goljan</a:t>
            </a:r>
            <a:r>
              <a:rPr lang="en-US" dirty="0"/>
              <a:t>, Miroslav. "Digital camera identification from images–estimating false acceptance probability." In </a:t>
            </a:r>
            <a:r>
              <a:rPr lang="en-US" i="1" dirty="0"/>
              <a:t>International workshop on digital watermarking</a:t>
            </a:r>
            <a:r>
              <a:rPr lang="en-US" dirty="0"/>
              <a:t>, pp. 454-468. Springer, Berlin, Heidelberg, 2008.</a:t>
            </a:r>
          </a:p>
        </p:txBody>
      </p:sp>
    </p:spTree>
    <p:extLst>
      <p:ext uri="{BB962C8B-B14F-4D97-AF65-F5344CB8AC3E}">
        <p14:creationId xmlns:p14="http://schemas.microsoft.com/office/powerpoint/2010/main" val="21071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the SLR approach</a:t>
                </a:r>
              </a:p>
              <a:p>
                <a:pPr lvl="1"/>
                <a:r>
                  <a:rPr lang="en-US" dirty="0" smtClean="0"/>
                  <a:t>We use the score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)(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         </a:t>
                </a:r>
                <a:r>
                  <a:rPr lang="en-US" sz="1200" dirty="0" smtClean="0"/>
                  <a:t>(One minus the normalized correlation)</a:t>
                </a:r>
                <a:endParaRPr lang="en-US" sz="1200" dirty="0"/>
              </a:p>
              <a:p>
                <a:pPr lvl="1"/>
                <a:r>
                  <a:rPr lang="en-US" dirty="0" smtClean="0"/>
                  <a:t>Reason: Normalized correlation has </a:t>
                </a:r>
                <a:r>
                  <a:rPr lang="en-US" dirty="0"/>
                  <a:t>much smaller variance than Peak to Correlation Energy (PCE), so </a:t>
                </a:r>
                <a:r>
                  <a:rPr lang="en-US" dirty="0" smtClean="0"/>
                  <a:t>it produces </a:t>
                </a:r>
                <a:r>
                  <a:rPr lang="en-US" dirty="0"/>
                  <a:t>fewer ‘inconclusive’ instances where the SLR denominator is zero and the SLR numerator is tiny than </a:t>
                </a:r>
                <a:r>
                  <a:rPr lang="en-US" dirty="0" smtClean="0"/>
                  <a:t>PCE (more about this later)</a:t>
                </a:r>
              </a:p>
              <a:p>
                <a:pPr lvl="1"/>
                <a:r>
                  <a:rPr lang="en-US" dirty="0" smtClean="0"/>
                  <a:t>Justification: Because </a:t>
                </a:r>
                <a:r>
                  <a:rPr lang="en-US" dirty="0"/>
                  <a:t>the SLR approach does not use a decision threshold, the problems normalized correlation encounters in the universal detector approach are not problems for SLR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A332E738-7C6E-EA4C-B978-BF5D1150010C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two sets of scores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Matching scores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Scores between the noise residual of an image and the camera fingerprint of its source device</a:t>
                </a:r>
              </a:p>
              <a:p>
                <a:r>
                  <a:rPr lang="en-US" dirty="0" smtClean="0"/>
                  <a:t>Non-matching scores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Scores between the noise residual of an image and the camera fingerprint of another device</a:t>
                </a:r>
              </a:p>
              <a:p>
                <a:r>
                  <a:rPr lang="en-US" dirty="0" smtClean="0"/>
                  <a:t>Example data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Suppose matching scores follow a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(8,5)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and non-matching scores follow a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(0,5)</m:t>
                    </m:r>
                  </m:oMath>
                </a14:m>
                <a:endParaRPr lang="en-US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742950" lvl="1" indent="-285750">
                  <a:buFont typeface="Arial" charset="0"/>
                  <a:buChar char="•"/>
                </a:pP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3"/>
                <a:stretch>
                  <a:fillRect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0444" y="372070"/>
            <a:ext cx="426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Histograms of 300 randomly generated matching and non-matching scores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8CD18D-8A80-454B-B9F3-20C810F5D91D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779929"/>
            <a:ext cx="2793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Example using idealized data 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pdfs to both sets of scores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Fit a normal  probability density function to each set of scores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pdfs fit to the matching and non-matching scores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B2B36C-FC7B-9D46-81DB-482CDF51D779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sng" dirty="0" smtClean="0"/>
              <a:t>Universal Detector</a:t>
            </a:r>
            <a:br>
              <a:rPr lang="en-US" sz="2000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Threshold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Choose decision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Typically chosen to produce a specific false acceptance rate</a:t>
                </a:r>
              </a:p>
              <a:p>
                <a:endParaRPr lang="en-US" dirty="0"/>
              </a:p>
              <a:p>
                <a:r>
                  <a:rPr lang="en-US" dirty="0" smtClean="0"/>
                  <a:t>Example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=4.1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yields a false acceptance rate of 0.01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654" t="-390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9" name="TextBox 8"/>
          <p:cNvSpPr txBox="1"/>
          <p:nvPr/>
        </p:nvSpPr>
        <p:spPr>
          <a:xfrm>
            <a:off x="6090444" y="372070"/>
            <a:ext cx="426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decision threshold and normal pdfs fit to the matching and non-matching scores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3BBC70-6342-EE45-9693-DB4AD25801CA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sng" dirty="0"/>
              <a:t>Universal Detector </a:t>
            </a:r>
            <a:r>
              <a:rPr lang="en-US" sz="2000" u="sng" dirty="0" smtClean="0"/>
              <a:t/>
            </a:r>
            <a:br>
              <a:rPr lang="en-US" sz="2000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Threshold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Choose decision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Typically chosen to produce a specific false acceptance rate</a:t>
                </a:r>
              </a:p>
              <a:p>
                <a:endParaRPr lang="en-US" dirty="0"/>
              </a:p>
              <a:p>
                <a:r>
                  <a:rPr lang="en-US" dirty="0" smtClean="0"/>
                  <a:t>Example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=4.1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yields a false acceptance rate of 0.01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654" t="-390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9" name="TextBox 8"/>
          <p:cNvSpPr txBox="1"/>
          <p:nvPr/>
        </p:nvSpPr>
        <p:spPr>
          <a:xfrm>
            <a:off x="6090444" y="372070"/>
            <a:ext cx="426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decision threshold and normal pdfs fit to the matching and non-matching scores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C2BF1E-6B14-CE41-860E-2801BD20D344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camera device identification </a:t>
            </a:r>
            <a:r>
              <a:rPr lang="en-US" sz="3200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A type of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specific source identification problem</a:t>
                </a:r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Scenario:</a:t>
                </a:r>
              </a:p>
              <a:p>
                <a:pPr lvl="1"/>
                <a:r>
                  <a:rPr lang="en-US" dirty="0" smtClean="0"/>
                  <a:t>Evidence</a:t>
                </a:r>
              </a:p>
              <a:p>
                <a:pPr lvl="2"/>
                <a:r>
                  <a:rPr lang="en-US" i="1" dirty="0" smtClean="0"/>
                  <a:t>Unknown source evidence </a:t>
                </a:r>
                <a:r>
                  <a:rPr lang="en-US" dirty="0" smtClean="0"/>
                  <a:t>- Digital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from an unknown camera device (source) is recovered as evidence in a crime</a:t>
                </a:r>
              </a:p>
              <a:p>
                <a:pPr lvl="2"/>
                <a:r>
                  <a:rPr lang="en-US" i="1" dirty="0" smtClean="0"/>
                  <a:t>Specific known source evidence </a:t>
                </a:r>
                <a:r>
                  <a:rPr lang="en-US" dirty="0" smtClean="0"/>
                  <a:t>- A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estimated from a suspect’s camera device (source)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prosecution wants to determine whether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originate from the same specific camera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(the suspect’s camera device) </a:t>
                </a:r>
              </a:p>
              <a:p>
                <a:pPr lvl="1"/>
                <a:r>
                  <a:rPr lang="en-US" u="sng" dirty="0" smtClean="0"/>
                  <a:t>Assumption:</a:t>
                </a:r>
                <a:r>
                  <a:rPr lang="en-US" dirty="0" smtClean="0"/>
                  <a:t> the prosecution has access to the suspect’s camera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and is able to take images on it to be used in analysis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" t="-357" b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E83B7862-DB53-9B40-A083-94328DE6D26C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sng" dirty="0"/>
              <a:t>Universal Detector 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/>
              <a:t>Make decision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score between the questioned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 the suspect’s camera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 conclude non-match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  conclude match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654" t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0444" y="372070"/>
                <a:ext cx="4262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dirty="0" smtClean="0"/>
                  <a:t> is compared to the decision threshold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44" y="372070"/>
                <a:ext cx="4262096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14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71DA93-30A4-4746-9BD7-7DFACF442205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SLR</a:t>
            </a:r>
            <a:br>
              <a:rPr lang="en-US" u="sng" dirty="0" smtClean="0"/>
            </a:br>
            <a:r>
              <a:rPr lang="en-US" u="sng" dirty="0" smtClean="0"/>
              <a:t> </a:t>
            </a:r>
            <a:br>
              <a:rPr lang="en-US" u="sng" dirty="0" smtClean="0"/>
            </a:b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pdfs fit to the matching and non-matching scores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02D05E-41DC-324C-A8A9-EE7EFBEE0EF8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SLR</a:t>
                </a:r>
                <a:br>
                  <a:rPr lang="en-US" u="sng" dirty="0" smtClean="0"/>
                </a:br>
                <a:r>
                  <a:rPr lang="en-US" u="sng" dirty="0"/>
                  <a:t/>
                </a:r>
                <a:br>
                  <a:rPr lang="en-US" u="sng" dirty="0"/>
                </a:br>
                <a:r>
                  <a:rPr lang="en-US" dirty="0" smtClean="0"/>
                  <a:t>Evaluate pdfs at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u="sng" dirty="0" smtClean="0"/>
                  <a:t> </a:t>
                </a:r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268" t="-382" b="-8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score between the questioned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and the suspect’s camera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𝛿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3"/>
                <a:stretch>
                  <a:fillRect l="-654" t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pdfs fit to the matching and non-matching scores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F6FD1A-3F12-7B45-8492-7E08B925A1D1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SLR </a:t>
                </a:r>
                <a:br>
                  <a:rPr lang="en-US" u="sng" dirty="0" smtClean="0"/>
                </a:br>
                <a:r>
                  <a:rPr lang="en-US" u="sng" dirty="0"/>
                  <a:t/>
                </a:r>
                <a:br>
                  <a:rPr lang="en-US" u="sng" dirty="0"/>
                </a:br>
                <a:r>
                  <a:rPr lang="en-US" dirty="0" smtClean="0"/>
                  <a:t>Evaluate pdfs at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u="sng" dirty="0" smtClean="0"/>
                  <a:t> </a:t>
                </a:r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268" t="-382" b="-8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score between the questioned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and the suspect’s camera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𝛿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3"/>
                <a:stretch>
                  <a:fillRect l="-654" t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pdfs fit to the matching and non-matching scores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FBF06B-AC50-634E-B370-3D536A192667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SLR </a:t>
            </a:r>
            <a:br>
              <a:rPr lang="en-US" u="sng" dirty="0" smtClean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/>
              <a:t>Compute the SLR</a:t>
            </a:r>
            <a:br>
              <a:rPr lang="en-US" dirty="0" smtClean="0"/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sz="20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𝑆𝐿𝑅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Example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SLR = 12.47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The likelihood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originated from the same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is 12.47 times larger than the likelihood that they don’t both originate from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218" b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pdfs fit to the matching and non-matching scores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9FFD2D-9FB4-864A-80F3-1AF679A429CC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10,000 images from BOSSbase image dataset</a:t>
            </a:r>
          </a:p>
          <a:p>
            <a:r>
              <a:rPr lang="en-US" dirty="0" smtClean="0"/>
              <a:t>7 digital still camera devices</a:t>
            </a:r>
          </a:p>
          <a:p>
            <a:r>
              <a:rPr lang="en-US" dirty="0" smtClean="0"/>
              <a:t>The original images were taken in the native camera formats </a:t>
            </a:r>
          </a:p>
          <a:p>
            <a:r>
              <a:rPr lang="en-US" dirty="0" smtClean="0"/>
              <a:t>We processed the images: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onverted images to TIFF in Photoshop </a:t>
            </a:r>
          </a:p>
          <a:p>
            <a:pPr lvl="1"/>
            <a:r>
              <a:rPr lang="en-US" dirty="0" smtClean="0"/>
              <a:t>Center-cropped to 512 x 512 and saved as PNG in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We used the PRNU </a:t>
            </a:r>
            <a:r>
              <a:rPr lang="en-US" dirty="0"/>
              <a:t>extraction code </a:t>
            </a:r>
            <a:r>
              <a:rPr lang="en-US" dirty="0" smtClean="0"/>
              <a:t>created by </a:t>
            </a:r>
            <a:r>
              <a:rPr lang="en-US" dirty="0"/>
              <a:t>DDE </a:t>
            </a:r>
            <a:r>
              <a:rPr lang="en-US" dirty="0" smtClean="0"/>
              <a:t>Labs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://dde.binghamton.edu/download/camera_fingerprint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(Thanks DDE labs</a:t>
            </a:r>
            <a:r>
              <a:rPr lang="en-US" dirty="0" smtClean="0"/>
              <a:t>!)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C6EF1367-34A3-2548-A719-C51A5EB70616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estimated each PRNU camera fingerprint from 50 randomly selected images</a:t>
                </a:r>
              </a:p>
              <a:p>
                <a:r>
                  <a:rPr lang="en-US" dirty="0"/>
                  <a:t>We used the similarity score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)(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We calculated non-matches using the trace-anchored method </a:t>
                </a:r>
              </a:p>
              <a:p>
                <a:r>
                  <a:rPr lang="en-US" dirty="0" smtClean="0"/>
                  <a:t>We used kernel density estimation to fit </a:t>
                </a:r>
                <a:r>
                  <a:rPr lang="en-US" dirty="0"/>
                  <a:t>probability density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matching scores and non-matching </a:t>
                </a:r>
                <a:r>
                  <a:rPr lang="en-US" dirty="0" smtClean="0"/>
                  <a:t>scores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E3AF46BB-D407-144F-A5E8-E4FD11C3D8BC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1B7BAC7-FE87-40F6-AA24-4F4685D1B0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images are the same size</a:t>
            </a:r>
          </a:p>
          <a:p>
            <a:r>
              <a:rPr lang="en-US" dirty="0" smtClean="0"/>
              <a:t>Images have not been resized, compressed, or transformed in other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AEFAA-9CC8-5B4C-9520-C5978265E6F2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of SLR values. Questioned images are from </a:t>
            </a:r>
            <a:r>
              <a:rPr lang="en-US" b="1" dirty="0" smtClean="0"/>
              <a:t>Canon EOS 7D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F9D29FB-D3E6-0143-9747-F53D496FD58C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Algorithm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/>
              <p:cNvSpPr txBox="1">
                <a:spLocks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questioned </a:t>
                </a: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from</m:t>
                    </m:r>
                  </m:oMath>
                </a14:m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8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Canon EOS 7D</a:t>
                </a:r>
                <a:endParaRPr lang="en-US" sz="18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BOSSbase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Compute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b="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𝑆𝐿𝑅</m:t>
                    </m:r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  <a:blipFill rotWithShape="0">
                <a:blip r:embed="rId3"/>
                <a:stretch>
                  <a:fillRect l="-141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8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of SLR values. Questioned images are from </a:t>
            </a:r>
            <a:r>
              <a:rPr lang="en-US" b="1" dirty="0" smtClean="0"/>
              <a:t>Canon Rebel </a:t>
            </a:r>
            <a:r>
              <a:rPr lang="en-US" b="1" dirty="0" err="1" smtClean="0"/>
              <a:t>XSi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240CCA-74EA-584F-8EC2-1060189E99B9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3"/>
              <p:cNvSpPr txBox="1">
                <a:spLocks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questioned </a:t>
                </a: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from</m:t>
                    </m:r>
                  </m:oMath>
                </a14:m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8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Canon Rebel </a:t>
                </a:r>
                <a:r>
                  <a:rPr lang="en-US" sz="1800" b="1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XSi</a:t>
                </a:r>
                <a:endParaRPr lang="en-US" sz="18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For each BOSSbase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Compute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𝑆𝐿𝑅</m:t>
                    </m:r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  <a:blipFill rotWithShape="0">
                <a:blip r:embed="rId3"/>
                <a:stretch>
                  <a:fillRect l="-141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91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camera </a:t>
            </a:r>
            <a:r>
              <a:rPr lang="en-US" sz="3200" dirty="0"/>
              <a:t>device identification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808445" cy="3416300"/>
              </a:xfrm>
            </p:spPr>
            <p:txBody>
              <a:bodyPr/>
              <a:lstStyle/>
              <a:p>
                <a:r>
                  <a:rPr lang="en-US" dirty="0" smtClean="0"/>
                  <a:t>The prosecution and defense 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originate from the same specific camera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and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do not originate </a:t>
                </a:r>
                <a:r>
                  <a:rPr lang="en-US" dirty="0"/>
                  <a:t>from the same </a:t>
                </a:r>
                <a:r>
                  <a:rPr lang="en-US" dirty="0" smtClean="0"/>
                  <a:t>specific camera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The end goal is to determine whether the evidence supports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Terminology</a:t>
                </a:r>
                <a:endParaRPr lang="en-US" dirty="0"/>
              </a:p>
              <a:p>
                <a:pPr lvl="1"/>
                <a:r>
                  <a:rPr lang="en-US" i="1" dirty="0"/>
                  <a:t>Match</a:t>
                </a:r>
                <a:r>
                  <a:rPr lang="en-US" dirty="0"/>
                  <a:t> </a:t>
                </a:r>
                <a:r>
                  <a:rPr lang="mr-IN" dirty="0"/>
                  <a:t>–</a:t>
                </a:r>
                <a:r>
                  <a:rPr lang="en-US" dirty="0"/>
                  <a:t> an image and a camera fingerprint originate from the same camera device</a:t>
                </a:r>
              </a:p>
              <a:p>
                <a:pPr lvl="1"/>
                <a:r>
                  <a:rPr lang="en-US" i="1" dirty="0"/>
                  <a:t>Non-match</a:t>
                </a:r>
                <a:r>
                  <a:rPr lang="en-US" dirty="0"/>
                  <a:t> </a:t>
                </a:r>
                <a:r>
                  <a:rPr lang="mr-IN" dirty="0"/>
                  <a:t>–</a:t>
                </a:r>
                <a:r>
                  <a:rPr lang="en-US" dirty="0"/>
                  <a:t> an image and a camera fingerprint no not originate from the same camera device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808445" cy="3416300"/>
              </a:xfrm>
              <a:blipFill rotWithShape="0">
                <a:blip r:embed="rId3"/>
                <a:stretch>
                  <a:fillRect l="-113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F3FAA5CC-1F27-3141-A714-A31096D1B9DB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of SLR values. Questioned images are from </a:t>
            </a:r>
            <a:r>
              <a:rPr lang="en-US" b="1" dirty="0" err="1" smtClean="0"/>
              <a:t>Pentex</a:t>
            </a:r>
            <a:r>
              <a:rPr lang="en-US" b="1" dirty="0" smtClean="0"/>
              <a:t> K20D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E81FF2-9999-354F-94A7-332D29EA8FF7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3"/>
              <p:cNvSpPr txBox="1">
                <a:spLocks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questioned </a:t>
                </a: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from</m:t>
                    </m:r>
                  </m:oMath>
                </a14:m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800" b="1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Pentex</a:t>
                </a:r>
                <a:r>
                  <a:rPr lang="en-US" sz="18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K20D</a:t>
                </a:r>
                <a:endParaRPr lang="en-US" sz="18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BOSSbase </a:t>
                </a: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For each BOSSbase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Compute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𝑆𝐿𝑅</m:t>
                    </m:r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  <a:blipFill rotWithShape="0">
                <a:blip r:embed="rId3"/>
                <a:stretch>
                  <a:fillRect l="-141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0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of SLR values. Questioned images are from </a:t>
            </a:r>
            <a:r>
              <a:rPr lang="en-US" b="1" dirty="0" smtClean="0"/>
              <a:t>Nikon D70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44AA31-B950-3F49-8A58-75006236708B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3"/>
              <p:cNvSpPr txBox="1">
                <a:spLocks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questioned </a:t>
                </a: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from</m:t>
                    </m:r>
                  </m:oMath>
                </a14:m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8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Nikon D70</a:t>
                </a:r>
                <a:endParaRPr lang="en-US" sz="18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For each BOSSbase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Compute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𝑆𝐿𝑅</m:t>
                    </m:r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  <a:blipFill rotWithShape="0">
                <a:blip r:embed="rId3"/>
                <a:stretch>
                  <a:fillRect l="-141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of SLR values. Questioned images are from </a:t>
            </a:r>
            <a:r>
              <a:rPr lang="en-US" b="1" dirty="0" smtClean="0"/>
              <a:t>Leica M9</a:t>
            </a:r>
            <a:endParaRPr lang="en-US" b="1" dirty="0"/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1A5A54-7373-6444-9FA4-4D19CB4E9491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3"/>
              <p:cNvSpPr txBox="1">
                <a:spLocks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questioned </a:t>
                </a: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from</m:t>
                    </m:r>
                  </m:oMath>
                </a14:m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8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Leica M9</a:t>
                </a:r>
                <a:endParaRPr lang="en-US" sz="18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For each BOSSbase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Compute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𝑆𝐿𝑅</m:t>
                    </m:r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6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  <a:blipFill rotWithShape="0">
                <a:blip r:embed="rId3"/>
                <a:stretch>
                  <a:fillRect l="-141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54955" y="2895600"/>
                <a:ext cx="3448944" cy="312927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questioned </a:t>
                </a: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from</m:t>
                    </m:r>
                  </m:oMath>
                </a14:m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8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Canon EOS 400D</a:t>
                </a:r>
                <a:endParaRPr lang="en-US" sz="18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For each BOSSbase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Compute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𝑆𝐿𝑅</m:t>
                    </m:r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54955" y="2895600"/>
                <a:ext cx="3448944" cy="3129279"/>
              </a:xfrm>
              <a:blipFill rotWithShape="0">
                <a:blip r:embed="rId2"/>
                <a:stretch>
                  <a:fillRect l="-141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of SLR values. Questioned images are from </a:t>
            </a:r>
            <a:r>
              <a:rPr lang="en-US" b="1" dirty="0" smtClean="0"/>
              <a:t>Canon EOS 400D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55B688-76F8-004A-A4D9-28107E2CFD1A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B7BAC7-FE87-40F6-AA24-4F4685D1B022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0444" y="372070"/>
            <a:ext cx="426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 of SLR values. Questioned images are from </a:t>
            </a:r>
            <a:r>
              <a:rPr lang="en-US" b="1" dirty="0" smtClean="0"/>
              <a:t>Canon EOS 40D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AFA953-F5B5-454B-B184-836B31900A10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3"/>
              <p:cNvSpPr txBox="1">
                <a:spLocks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400" b="0" i="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1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None/>
                  <a:defRPr sz="9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For each questioned </a:t>
                </a: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m:t>from</m:t>
                    </m:r>
                  </m:oMath>
                </a14:m>
                <a:r>
                  <a:rPr lang="en-US" sz="1800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18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Canon EOS 40D</a:t>
                </a:r>
                <a:endParaRPr lang="en-US" sz="1800" b="1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For each BOSSbase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Compute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800" dirty="0">
                    <a:solidFill>
                      <a:schemeClr val="bg1">
                        <a:lumMod val="8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𝑆𝐿𝑅</m:t>
                    </m:r>
                    <m:r>
                      <a:rPr lang="en-US" sz="1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4955" y="2895600"/>
                <a:ext cx="3448944" cy="3129279"/>
              </a:xfrm>
              <a:prstGeom prst="rect">
                <a:avLst/>
              </a:prstGeom>
              <a:blipFill rotWithShape="0">
                <a:blip r:embed="rId3"/>
                <a:stretch>
                  <a:fillRect l="-141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SLR provides a quantification of the weight of evidence</a:t>
            </a:r>
          </a:p>
          <a:p>
            <a:r>
              <a:rPr lang="en-US" dirty="0" smtClean="0"/>
              <a:t>SLR correctly returns high values for true matches (an image and the device it came from) for all 7 devices</a:t>
            </a:r>
          </a:p>
          <a:p>
            <a:r>
              <a:rPr lang="en-US" dirty="0" smtClean="0"/>
              <a:t>SLR incorrectly returns high values for images from Canon EOS 400D or Canon EOS 40D when compared to the other device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2B8D7939-14C9-1C4D-AC3D-10D43CC9EF9E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cause of misleading SLR values for the Canon EOS 400D and Canon EOS 40D</a:t>
            </a:r>
          </a:p>
          <a:p>
            <a:r>
              <a:rPr lang="en-US" dirty="0" smtClean="0"/>
              <a:t>Compare source-anchored, trace-anchored and general match SLRs for camera device identification</a:t>
            </a:r>
          </a:p>
          <a:p>
            <a:r>
              <a:rPr lang="en-US" dirty="0" smtClean="0"/>
              <a:t>Extend results to more camera devices using other image datasets</a:t>
            </a:r>
          </a:p>
          <a:p>
            <a:pPr lvl="1"/>
            <a:r>
              <a:rPr lang="en-US" dirty="0" smtClean="0"/>
              <a:t>ALASKA</a:t>
            </a:r>
          </a:p>
          <a:p>
            <a:pPr lvl="1"/>
            <a:r>
              <a:rPr lang="en-US" dirty="0" smtClean="0"/>
              <a:t>StegoAppDB</a:t>
            </a:r>
          </a:p>
          <a:p>
            <a:r>
              <a:rPr lang="en-US" dirty="0" smtClean="0"/>
              <a:t>Extend results to different sized images and image that have been resized or compressed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73D47724-0ACF-914F-A2D8-76A067F64E5E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This work was partially funded by the Center for Statistics and Applications in Forensic Evidence (CSAFE) through Cooperative Agreement #70NANB15H176 between NIST and Iowa State University, which includes activities carried out at Carnegie Mellon University, University of California Irvine, and University of Virginia.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E65650-F0EC-B74F-86B3-B76B55A634C9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SLR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F7BBF-9D21-1A40-952E-0A363F1FC3C9}" type="datetime1">
              <a:rPr lang="en-US" smtClean="0"/>
              <a:t>3/4/20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035785" cy="3416300"/>
              </a:xfrm>
            </p:spPr>
            <p:txBody>
              <a:bodyPr/>
              <a:lstStyle/>
              <a:p>
                <a:r>
                  <a:rPr lang="en-US" dirty="0" smtClean="0"/>
                  <a:t>We calculated the SLR for questioned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and each specific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has 7 SLR values, one for each device</a:t>
                </a:r>
                <a:endParaRPr lang="en-US" dirty="0"/>
              </a:p>
              <a:p>
                <a:r>
                  <a:rPr lang="en-US" dirty="0"/>
                  <a:t>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we find the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that produces the maximum SLR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035785" cy="3416300"/>
              </a:xfrm>
              <a:blipFill rotWithShape="0">
                <a:blip r:embed="rId3"/>
                <a:stretch>
                  <a:fillRect l="-121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SLR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628293"/>
                  </p:ext>
                </p:extLst>
              </p:nvPr>
            </p:nvGraphicFramePr>
            <p:xfrm>
              <a:off x="645337" y="2548501"/>
              <a:ext cx="8551826" cy="369824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396240"/>
                    <a:gridCol w="1694180"/>
                    <a:gridCol w="917352"/>
                    <a:gridCol w="917352"/>
                    <a:gridCol w="917352"/>
                    <a:gridCol w="917352"/>
                    <a:gridCol w="917352"/>
                    <a:gridCol w="917352"/>
                    <a:gridCol w="957294"/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Specific Known Device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Canon EOS 400D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Canon EOS 40D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Canon EOS 7D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Canon Rebel </a:t>
                          </a:r>
                          <a:r>
                            <a:rPr lang="en-US" sz="1400" b="0" dirty="0" err="1" smtClean="0">
                              <a:solidFill>
                                <a:schemeClr val="bg1"/>
                              </a:solidFill>
                            </a:rPr>
                            <a:t>XSi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err="1" smtClean="0">
                              <a:solidFill>
                                <a:schemeClr val="bg1"/>
                              </a:solidFill>
                            </a:rPr>
                            <a:t>Pentex</a:t>
                          </a:r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 K20D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Nikon D70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Leica M9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Questioned Image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Canon EOS 400D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400" b="1" kern="1200" dirty="0" smtClean="0">
                              <a:effectLst/>
                            </a:rPr>
                            <a:t>92.47%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3"/>
                              </a:solidFill>
                            </a:rPr>
                            <a:t>7.46%</a:t>
                          </a:r>
                          <a:endParaRPr lang="en-US" sz="1400" b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0.07%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Canon EOS 40D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3"/>
                              </a:solidFill>
                            </a:rPr>
                            <a:t>31.45%</a:t>
                          </a:r>
                          <a:endParaRPr lang="en-US" sz="1400" b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67.21%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3"/>
                              </a:solidFill>
                            </a:rPr>
                            <a:t>1.64%</a:t>
                          </a:r>
                          <a:endParaRPr lang="en-US" sz="1400" b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Canon EOS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7D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100%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Canon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Rebel </a:t>
                          </a:r>
                          <a:r>
                            <a:rPr lang="en-US" sz="1400" baseline="0" dirty="0" err="1" smtClean="0">
                              <a:solidFill>
                                <a:schemeClr val="bg1"/>
                              </a:solidFill>
                            </a:rPr>
                            <a:t>XSi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0.13%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99.74%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0.13%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solidFill>
                                <a:schemeClr val="bg1"/>
                              </a:solidFill>
                            </a:rPr>
                            <a:t>Pentex</a:t>
                          </a:r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 K20D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0.14%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0.14%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97.05%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0.07%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0.07%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Nikon D70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100%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Leica M9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0.07%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0.37%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99.56%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628293"/>
                  </p:ext>
                </p:extLst>
              </p:nvPr>
            </p:nvGraphicFramePr>
            <p:xfrm>
              <a:off x="645337" y="2548501"/>
              <a:ext cx="8551826" cy="369824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396240"/>
                    <a:gridCol w="1694180"/>
                    <a:gridCol w="917352"/>
                    <a:gridCol w="917352"/>
                    <a:gridCol w="917352"/>
                    <a:gridCol w="917352"/>
                    <a:gridCol w="917352"/>
                    <a:gridCol w="917352"/>
                    <a:gridCol w="957294"/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2422" t="-3279" r="-189" b="-8983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  <a:tr h="731520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Canon EOS 400D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Canon EOS 40D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Canon EOS 7D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Canon Rebel </a:t>
                          </a:r>
                          <a:r>
                            <a:rPr lang="en-US" sz="1400" b="0" dirty="0" err="1" smtClean="0">
                              <a:solidFill>
                                <a:schemeClr val="bg1"/>
                              </a:solidFill>
                            </a:rPr>
                            <a:t>XSi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err="1" smtClean="0">
                              <a:solidFill>
                                <a:schemeClr val="bg1"/>
                              </a:solidFill>
                            </a:rPr>
                            <a:t>Pentex</a:t>
                          </a:r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 K20D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Nikon D70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bg1"/>
                              </a:solidFill>
                            </a:rPr>
                            <a:t>Leica M9</a:t>
                          </a:r>
                          <a:endParaRPr lang="en-US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370840"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38" t="-42958" r="-2063077" b="-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Canon EOS 400D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400" b="1" kern="1200" dirty="0" smtClean="0">
                              <a:effectLst/>
                            </a:rPr>
                            <a:t>92.47%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3"/>
                              </a:solidFill>
                            </a:rPr>
                            <a:t>7.46%</a:t>
                          </a:r>
                          <a:endParaRPr lang="en-US" sz="1400" b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0.07%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Canon EOS 40D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3"/>
                              </a:solidFill>
                            </a:rPr>
                            <a:t>31.45%</a:t>
                          </a:r>
                          <a:endParaRPr lang="en-US" sz="1400" b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67.21%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3"/>
                              </a:solidFill>
                            </a:rPr>
                            <a:t>1.64%</a:t>
                          </a:r>
                          <a:endParaRPr lang="en-US" sz="1400" b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Canon EOS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7D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100%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Canon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Rebel </a:t>
                          </a:r>
                          <a:r>
                            <a:rPr lang="en-US" sz="1400" baseline="0" dirty="0" err="1" smtClean="0">
                              <a:solidFill>
                                <a:schemeClr val="bg1"/>
                              </a:solidFill>
                            </a:rPr>
                            <a:t>XSi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0.13%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99.74%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0.13%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solidFill>
                                <a:schemeClr val="bg1"/>
                              </a:solidFill>
                            </a:rPr>
                            <a:t>Pentex</a:t>
                          </a:r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 K20D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0.14%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0.14%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97.05%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0.07%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0.07%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Nikon D70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100%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</a:rPr>
                            <a:t>Leica M9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0%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0.07%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accent3"/>
                              </a:solidFill>
                            </a:rPr>
                            <a:t>0.37%</a:t>
                          </a:r>
                          <a:endParaRPr lang="en-US" sz="1400" b="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/>
                            <a:t>99.56%</a:t>
                          </a:r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4C5F3B-595D-1D43-864D-AA3AA169A3D7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335386" y="2548501"/>
            <a:ext cx="2306150" cy="369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92.47% of the images from Canon EOS 400D, the highest SLR value occurred when Canon EOS 400D was set as the specific known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Score-based likelihood ratios (SLR)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Quantify the weight of forensic evidence</a:t>
            </a:r>
          </a:p>
          <a:p>
            <a:pPr lvl="1"/>
            <a:r>
              <a:rPr lang="en-US" dirty="0" smtClean="0"/>
              <a:t>Describe the strength of evidence in favor of </a:t>
            </a:r>
            <a:r>
              <a:rPr lang="en-US" i="1" dirty="0" smtClean="0"/>
              <a:t>match</a:t>
            </a:r>
            <a:r>
              <a:rPr lang="en-US" dirty="0" smtClean="0"/>
              <a:t> or </a:t>
            </a:r>
            <a:r>
              <a:rPr lang="en-US" i="1" dirty="0" smtClean="0"/>
              <a:t>non-match</a:t>
            </a:r>
            <a:r>
              <a:rPr lang="en-US" dirty="0" smtClean="0"/>
              <a:t>, giving stakeholders more information than a binary decision of </a:t>
            </a:r>
            <a:r>
              <a:rPr lang="en-US" i="1" dirty="0" smtClean="0"/>
              <a:t>match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i="1" dirty="0"/>
              <a:t>non-match </a:t>
            </a:r>
            <a:endParaRPr lang="en-US" i="1" dirty="0" smtClean="0"/>
          </a:p>
          <a:p>
            <a:r>
              <a:rPr lang="en-US" dirty="0" smtClean="0"/>
              <a:t>Implemented </a:t>
            </a:r>
            <a:r>
              <a:rPr lang="en-US" dirty="0"/>
              <a:t>in </a:t>
            </a:r>
            <a:r>
              <a:rPr lang="en-US" dirty="0" smtClean="0"/>
              <a:t>handwriting</a:t>
            </a:r>
            <a:r>
              <a:rPr lang="en-US" baseline="30000" dirty="0" smtClean="0"/>
              <a:t>1</a:t>
            </a:r>
            <a:r>
              <a:rPr lang="en-US" dirty="0" smtClean="0"/>
              <a:t>, shoeprint</a:t>
            </a:r>
            <a:r>
              <a:rPr lang="en-US" baseline="30000" dirty="0"/>
              <a:t>2</a:t>
            </a:r>
            <a:r>
              <a:rPr lang="en-US" dirty="0" smtClean="0"/>
              <a:t>, and glass evidence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Limited implementation in camera device identifcation</a:t>
            </a:r>
            <a:r>
              <a:rPr lang="en-US" baseline="30000" dirty="0" smtClean="0"/>
              <a:t>3,4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FCE97C-CD76-B740-BD6C-2BD8DDC21C47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28358" y="5244353"/>
            <a:ext cx="9824182" cy="1452287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smtClean="0"/>
              <a:t>Hepler</a:t>
            </a:r>
            <a:r>
              <a:rPr lang="en-US"/>
              <a:t>, Amanda B., Christopher P. Saunders, Linda J. Davis, and JoAnn Buscaglia. "Score-based likelihood ratios for handwriting evidence." Forensic science international 219, no. 1-3 (2012): </a:t>
            </a:r>
            <a:r>
              <a:rPr lang="en-US" smtClean="0"/>
              <a:t>129-140.</a:t>
            </a:r>
          </a:p>
          <a:p>
            <a:pPr marL="228600" indent="-228600" algn="l">
              <a:buAutoNum type="arabicPeriod"/>
            </a:pPr>
            <a:r>
              <a:rPr lang="en-US" smtClean="0"/>
              <a:t>Park, Soyoung. "Learning algorithms for forensic science applications." (2018).</a:t>
            </a:r>
          </a:p>
          <a:p>
            <a:pPr marL="228600" indent="-228600" algn="l">
              <a:buAutoNum type="arabicPeriod"/>
            </a:pPr>
            <a:r>
              <a:rPr lang="en-US"/>
              <a:t>Nordgaard, Anders, and Tobias Höglund. "Assessment of approximate likelihood ratios from continuous distributions: a case study of digital camera identification." </a:t>
            </a:r>
            <a:r>
              <a:rPr lang="en-US" i="1"/>
              <a:t>Journal of forensic sciences</a:t>
            </a:r>
            <a:r>
              <a:rPr lang="en-US"/>
              <a:t> 56, no. 2 (2011): 390-402.</a:t>
            </a:r>
            <a:endParaRPr lang="en-US" smtClean="0"/>
          </a:p>
          <a:p>
            <a:pPr marL="228600" indent="-228600" algn="l">
              <a:buAutoNum type="arabicPeriod"/>
            </a:pPr>
            <a:r>
              <a:rPr lang="en-US"/>
              <a:t>van Houten, Wiger, Ivo Alberink, and Zeno Geradts. "Implementation of the likelihood ratio framework for camera identification based on sensor noise patterns." </a:t>
            </a:r>
            <a:r>
              <a:rPr lang="en-US" i="1"/>
              <a:t>Law, Probability and Risk</a:t>
            </a:r>
            <a:r>
              <a:rPr lang="en-US"/>
              <a:t> 10, no. 2 (2011): 149-159.</a:t>
            </a:r>
            <a:endParaRPr lang="en-US" smtClean="0"/>
          </a:p>
          <a:p>
            <a:pPr marL="228600" indent="-228600" algn="l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Score-based likelihood ratios v. Likelihood Ratios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Score-based likelihood ratios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1097953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similarity scores applied to features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Likelihood ratios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1097953"/>
          </a:xfrm>
        </p:spPr>
        <p:txBody>
          <a:bodyPr/>
          <a:lstStyle/>
          <a:p>
            <a:r>
              <a:rPr lang="en-US" dirty="0" smtClean="0"/>
              <a:t>Directly model features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CF4188D-9839-C54D-A947-F360B409164A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154955" y="4410634"/>
            <a:ext cx="8761412" cy="1609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SLRs and LRs have different statistical properties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  <a:r>
              <a:rPr lang="en-US" baseline="30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9824182" cy="307022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dirty="0" smtClean="0"/>
              <a:t>Neumann, Cedric, and Madeline A. </a:t>
            </a:r>
            <a:r>
              <a:rPr lang="en-US" dirty="0" err="1" smtClean="0"/>
              <a:t>Ausdemore</a:t>
            </a:r>
            <a:r>
              <a:rPr lang="en-US" dirty="0" smtClean="0"/>
              <a:t>. "</a:t>
            </a:r>
            <a:r>
              <a:rPr lang="en-US" dirty="0" err="1" smtClean="0"/>
              <a:t>Defence</a:t>
            </a:r>
            <a:r>
              <a:rPr lang="en-US" dirty="0" smtClean="0"/>
              <a:t> Against the Modern Arts: the Curse of Statistics 'Score-based likelihood ratios'." </a:t>
            </a:r>
            <a:r>
              <a:rPr lang="en-US" dirty="0" err="1" smtClean="0"/>
              <a:t>arXiv</a:t>
            </a:r>
            <a:r>
              <a:rPr lang="en-US" dirty="0" smtClean="0"/>
              <a:t> preprint arXiv:1910.05240 (2019).</a:t>
            </a:r>
          </a:p>
        </p:txBody>
      </p:sp>
    </p:spTree>
    <p:extLst>
      <p:ext uri="{BB962C8B-B14F-4D97-AF65-F5344CB8AC3E}">
        <p14:creationId xmlns:p14="http://schemas.microsoft.com/office/powerpoint/2010/main" val="15283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Score-based likelihood </a:t>
            </a:r>
            <a:r>
              <a:rPr lang="en-US" dirty="0" smtClean="0"/>
              <a:t>ratios (SLR)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SLR measures the relative probability of obtaining the </a:t>
                </a:r>
                <a:r>
                  <a:rPr lang="en-US" dirty="0" smtClean="0"/>
                  <a:t>similarity score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𝛿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and camera fingerprint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originate from the same specific camera device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𝑆𝐿𝑅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600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</a:rPr>
                            <m:t>, 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0" t="-1604" r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196F71DB-B6D2-7F48-9EDB-EDB176453B28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30775" y="4273353"/>
            <a:ext cx="37697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Optima" charset="0"/>
                <a:ea typeface="Optima" charset="0"/>
                <a:cs typeface="Optima" charset="0"/>
              </a:rPr>
              <a:t>t</a:t>
            </a:r>
            <a:r>
              <a:rPr lang="en-US" i="1" dirty="0" smtClean="0">
                <a:solidFill>
                  <a:srgbClr val="C00000"/>
                </a:solidFill>
                <a:latin typeface="Optima" charset="0"/>
                <a:ea typeface="Optima" charset="0"/>
                <a:cs typeface="Optima" charset="0"/>
              </a:rPr>
              <a:t>here are 3 ways to define this</a:t>
            </a:r>
            <a:r>
              <a:rPr lang="en-US" i="1" baseline="30000" dirty="0" smtClean="0">
                <a:solidFill>
                  <a:srgbClr val="C00000"/>
                </a:solidFill>
                <a:latin typeface="Optima" charset="0"/>
                <a:ea typeface="Optima" charset="0"/>
                <a:cs typeface="Optima" charset="0"/>
              </a:rPr>
              <a:t>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30775" y="4458019"/>
            <a:ext cx="3009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192982"/>
            <a:ext cx="9824182" cy="503657"/>
          </a:xfrm>
        </p:spPr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dirty="0" err="1" smtClean="0"/>
              <a:t>Hepler</a:t>
            </a:r>
            <a:r>
              <a:rPr lang="en-US" dirty="0" smtClean="0"/>
              <a:t>, Amanda B., Christopher P. Saunders, Linda J. Davis, and JoAnn </a:t>
            </a:r>
            <a:r>
              <a:rPr lang="en-US" dirty="0" err="1" smtClean="0"/>
              <a:t>Buscaglia</a:t>
            </a:r>
            <a:r>
              <a:rPr lang="en-US" dirty="0" smtClean="0"/>
              <a:t>. "Score-based likelihood ratios for handwriting evidence." Forensic science international 219, no. 1-3 (2012): 129-140.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Three methods for defining and calculating non-matches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10486582" cy="34163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Source-anchored (fix specific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a:rPr lang="en-US" b="0" i="0" baseline="30000" smtClean="0">
                        <a:latin typeface="Cambria Math" charset="0"/>
                      </a:rPr>
                      <m:t>1</m:t>
                    </m:r>
                  </m:oMath>
                </a14:m>
                <a:endParaRPr lang="en-US" baseline="30000" dirty="0" smtClean="0"/>
              </a:p>
              <a:p>
                <a:pPr lvl="1"/>
                <a:r>
                  <a:rPr lang="en-US" dirty="0" smtClean="0"/>
                  <a:t>Calculate scores between camera fingerprints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and images from other devices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Trace-anchored (fix specific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a:rPr lang="en-US" baseline="30000">
                        <a:latin typeface="Cambria Math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Calculate scores between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 camera fingerprints of devices other than specific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General match (don’t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aseline="3000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Calculate scores between an image from a randomly selected camera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and the camera fingerprint of a second camera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Each method may result in a different distribution</a:t>
                </a:r>
                <a14:m>
                  <m:oMath xmlns:m="http://schemas.openxmlformats.org/officeDocument/2006/math">
                    <m:r>
                      <a:rPr lang="en-US" baseline="30000">
                        <a:latin typeface="Cambria Math" charset="0"/>
                      </a:rPr>
                      <m:t>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10486582" cy="3416300"/>
              </a:xfrm>
              <a:blipFill rotWithShape="0">
                <a:blip r:embed="rId3"/>
                <a:stretch>
                  <a:fillRect l="-232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0352540" y="6394061"/>
            <a:ext cx="1288997" cy="304799"/>
          </a:xfrm>
        </p:spPr>
        <p:txBody>
          <a:bodyPr/>
          <a:lstStyle/>
          <a:p>
            <a:fld id="{A9D399C9-DE25-2841-A6CB-E23F3DC11E08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dirty="0" err="1" smtClean="0"/>
              <a:t>Hepler</a:t>
            </a:r>
            <a:r>
              <a:rPr lang="en-US" dirty="0" smtClean="0"/>
              <a:t>, Amanda B., Christopher P. Saunders, Linda J. Davis, and JoAnn </a:t>
            </a:r>
            <a:r>
              <a:rPr lang="en-US" dirty="0" err="1" smtClean="0"/>
              <a:t>Buscaglia</a:t>
            </a:r>
            <a:r>
              <a:rPr lang="en-US" dirty="0" smtClean="0"/>
              <a:t>. "Score-based likelihood ratios for handwriting evidence." Forensic science international 219, no. 1-3 (2012): 129-140.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Definitions of non-matches used in prior device id work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Source-anchored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Lukas, </a:t>
            </a:r>
            <a:r>
              <a:rPr lang="en-US" dirty="0" err="1" smtClean="0"/>
              <a:t>Fridrich</a:t>
            </a:r>
            <a:r>
              <a:rPr lang="en-US" dirty="0" smtClean="0"/>
              <a:t>, and </a:t>
            </a:r>
            <a:r>
              <a:rPr lang="en-US" dirty="0" err="1" smtClean="0"/>
              <a:t>Goljan</a:t>
            </a:r>
            <a:r>
              <a:rPr lang="en-US" dirty="0" smtClean="0"/>
              <a:t> 2005</a:t>
            </a:r>
          </a:p>
          <a:p>
            <a:r>
              <a:rPr lang="en-US" dirty="0" smtClean="0"/>
              <a:t>Chen, </a:t>
            </a:r>
            <a:r>
              <a:rPr lang="en-US" dirty="0" err="1" smtClean="0"/>
              <a:t>Fridrich</a:t>
            </a:r>
            <a:r>
              <a:rPr lang="en-US" dirty="0" smtClean="0"/>
              <a:t>, and </a:t>
            </a:r>
            <a:r>
              <a:rPr lang="en-US" dirty="0" err="1" smtClean="0"/>
              <a:t>Goljan</a:t>
            </a:r>
            <a:r>
              <a:rPr lang="en-US" dirty="0" smtClean="0"/>
              <a:t> 2007</a:t>
            </a:r>
          </a:p>
          <a:p>
            <a:r>
              <a:rPr lang="en-US" dirty="0" smtClean="0"/>
              <a:t>Chen et. al. 2008</a:t>
            </a:r>
          </a:p>
          <a:p>
            <a:r>
              <a:rPr lang="en-US" dirty="0" smtClean="0"/>
              <a:t>Hu, Yu, and Jian 2009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Nordgaard</a:t>
            </a:r>
            <a:r>
              <a:rPr lang="en-US" dirty="0" smtClean="0">
                <a:solidFill>
                  <a:schemeClr val="accent3"/>
                </a:solidFill>
              </a:rPr>
              <a:t> and </a:t>
            </a:r>
            <a:r>
              <a:rPr lang="en-US" dirty="0" err="1" smtClean="0">
                <a:solidFill>
                  <a:schemeClr val="accent3"/>
                </a:solidFill>
              </a:rPr>
              <a:t>Hoglund</a:t>
            </a:r>
            <a:r>
              <a:rPr lang="en-US" dirty="0" smtClean="0">
                <a:solidFill>
                  <a:schemeClr val="accent3"/>
                </a:solidFill>
              </a:rPr>
              <a:t> 2011</a:t>
            </a:r>
          </a:p>
          <a:p>
            <a:r>
              <a:rPr lang="en-US" dirty="0">
                <a:solidFill>
                  <a:schemeClr val="accent3"/>
                </a:solidFill>
              </a:rPr>
              <a:t>van </a:t>
            </a:r>
            <a:r>
              <a:rPr lang="en-US" dirty="0" err="1" smtClean="0">
                <a:solidFill>
                  <a:schemeClr val="accent3"/>
                </a:solidFill>
              </a:rPr>
              <a:t>Houten</a:t>
            </a:r>
            <a:r>
              <a:rPr lang="en-US" dirty="0" smtClean="0">
                <a:solidFill>
                  <a:schemeClr val="accent3"/>
                </a:solidFill>
              </a:rPr>
              <a:t> et. al. 2011</a:t>
            </a:r>
          </a:p>
          <a:p>
            <a:r>
              <a:rPr lang="en-US" dirty="0" smtClean="0"/>
              <a:t>Costa et. al. 2012</a:t>
            </a:r>
          </a:p>
          <a:p>
            <a:r>
              <a:rPr lang="en-US" dirty="0" err="1" smtClean="0"/>
              <a:t>Goljan</a:t>
            </a:r>
            <a:r>
              <a:rPr lang="en-US" dirty="0" smtClean="0"/>
              <a:t> and </a:t>
            </a:r>
            <a:r>
              <a:rPr lang="en-US" dirty="0" err="1" smtClean="0"/>
              <a:t>Fridrich</a:t>
            </a:r>
            <a:r>
              <a:rPr lang="en-US" dirty="0" smtClean="0"/>
              <a:t> 2012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Trace-anchored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Lukas, </a:t>
            </a:r>
            <a:r>
              <a:rPr lang="en-US" dirty="0" err="1"/>
              <a:t>Fridrich</a:t>
            </a:r>
            <a:r>
              <a:rPr lang="en-US" dirty="0"/>
              <a:t>, and </a:t>
            </a:r>
            <a:r>
              <a:rPr lang="en-US" dirty="0" err="1"/>
              <a:t>Goljan</a:t>
            </a:r>
            <a:r>
              <a:rPr lang="en-US" dirty="0"/>
              <a:t> 2005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General Match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err="1" smtClean="0"/>
              <a:t>Goljan</a:t>
            </a:r>
            <a:r>
              <a:rPr lang="en-US" dirty="0" smtClean="0"/>
              <a:t>, </a:t>
            </a:r>
            <a:r>
              <a:rPr lang="en-US" dirty="0" err="1" smtClean="0"/>
              <a:t>Fridrich</a:t>
            </a:r>
            <a:r>
              <a:rPr lang="en-US" dirty="0" smtClean="0"/>
              <a:t>, and Filler 2009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A408E-1ED4-2A47-BA18-20EE97ED1DEC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Definitions of non-matches used in prior device id work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Source-anchored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Lukas, </a:t>
            </a:r>
            <a:r>
              <a:rPr lang="en-US" dirty="0" err="1" smtClean="0"/>
              <a:t>Fridrich</a:t>
            </a:r>
            <a:r>
              <a:rPr lang="en-US" dirty="0" smtClean="0"/>
              <a:t>, and </a:t>
            </a:r>
            <a:r>
              <a:rPr lang="en-US" dirty="0" err="1" smtClean="0"/>
              <a:t>Goljan</a:t>
            </a:r>
            <a:r>
              <a:rPr lang="en-US" dirty="0" smtClean="0"/>
              <a:t> 2005</a:t>
            </a:r>
          </a:p>
          <a:p>
            <a:r>
              <a:rPr lang="en-US" dirty="0" smtClean="0"/>
              <a:t>Chen, </a:t>
            </a:r>
            <a:r>
              <a:rPr lang="en-US" dirty="0" err="1" smtClean="0"/>
              <a:t>Fridrich</a:t>
            </a:r>
            <a:r>
              <a:rPr lang="en-US" dirty="0" smtClean="0"/>
              <a:t>, and </a:t>
            </a:r>
            <a:r>
              <a:rPr lang="en-US" dirty="0" err="1" smtClean="0"/>
              <a:t>Goljan</a:t>
            </a:r>
            <a:r>
              <a:rPr lang="en-US" dirty="0" smtClean="0"/>
              <a:t> 2007</a:t>
            </a:r>
          </a:p>
          <a:p>
            <a:r>
              <a:rPr lang="en-US" dirty="0" smtClean="0"/>
              <a:t>Chen et. al. 2008</a:t>
            </a:r>
          </a:p>
          <a:p>
            <a:r>
              <a:rPr lang="en-US" dirty="0" smtClean="0"/>
              <a:t>Hu, Yu, and Jian 2009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Nordgaard</a:t>
            </a:r>
            <a:r>
              <a:rPr lang="en-US" dirty="0" smtClean="0">
                <a:solidFill>
                  <a:schemeClr val="accent3"/>
                </a:solidFill>
              </a:rPr>
              <a:t> and </a:t>
            </a:r>
            <a:r>
              <a:rPr lang="en-US" dirty="0" err="1" smtClean="0">
                <a:solidFill>
                  <a:schemeClr val="accent3"/>
                </a:solidFill>
              </a:rPr>
              <a:t>Hoglund</a:t>
            </a:r>
            <a:r>
              <a:rPr lang="en-US" dirty="0" smtClean="0">
                <a:solidFill>
                  <a:schemeClr val="accent3"/>
                </a:solidFill>
              </a:rPr>
              <a:t> 2011</a:t>
            </a:r>
          </a:p>
          <a:p>
            <a:r>
              <a:rPr lang="en-US" dirty="0">
                <a:solidFill>
                  <a:schemeClr val="accent3"/>
                </a:solidFill>
              </a:rPr>
              <a:t>van </a:t>
            </a:r>
            <a:r>
              <a:rPr lang="en-US" dirty="0" err="1" smtClean="0">
                <a:solidFill>
                  <a:schemeClr val="accent3"/>
                </a:solidFill>
              </a:rPr>
              <a:t>Houten</a:t>
            </a:r>
            <a:r>
              <a:rPr lang="en-US" dirty="0" smtClean="0">
                <a:solidFill>
                  <a:schemeClr val="accent3"/>
                </a:solidFill>
              </a:rPr>
              <a:t> et. al. 2011</a:t>
            </a:r>
          </a:p>
          <a:p>
            <a:r>
              <a:rPr lang="en-US" dirty="0" smtClean="0"/>
              <a:t>Costa et. al. 2012</a:t>
            </a:r>
          </a:p>
          <a:p>
            <a:r>
              <a:rPr lang="en-US" dirty="0" err="1" smtClean="0"/>
              <a:t>Goljan</a:t>
            </a:r>
            <a:r>
              <a:rPr lang="en-US" dirty="0" smtClean="0"/>
              <a:t> and </a:t>
            </a:r>
            <a:r>
              <a:rPr lang="en-US" dirty="0" err="1" smtClean="0"/>
              <a:t>Fridrich</a:t>
            </a:r>
            <a:r>
              <a:rPr lang="en-US" dirty="0" smtClean="0"/>
              <a:t> 2012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Trace-anchored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Lukas, </a:t>
            </a:r>
            <a:r>
              <a:rPr lang="en-US" dirty="0" err="1"/>
              <a:t>Fridrich</a:t>
            </a:r>
            <a:r>
              <a:rPr lang="en-US" dirty="0"/>
              <a:t>, and </a:t>
            </a:r>
            <a:r>
              <a:rPr lang="en-US" dirty="0" err="1"/>
              <a:t>Goljan</a:t>
            </a:r>
            <a:r>
              <a:rPr lang="en-US" dirty="0"/>
              <a:t> </a:t>
            </a:r>
            <a:r>
              <a:rPr lang="en-US" dirty="0" smtClean="0"/>
              <a:t>2005</a:t>
            </a:r>
          </a:p>
          <a:p>
            <a:pPr algn="ctr"/>
            <a:endParaRPr lang="en-US" sz="16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3"/>
                </a:solidFill>
              </a:rPr>
              <a:t>We use this method</a:t>
            </a:r>
            <a:endParaRPr lang="en-US" sz="1600" b="1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General Match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err="1" smtClean="0"/>
              <a:t>Goljan</a:t>
            </a:r>
            <a:r>
              <a:rPr lang="en-US" dirty="0" smtClean="0"/>
              <a:t>, </a:t>
            </a:r>
            <a:r>
              <a:rPr lang="en-US" dirty="0" err="1" smtClean="0"/>
              <a:t>Fridrich</a:t>
            </a:r>
            <a:r>
              <a:rPr lang="en-US" dirty="0" smtClean="0"/>
              <a:t>, and Filler 2009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A408E-1ED4-2A47-BA18-20EE97ED1DEC}" type="datetime1">
              <a:rPr lang="en-US" smtClean="0"/>
              <a:t>3/4/20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3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ySlides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147CA0"/>
      </a:accent4>
      <a:accent5>
        <a:srgbClr val="40ABAA"/>
      </a:accent5>
      <a:accent6>
        <a:srgbClr val="E34094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10773</TotalTime>
  <Words>3271</Words>
  <Application>Microsoft Macintosh PowerPoint</Application>
  <PresentationFormat>Widescreen</PresentationFormat>
  <Paragraphs>442</Paragraphs>
  <Slides>39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Calibri</vt:lpstr>
      <vt:lpstr>Cambria Math</vt:lpstr>
      <vt:lpstr>Century Gothic</vt:lpstr>
      <vt:lpstr>Lucida Calligraphy</vt:lpstr>
      <vt:lpstr>Mangal</vt:lpstr>
      <vt:lpstr>Optima</vt:lpstr>
      <vt:lpstr>Wingdings 3</vt:lpstr>
      <vt:lpstr>Arial</vt:lpstr>
      <vt:lpstr>Ion Boardroom</vt:lpstr>
      <vt:lpstr>PowerPoint Presentation</vt:lpstr>
      <vt:lpstr>The camera device identification problem</vt:lpstr>
      <vt:lpstr>The camera device identification problem</vt:lpstr>
      <vt:lpstr>Score-based likelihood ratios (SLR)</vt:lpstr>
      <vt:lpstr>Score-based likelihood ratios v. Likelihood Ratios</vt:lpstr>
      <vt:lpstr>Score-based likelihood ratios (SLR)</vt:lpstr>
      <vt:lpstr>Three methods for defining and calculating non-matches</vt:lpstr>
      <vt:lpstr>Definitions of non-matches used in prior device id work</vt:lpstr>
      <vt:lpstr>Definitions of non-matches used in prior device id work</vt:lpstr>
      <vt:lpstr>Prior work with SLRs in device identification</vt:lpstr>
      <vt:lpstr>Comparing SLR approach and previous approach to camera device identification</vt:lpstr>
      <vt:lpstr>Comparing SLR approach and previous approach to camera device identification</vt:lpstr>
      <vt:lpstr>Photo Response Non-Uniformity (PRNU)</vt:lpstr>
      <vt:lpstr>Similarity scores</vt:lpstr>
      <vt:lpstr>Similarity scores</vt:lpstr>
      <vt:lpstr>Generate two sets of scores </vt:lpstr>
      <vt:lpstr>Fit pdfs to both sets of scores</vt:lpstr>
      <vt:lpstr>Universal Detector  Set Threshold</vt:lpstr>
      <vt:lpstr>Universal Detector   Set Threshold</vt:lpstr>
      <vt:lpstr>Universal Detector   Make decision</vt:lpstr>
      <vt:lpstr>SLR    </vt:lpstr>
      <vt:lpstr>SLR  Evaluate pdfs at score δ </vt:lpstr>
      <vt:lpstr>SLR   Evaluate pdfs at score δ </vt:lpstr>
      <vt:lpstr>SLR   Compute the SLR </vt:lpstr>
      <vt:lpstr>Experiments</vt:lpstr>
      <vt:lpstr>Experiment settings</vt:lpstr>
      <vt:lpstr>Assumptions</vt:lpstr>
      <vt:lpstr>Algorithm</vt:lpstr>
      <vt:lpstr>Experiments</vt:lpstr>
      <vt:lpstr>Experiments</vt:lpstr>
      <vt:lpstr>Experiments</vt:lpstr>
      <vt:lpstr>Experiments</vt:lpstr>
      <vt:lpstr>Experiments</vt:lpstr>
      <vt:lpstr>Experiments</vt:lpstr>
      <vt:lpstr>Summary and conclusions</vt:lpstr>
      <vt:lpstr>Future work</vt:lpstr>
      <vt:lpstr>Acknowledgements</vt:lpstr>
      <vt:lpstr>Maximum SLR</vt:lpstr>
      <vt:lpstr>Maximum SLR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Carraher, Sarah M [CSAFE]</dc:creator>
  <cp:lastModifiedBy>Reinders Stephanie</cp:lastModifiedBy>
  <cp:revision>255</cp:revision>
  <cp:lastPrinted>2017-06-08T12:04:13Z</cp:lastPrinted>
  <dcterms:created xsi:type="dcterms:W3CDTF">2017-05-18T20:20:50Z</dcterms:created>
  <dcterms:modified xsi:type="dcterms:W3CDTF">2020-03-04T22:51:48Z</dcterms:modified>
</cp:coreProperties>
</file>