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85" r:id="rId3"/>
    <p:sldId id="260" r:id="rId4"/>
    <p:sldId id="286" r:id="rId5"/>
    <p:sldId id="269" r:id="rId6"/>
    <p:sldId id="287" r:id="rId7"/>
    <p:sldId id="277" r:id="rId8"/>
    <p:sldId id="302" r:id="rId9"/>
    <p:sldId id="304" r:id="rId10"/>
    <p:sldId id="313" r:id="rId11"/>
    <p:sldId id="288" r:id="rId12"/>
    <p:sldId id="303" r:id="rId13"/>
    <p:sldId id="284" r:id="rId14"/>
    <p:sldId id="280" r:id="rId15"/>
    <p:sldId id="312" r:id="rId16"/>
    <p:sldId id="301" r:id="rId17"/>
    <p:sldId id="305" r:id="rId18"/>
    <p:sldId id="306" r:id="rId19"/>
    <p:sldId id="299" r:id="rId20"/>
    <p:sldId id="307" r:id="rId21"/>
    <p:sldId id="308" r:id="rId22"/>
    <p:sldId id="290" r:id="rId23"/>
    <p:sldId id="292" r:id="rId24"/>
    <p:sldId id="293" r:id="rId25"/>
    <p:sldId id="309" r:id="rId26"/>
    <p:sldId id="310" r:id="rId27"/>
    <p:sldId id="311" r:id="rId28"/>
    <p:sldId id="300" r:id="rId29"/>
    <p:sldId id="289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ABB389-E1BA-6D48-BF75-5696F84F08AB}">
          <p14:sldIdLst>
            <p14:sldId id="257"/>
            <p14:sldId id="285"/>
            <p14:sldId id="260"/>
            <p14:sldId id="286"/>
            <p14:sldId id="269"/>
            <p14:sldId id="287"/>
            <p14:sldId id="277"/>
            <p14:sldId id="302"/>
            <p14:sldId id="304"/>
            <p14:sldId id="313"/>
            <p14:sldId id="288"/>
            <p14:sldId id="303"/>
            <p14:sldId id="284"/>
            <p14:sldId id="280"/>
            <p14:sldId id="312"/>
          </p14:sldIdLst>
        </p14:section>
        <p14:section name="BOSSbase 40%" id="{CA871B41-63DB-344C-838F-50BF84630773}">
          <p14:sldIdLst>
            <p14:sldId id="301"/>
            <p14:sldId id="305"/>
            <p14:sldId id="306"/>
          </p14:sldIdLst>
        </p14:section>
        <p14:section name="BOSSbase 20%" id="{90D2E71C-F2B9-4D4B-82F5-B52739B4EC1D}">
          <p14:sldIdLst>
            <p14:sldId id="299"/>
            <p14:sldId id="307"/>
            <p14:sldId id="308"/>
          </p14:sldIdLst>
        </p14:section>
        <p14:section name="BOSSbase 10%" id="{12D1ADAD-D2D2-8D41-AC15-875FDEB09C0B}">
          <p14:sldIdLst>
            <p14:sldId id="290"/>
            <p14:sldId id="292"/>
            <p14:sldId id="293"/>
          </p14:sldIdLst>
        </p14:section>
        <p14:section name="iPhone 10%" id="{5171328B-E0AF-5144-90C8-4DDD55F6328A}">
          <p14:sldIdLst>
            <p14:sldId id="309"/>
            <p14:sldId id="310"/>
            <p14:sldId id="311"/>
          </p14:sldIdLst>
        </p14:section>
        <p14:section name="Wrap-Up" id="{3B91FF73-EB71-6748-A72F-887268B1D2C5}">
          <p14:sldIdLst>
            <p14:sldId id="300"/>
            <p14:sldId id="28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3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2" autoAdjust="0"/>
    <p:restoredTop sz="82331" autoAdjust="0"/>
  </p:normalViewPr>
  <p:slideViewPr>
    <p:cSldViewPr snapToGrid="0">
      <p:cViewPr varScale="1">
        <p:scale>
          <a:sx n="73" d="100"/>
          <a:sy n="73" d="100"/>
        </p:scale>
        <p:origin x="2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1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B608-5214-1742-BB69-D6E0278358E6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A835-E33A-1F48-B2E9-39E4DA87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2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17D0-283C-9349-AAA1-67B7C3E28C8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4E5DA-C682-844B-90D1-3D8A1D6C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boxplots are created before</a:t>
            </a:r>
            <a:r>
              <a:rPr lang="en-US" baseline="0" dirty="0" smtClean="0"/>
              <a:t> the outliers are removed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5 repetitions of 10-fold cross validation on 700 cover-stego </a:t>
            </a:r>
            <a:r>
              <a:rPr lang="en-US" baseline="0" dirty="0" smtClean="0"/>
              <a:t>pairs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6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Maybe make comment that error rates</a:t>
            </a:r>
            <a:r>
              <a:rPr lang="en-US" baseline="0" dirty="0" smtClean="0"/>
              <a:t> for the “best-case” classifier are higher, but the LSB adjusted classifier is still ”close” to the “best-case”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4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6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Pooled steganalysis addresses</a:t>
            </a:r>
            <a:r>
              <a:rPr lang="en-US" baseline="0" dirty="0" smtClean="0"/>
              <a:t> the problem of multiple actors sending multiple images, and a guilty actor (someone who sends a stego) likely sends some innocent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BOSSbase</a:t>
            </a:r>
            <a:r>
              <a:rPr lang="en-US" dirty="0" smtClean="0"/>
              <a:t> is a benchmarked dataset of digital still</a:t>
            </a:r>
            <a:r>
              <a:rPr lang="en-US" baseline="0" dirty="0" smtClean="0"/>
              <a:t> camera images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StegoAppDB</a:t>
            </a:r>
            <a:r>
              <a:rPr lang="en-US" baseline="0" dirty="0" smtClean="0"/>
              <a:t> contains images taken on cell phones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plot shows randomly generated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dashed line is the decision hyperplane</a:t>
            </a:r>
            <a:r>
              <a:rPr lang="en-US" baseline="0" dirty="0" smtClean="0"/>
              <a:t>. Choosing a different b corresponds to choosing a different location for the intersection of w and the decision hyperplane.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Technically, the normal vector w starts at the origin, but because that would look weird in the plot, I showed a vector (also labeled w) that is parallel to the true normal vector.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Choose whether you prefer</a:t>
            </a:r>
            <a:r>
              <a:rPr lang="en-US" baseline="0" dirty="0" smtClean="0"/>
              <a:t> this plot or the previous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Add</a:t>
            </a:r>
            <a:r>
              <a:rPr lang="en-US" baseline="0" dirty="0" smtClean="0"/>
              <a:t> term LSB adjust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boxplots are created before</a:t>
            </a:r>
            <a:r>
              <a:rPr lang="en-US" baseline="0" dirty="0" smtClean="0"/>
              <a:t> the outliers are removed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5 repetitions of 10-fold cross validation on 700 cover-</a:t>
            </a:r>
            <a:r>
              <a:rPr lang="en-US" baseline="0" dirty="0" err="1" smtClean="0"/>
              <a:t>stego</a:t>
            </a:r>
            <a:r>
              <a:rPr lang="en-US" baseline="0" dirty="0" smtClean="0"/>
              <a:t> pairs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71525" y="14155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6484" y="6356350"/>
            <a:ext cx="2049126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4" y="1557337"/>
            <a:ext cx="10739436" cy="46830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886" y="14288"/>
            <a:ext cx="89296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2909886" y="1157288"/>
            <a:ext cx="8929688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-11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610" y="6080458"/>
            <a:ext cx="1540042" cy="8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5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2975" y="622934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2" y="1354137"/>
            <a:ext cx="11510963" cy="48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3" y="0"/>
            <a:ext cx="9058275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1464">
          <p15:clr>
            <a:srgbClr val="F26B43"/>
          </p15:clr>
        </p15:guide>
        <p15:guide id="3" pos="7152">
          <p15:clr>
            <a:srgbClr val="F26B43"/>
          </p15:clr>
        </p15:guide>
        <p15:guide id="4" pos="984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safe.iastate.edu/StegoDataba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07" y="-104856"/>
            <a:ext cx="8580042" cy="4851603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50208" y="3487278"/>
            <a:ext cx="3456072" cy="456406"/>
          </a:xfrm>
        </p:spPr>
        <p:txBody>
          <a:bodyPr/>
          <a:lstStyle/>
          <a:p>
            <a:r>
              <a:rPr lang="en-US" dirty="0"/>
              <a:t>www.forensicstats.org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62300" y="5124727"/>
            <a:ext cx="87684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buFont typeface="Wingdings 3" pitchFamily="34" charset="2"/>
              <a:buNone/>
            </a:pPr>
            <a:r>
              <a:rPr lang="en-US" b="0" dirty="0" smtClean="0">
                <a:solidFill>
                  <a:schemeClr val="bg2">
                    <a:lumMod val="25000"/>
                  </a:schemeClr>
                </a:solidFill>
              </a:rPr>
              <a:t>Stephanie Reinders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0" dirty="0" smtClean="0">
                <a:solidFill>
                  <a:schemeClr val="bg2">
                    <a:lumMod val="25000"/>
                  </a:schemeClr>
                </a:solidFill>
              </a:rPr>
              <a:t>Department 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</a:rPr>
              <a:t>of </a:t>
            </a:r>
            <a:r>
              <a:rPr lang="en-US" b="0" dirty="0" smtClean="0">
                <a:solidFill>
                  <a:schemeClr val="bg2">
                    <a:lumMod val="25000"/>
                  </a:schemeClr>
                </a:solidFill>
              </a:rPr>
              <a:t>Mathematics, Iowa 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</a:rPr>
              <a:t>State </a:t>
            </a:r>
            <a:r>
              <a:rPr lang="en-US" b="0" dirty="0" smtClean="0">
                <a:solidFill>
                  <a:schemeClr val="bg2">
                    <a:lumMod val="25000"/>
                  </a:schemeClr>
                </a:solidFill>
              </a:rPr>
              <a:t>University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Dr. Jennifer Newman,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Department of Mathematics, Iowa State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University</a:t>
            </a:r>
          </a:p>
          <a:p>
            <a:pPr>
              <a:lnSpc>
                <a:spcPct val="80000"/>
              </a:lnSpc>
            </a:pPr>
            <a:r>
              <a:rPr lang="en-US" b="0" dirty="0" smtClean="0">
                <a:solidFill>
                  <a:schemeClr val="bg2">
                    <a:lumMod val="25000"/>
                  </a:schemeClr>
                </a:solidFill>
              </a:rPr>
              <a:t>Li Lin,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Department of Mathematics, Iowa State University</a:t>
            </a:r>
            <a:endParaRPr lang="en-US" b="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 3" pitchFamily="34" charset="2"/>
              <a:buNone/>
            </a:pPr>
            <a:r>
              <a:rPr lang="en-US" b="0" dirty="0" smtClean="0">
                <a:solidFill>
                  <a:schemeClr val="bg2">
                    <a:lumMod val="25000"/>
                  </a:schemeClr>
                </a:solidFill>
              </a:rPr>
              <a:t>Dr. Yong Guan, Department of Electrical and Computer Engineering, Iowa State University</a:t>
            </a:r>
          </a:p>
          <a:p>
            <a:pPr>
              <a:lnSpc>
                <a:spcPct val="80000"/>
              </a:lnSpc>
              <a:buFont typeface="Wingdings 3" pitchFamily="34" charset="2"/>
              <a:buNone/>
            </a:pPr>
            <a:r>
              <a:rPr lang="en-US" b="0" dirty="0" smtClean="0">
                <a:solidFill>
                  <a:schemeClr val="bg2">
                    <a:lumMod val="25000"/>
                  </a:schemeClr>
                </a:solidFill>
              </a:rPr>
              <a:t>Dr. Min Wu, Department of Electrical and Computer Engineering, University of Maryland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2392" y="182881"/>
            <a:ext cx="477887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n w="22225">
                  <a:noFill/>
                  <a:prstDash val="solid"/>
                </a:ln>
                <a:solidFill>
                  <a:srgbClr val="BC3027"/>
                </a:solidFill>
                <a:latin typeface="Lucida Calligraphy" charset="0"/>
                <a:ea typeface="Lucida Calligraphy" charset="0"/>
                <a:cs typeface="Lucida Calligraphy" charset="0"/>
              </a:rPr>
              <a:t>Electronic Imaging 2019</a:t>
            </a:r>
            <a:endParaRPr lang="en-US" sz="2800" b="1" dirty="0">
              <a:ln w="22225">
                <a:noFill/>
                <a:prstDash val="solid"/>
              </a:ln>
              <a:solidFill>
                <a:srgbClr val="BC3027"/>
              </a:solidFill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8971" y="4014430"/>
            <a:ext cx="8911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BC3027"/>
                </a:solidFill>
              </a:rPr>
              <a:t>Algorithm Mismatch in Spatial Steganalysis</a:t>
            </a:r>
            <a:endParaRPr lang="en-US" sz="3200" b="1" dirty="0">
              <a:solidFill>
                <a:srgbClr val="BC30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966847" y="1557337"/>
                <a:ext cx="5867963" cy="468304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Ensemble </a:t>
                </a:r>
                <a:r>
                  <a:rPr lang="en-US" dirty="0"/>
                  <a:t>C</a:t>
                </a:r>
                <a:r>
                  <a:rPr lang="en-US" dirty="0" smtClean="0"/>
                  <a:t>lassifier consists </a:t>
                </a:r>
                <a:r>
                  <a:rPr lang="en-US" dirty="0"/>
                  <a:t>of a set of base learners</a:t>
                </a:r>
              </a:p>
              <a:p>
                <a:r>
                  <a:rPr lang="en-US" dirty="0"/>
                  <a:t>Each base learner is a Fischer Linear Discriminant</a:t>
                </a:r>
              </a:p>
              <a:p>
                <a:pPr lvl="1"/>
                <a:r>
                  <a:rPr lang="en-US" dirty="0"/>
                  <a:t>An FLD finds the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that maximizes </a:t>
                </a:r>
                <a:r>
                  <a:rPr lang="en-US" dirty="0" smtClean="0"/>
                  <a:t>the between-class variance and minimizes </a:t>
                </a:r>
                <a:r>
                  <a:rPr lang="en-US" dirty="0"/>
                  <a:t>the within-class </a:t>
                </a:r>
                <a:r>
                  <a:rPr lang="en-US" dirty="0" smtClean="0"/>
                  <a:t>variance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is the normal vector for the decision </a:t>
                </a:r>
                <a:r>
                  <a:rPr lang="en-US" dirty="0" smtClean="0"/>
                  <a:t>hyperplane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, also called the threshold</a:t>
                </a:r>
                <a:endParaRPr lang="en-US" dirty="0"/>
              </a:p>
              <a:p>
                <a:pPr lvl="1"/>
                <a:r>
                  <a:rPr lang="en-US" dirty="0"/>
                  <a:t>Test </a:t>
                </a:r>
                <a:r>
                  <a:rPr lang="en-US" dirty="0" smtClean="0"/>
                  <a:t>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projected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The class is predicted based on which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:r>
                  <a:rPr lang="en-US" dirty="0"/>
                  <a:t>projection </a:t>
                </a:r>
                <a:r>
                  <a:rPr lang="en-US" dirty="0" smtClean="0"/>
                  <a:t>lies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𝑠𝑡𝑒𝑔𝑜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𝑐𝑜𝑣𝑒𝑟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/>
                  <a:t>standard</a:t>
                </a:r>
                <a:r>
                  <a:rPr lang="en-US" dirty="0"/>
                  <a:t> </a:t>
                </a:r>
                <a:r>
                  <a:rPr lang="en-US" dirty="0" smtClean="0"/>
                  <a:t>threshold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is chosen to minimize the False Alarm Rate and Missed Detection </a:t>
                </a:r>
                <a:r>
                  <a:rPr lang="en-US" dirty="0" smtClean="0"/>
                  <a:t>Rate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6847" y="1557337"/>
                <a:ext cx="5867963" cy="4683042"/>
              </a:xfrm>
              <a:blipFill rotWithShape="0">
                <a:blip r:embed="rId3"/>
                <a:stretch>
                  <a:fillRect l="-1455" t="-2991" r="-624" b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Fischer Linear Discriminant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r="9474"/>
          <a:stretch/>
        </p:blipFill>
        <p:spPr>
          <a:xfrm>
            <a:off x="1797803" y="1445241"/>
            <a:ext cx="3812584" cy="47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Fischer Linear Discriminant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8"/>
          <a:stretch/>
        </p:blipFill>
        <p:spPr bwMode="auto">
          <a:xfrm>
            <a:off x="1095374" y="1557337"/>
            <a:ext cx="4953000" cy="442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42538" y="1557337"/>
                <a:ext cx="5592272" cy="468304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Ensemble </a:t>
                </a:r>
                <a:r>
                  <a:rPr lang="en-US" dirty="0"/>
                  <a:t>C</a:t>
                </a:r>
                <a:r>
                  <a:rPr lang="en-US" dirty="0" smtClean="0"/>
                  <a:t>lassifier consists </a:t>
                </a:r>
                <a:r>
                  <a:rPr lang="en-US" dirty="0"/>
                  <a:t>of a set of base learners</a:t>
                </a:r>
              </a:p>
              <a:p>
                <a:r>
                  <a:rPr lang="en-US" dirty="0"/>
                  <a:t>Each base learner is a Fischer Linear Discriminant</a:t>
                </a:r>
              </a:p>
              <a:p>
                <a:pPr lvl="1"/>
                <a:r>
                  <a:rPr lang="en-US" dirty="0"/>
                  <a:t>An FLD finds the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that maximizes </a:t>
                </a:r>
                <a:r>
                  <a:rPr lang="en-US" dirty="0" smtClean="0"/>
                  <a:t>the between-class variance and minimizes </a:t>
                </a:r>
                <a:r>
                  <a:rPr lang="en-US" dirty="0"/>
                  <a:t>the within-class </a:t>
                </a:r>
                <a:r>
                  <a:rPr lang="en-US" dirty="0" smtClean="0"/>
                  <a:t>variance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is the normal vector for the decision </a:t>
                </a:r>
                <a:r>
                  <a:rPr lang="en-US" dirty="0" smtClean="0"/>
                  <a:t>hyperplane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, also called the threshold</a:t>
                </a:r>
                <a:endParaRPr lang="en-US" dirty="0"/>
              </a:p>
              <a:p>
                <a:pPr lvl="1"/>
                <a:r>
                  <a:rPr lang="en-US" dirty="0"/>
                  <a:t>Test </a:t>
                </a:r>
                <a:r>
                  <a:rPr lang="en-US" dirty="0" smtClean="0"/>
                  <a:t>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projected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The class is predicted based on which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:r>
                  <a:rPr lang="en-US" dirty="0"/>
                  <a:t>projection </a:t>
                </a:r>
                <a:r>
                  <a:rPr lang="en-US" dirty="0" smtClean="0"/>
                  <a:t>lies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𝑠𝑡𝑒𝑔𝑜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𝑐𝑜𝑣𝑒𝑟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/>
                  <a:t>standard</a:t>
                </a:r>
                <a:r>
                  <a:rPr lang="en-US" dirty="0"/>
                  <a:t> </a:t>
                </a:r>
                <a:r>
                  <a:rPr lang="en-US" dirty="0" smtClean="0"/>
                  <a:t>threshold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is chosen to minimize the False Alarm Rate and Missed Detection </a:t>
                </a:r>
                <a:r>
                  <a:rPr lang="en-US" dirty="0" smtClean="0"/>
                  <a:t>Rate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2538" y="1557337"/>
                <a:ext cx="5592272" cy="4683042"/>
              </a:xfrm>
              <a:blipFill rotWithShape="0">
                <a:blip r:embed="rId4"/>
                <a:stretch>
                  <a:fillRect l="-1200" t="-2601" r="-872" b="-18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4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training on LSB data, </a:t>
                </a:r>
                <a:r>
                  <a:rPr lang="en-US" dirty="0"/>
                  <a:t>we adjust the decision threshold 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𝑎𝑑𝑗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𝜆</m:t>
                      </m:r>
                      <m:r>
                        <a:rPr lang="en-US" i="1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/>
                  <a:t> is the standard deviation of the projections of the training data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is a tuning </a:t>
                </a:r>
                <a:r>
                  <a:rPr lang="en-US" dirty="0" smtClean="0"/>
                  <a:t>parameter</a:t>
                </a:r>
                <a:endParaRPr lang="en-US" dirty="0"/>
              </a:p>
              <a:p>
                <a:pPr lvl="1"/>
                <a:r>
                  <a:rPr lang="en-US" dirty="0"/>
                  <a:t>Experimentally, we found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=0.75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give good </a:t>
                </a:r>
                <a:r>
                  <a:rPr lang="en-US" dirty="0"/>
                  <a:t>overall detection results when testing on </a:t>
                </a:r>
                <a:r>
                  <a:rPr lang="en-US" dirty="0" err="1"/>
                  <a:t>MiPOD</a:t>
                </a:r>
                <a:r>
                  <a:rPr lang="en-US" dirty="0"/>
                  <a:t> and </a:t>
                </a:r>
                <a:r>
                  <a:rPr lang="en-US" dirty="0" smtClean="0"/>
                  <a:t>S-UNIWARD</a:t>
                </a:r>
              </a:p>
              <a:p>
                <a:r>
                  <a:rPr lang="en-US" dirty="0"/>
                  <a:t>Test 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/>
                  <a:t>projected 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. The class is predicted based on which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𝑎𝑑𝑗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:r>
                  <a:rPr lang="en-US" dirty="0"/>
                  <a:t>projection </a:t>
                </a:r>
                <a:r>
                  <a:rPr lang="en-US" dirty="0"/>
                  <a:t>lies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𝑎𝑑𝑗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       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𝑠𝑡𝑒𝑔𝑜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𝑎𝑑𝑗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       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𝑐𝑜𝑣𝑒𝑟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2" t="-2081" r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Adjusting the Fisher Linear Discriminant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85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Algorithm Mismatch Work?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243730" y="1557337"/>
            <a:ext cx="5591080" cy="4683042"/>
          </a:xfrm>
        </p:spPr>
        <p:txBody>
          <a:bodyPr>
            <a:normAutofit fontScale="92500"/>
          </a:bodyPr>
          <a:lstStyle/>
          <a:p>
            <a:r>
              <a:rPr lang="en-US" dirty="0"/>
              <a:t>Best-case classifier - </a:t>
            </a:r>
            <a:r>
              <a:rPr lang="en-US" dirty="0" err="1"/>
              <a:t>MiPOD</a:t>
            </a:r>
            <a:r>
              <a:rPr lang="en-US" dirty="0"/>
              <a:t> trained ensemble classifier with standard threshold</a:t>
            </a:r>
          </a:p>
          <a:p>
            <a:r>
              <a:rPr lang="en-US" dirty="0"/>
              <a:t>10% embedding rate</a:t>
            </a:r>
          </a:p>
          <a:p>
            <a:r>
              <a:rPr lang="en-US" dirty="0"/>
              <a:t>5 repetitions of 10-fold-cross validation</a:t>
            </a:r>
          </a:p>
          <a:p>
            <a:r>
              <a:rPr lang="en-US" dirty="0"/>
              <a:t>Each test image projected onto normal vector of decision hyperplane</a:t>
            </a:r>
          </a:p>
          <a:p>
            <a:r>
              <a:rPr lang="en-US" dirty="0"/>
              <a:t>Threshold is median across all base learners</a:t>
            </a:r>
          </a:p>
          <a:p>
            <a:r>
              <a:rPr lang="en-US" dirty="0"/>
              <a:t>Outliers not shown (~12%)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88278" y="119957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FLD projections of test </a:t>
            </a:r>
            <a:r>
              <a:rPr lang="en-US" sz="1600" dirty="0"/>
              <a:t>i</a:t>
            </a:r>
            <a:r>
              <a:rPr lang="en-US" sz="1600" dirty="0" smtClean="0"/>
              <a:t>mage </a:t>
            </a:r>
            <a:r>
              <a:rPr lang="en-US" sz="1600" dirty="0"/>
              <a:t>f</a:t>
            </a:r>
            <a:r>
              <a:rPr lang="en-US" sz="1600" dirty="0" smtClean="0"/>
              <a:t>eatures onto normal </a:t>
            </a:r>
            <a:r>
              <a:rPr lang="en-US" sz="1600" dirty="0"/>
              <a:t>v</a:t>
            </a:r>
            <a:r>
              <a:rPr lang="en-US" sz="1600" dirty="0" smtClean="0"/>
              <a:t>ector of decision </a:t>
            </a:r>
            <a:r>
              <a:rPr lang="en-US" sz="1600" dirty="0"/>
              <a:t>h</a:t>
            </a:r>
            <a:r>
              <a:rPr lang="en-US" sz="1600" dirty="0" smtClean="0"/>
              <a:t>yperplane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78" y="178435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Algorithm Mismatch Work?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3730" y="1557337"/>
            <a:ext cx="5591080" cy="46830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LSB trained ensemble classifier with </a:t>
            </a:r>
            <a:r>
              <a:rPr lang="en-US" dirty="0"/>
              <a:t>a</a:t>
            </a:r>
            <a:r>
              <a:rPr lang="en-US" dirty="0" smtClean="0"/>
              <a:t>djusted threshold</a:t>
            </a:r>
            <a:endParaRPr lang="en-US" dirty="0"/>
          </a:p>
          <a:p>
            <a:r>
              <a:rPr lang="en-US" dirty="0" smtClean="0"/>
              <a:t>10% embedding rate</a:t>
            </a:r>
          </a:p>
          <a:p>
            <a:r>
              <a:rPr lang="en-US" dirty="0" smtClean="0"/>
              <a:t>5 repetitions of 10-fold-cross validation</a:t>
            </a:r>
          </a:p>
          <a:p>
            <a:r>
              <a:rPr lang="en-US" dirty="0" smtClean="0"/>
              <a:t>Each test image features projected onto normal vector of decision hyperplane</a:t>
            </a:r>
          </a:p>
          <a:p>
            <a:r>
              <a:rPr lang="en-US" dirty="0" smtClean="0"/>
              <a:t>Thresholds are medians across all base learners</a:t>
            </a:r>
          </a:p>
          <a:p>
            <a:r>
              <a:rPr lang="en-US" dirty="0"/>
              <a:t>Outliers not shown (~12%)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88278" y="1196278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FLD projections of test </a:t>
            </a:r>
            <a:r>
              <a:rPr lang="en-US" sz="1600" dirty="0"/>
              <a:t>i</a:t>
            </a:r>
            <a:r>
              <a:rPr lang="en-US" sz="1600" dirty="0" smtClean="0"/>
              <a:t>mage </a:t>
            </a:r>
            <a:r>
              <a:rPr lang="en-US" sz="1600" dirty="0"/>
              <a:t>f</a:t>
            </a:r>
            <a:r>
              <a:rPr lang="en-US" sz="1600" dirty="0" smtClean="0"/>
              <a:t>eatures onto normal </a:t>
            </a:r>
            <a:r>
              <a:rPr lang="en-US" sz="1600" dirty="0"/>
              <a:t>v</a:t>
            </a:r>
            <a:r>
              <a:rPr lang="en-US" sz="1600" dirty="0" smtClean="0"/>
              <a:t>ector of decision </a:t>
            </a:r>
            <a:r>
              <a:rPr lang="en-US" sz="1600" dirty="0"/>
              <a:t>h</a:t>
            </a:r>
            <a:r>
              <a:rPr lang="en-US" sz="1600" dirty="0" smtClean="0"/>
              <a:t>yperplane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78" y="178435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LSB (</a:t>
            </a:r>
            <a:r>
              <a:rPr lang="en-US" dirty="0" err="1" smtClean="0"/>
              <a:t>MiPOD</a:t>
            </a:r>
            <a:r>
              <a:rPr lang="en-US" dirty="0" smtClean="0"/>
              <a:t>, S-UNIWARD, WOW) Classifier – an ensemble classifier trained on covers and LSB </a:t>
            </a:r>
            <a:r>
              <a:rPr lang="en-US" dirty="0"/>
              <a:t>(</a:t>
            </a:r>
            <a:r>
              <a:rPr lang="en-US" dirty="0" err="1"/>
              <a:t>MiPOD</a:t>
            </a:r>
            <a:r>
              <a:rPr lang="en-US" dirty="0"/>
              <a:t>, S-UNIWARD, WOW)</a:t>
            </a:r>
            <a:r>
              <a:rPr lang="en-US" dirty="0" smtClean="0"/>
              <a:t> matching data with the standard decision threshold</a:t>
            </a:r>
          </a:p>
          <a:p>
            <a:r>
              <a:rPr lang="en-US" dirty="0" smtClean="0"/>
              <a:t>LSB Adjusted Classifier – an ensemble classifier trained on covers and LSB matching data with an adjusted decision threshold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6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1: </a:t>
            </a:r>
            <a:r>
              <a:rPr lang="en-US" sz="3600" dirty="0" err="1"/>
              <a:t>BOSSbase</a:t>
            </a:r>
            <a:r>
              <a:rPr lang="en-US" sz="3600" dirty="0"/>
              <a:t> - </a:t>
            </a:r>
            <a:r>
              <a:rPr lang="en-US" sz="3600" dirty="0" smtClean="0"/>
              <a:t>40</a:t>
            </a:r>
            <a:r>
              <a:rPr lang="en-US" sz="3600" dirty="0"/>
              <a:t>% Embedding Rate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</a:t>
            </a:r>
            <a:r>
              <a:rPr lang="en-US" dirty="0" err="1" smtClean="0"/>
              <a:t>MiPOD</a:t>
            </a:r>
            <a:r>
              <a:rPr lang="en-US" dirty="0" smtClean="0"/>
              <a:t> 40%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err="1" smtClean="0"/>
              <a:t>MiPOD</a:t>
            </a:r>
            <a:r>
              <a:rPr lang="en-US" dirty="0" smtClean="0"/>
              <a:t> classifier uses standard threshold</a:t>
            </a:r>
          </a:p>
          <a:p>
            <a:pPr lvl="1"/>
            <a:r>
              <a:rPr lang="en-US" dirty="0" smtClean="0"/>
              <a:t>Training set is 5,000 randomly selected cover-stego pairs and results averaged over 5 repetitions</a:t>
            </a:r>
          </a:p>
          <a:p>
            <a:r>
              <a:rPr lang="en-US" dirty="0" smtClean="0"/>
              <a:t>LSB adjusted </a:t>
            </a:r>
            <a:r>
              <a:rPr lang="en-US" dirty="0"/>
              <a:t>classifier </a:t>
            </a:r>
            <a:r>
              <a:rPr lang="en-US" dirty="0" smtClean="0"/>
              <a:t>similar results to the “best-case” classifier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100" y="12718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</a:t>
            </a:r>
            <a:r>
              <a:rPr lang="en-US" sz="1600" dirty="0" err="1" smtClean="0"/>
              <a:t>MiPOD</a:t>
            </a:r>
            <a:r>
              <a:rPr lang="en-US" sz="1600" dirty="0" smtClean="0"/>
              <a:t>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94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1: </a:t>
            </a:r>
            <a:r>
              <a:rPr lang="en-US" sz="3600" dirty="0" err="1"/>
              <a:t>BOSSbase</a:t>
            </a:r>
            <a:r>
              <a:rPr lang="en-US" sz="3600" dirty="0"/>
              <a:t> - </a:t>
            </a:r>
            <a:r>
              <a:rPr lang="en-US" sz="3600" dirty="0" smtClean="0"/>
              <a:t>40</a:t>
            </a:r>
            <a:r>
              <a:rPr lang="en-US" sz="3600" dirty="0"/>
              <a:t>% Embedding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9700" y="1271841"/>
            <a:ext cx="4902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S-UNIWARD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S-UNIWARD 40%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</p:spTree>
    <p:extLst>
      <p:ext uri="{BB962C8B-B14F-4D97-AF65-F5344CB8AC3E}">
        <p14:creationId xmlns:p14="http://schemas.microsoft.com/office/powerpoint/2010/main" val="122397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1: </a:t>
            </a:r>
            <a:r>
              <a:rPr lang="en-US" sz="3600" dirty="0" err="1"/>
              <a:t>BOSSbase</a:t>
            </a:r>
            <a:r>
              <a:rPr lang="en-US" sz="3600" dirty="0"/>
              <a:t> - </a:t>
            </a:r>
            <a:r>
              <a:rPr lang="en-US" sz="3600" dirty="0" smtClean="0"/>
              <a:t>40</a:t>
            </a:r>
            <a:r>
              <a:rPr lang="en-US" sz="3600" dirty="0"/>
              <a:t>% Embedding Rate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100" y="12718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WOW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WOW 40%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</p:spTree>
    <p:extLst>
      <p:ext uri="{BB962C8B-B14F-4D97-AF65-F5344CB8AC3E}">
        <p14:creationId xmlns:p14="http://schemas.microsoft.com/office/powerpoint/2010/main" val="16561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1: </a:t>
            </a:r>
            <a:r>
              <a:rPr lang="en-US" sz="3600" dirty="0" err="1"/>
              <a:t>BOSSbase</a:t>
            </a:r>
            <a:r>
              <a:rPr lang="en-US" sz="3600" dirty="0"/>
              <a:t> - </a:t>
            </a:r>
            <a:r>
              <a:rPr lang="en-US" sz="3600" dirty="0" smtClean="0"/>
              <a:t>20</a:t>
            </a:r>
            <a:r>
              <a:rPr lang="en-US" sz="3600" dirty="0"/>
              <a:t>% Embedding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62100" y="12718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</a:t>
            </a:r>
            <a:r>
              <a:rPr lang="en-US" sz="1600" dirty="0" err="1" smtClean="0"/>
              <a:t>MiPOD</a:t>
            </a:r>
            <a:r>
              <a:rPr lang="en-US" sz="1600" dirty="0" smtClean="0"/>
              <a:t> data</a:t>
            </a:r>
            <a:endParaRPr lang="en-US" sz="1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</a:t>
            </a:r>
            <a:r>
              <a:rPr lang="en-US" dirty="0" err="1" smtClean="0"/>
              <a:t>MiPOD</a:t>
            </a:r>
            <a:r>
              <a:rPr lang="en-US" dirty="0" smtClean="0"/>
              <a:t> 20%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err="1" smtClean="0"/>
              <a:t>MiPOD</a:t>
            </a:r>
            <a:r>
              <a:rPr lang="en-US" dirty="0" smtClean="0"/>
              <a:t> classifier uses standard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</p:spTree>
    <p:extLst>
      <p:ext uri="{BB962C8B-B14F-4D97-AF65-F5344CB8AC3E}">
        <p14:creationId xmlns:p14="http://schemas.microsoft.com/office/powerpoint/2010/main" val="104735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Algorithm Mismatch Approach to Blind Detection</a:t>
            </a:r>
          </a:p>
          <a:p>
            <a:r>
              <a:rPr lang="en-US" dirty="0" smtClean="0"/>
              <a:t>Algorithm Mismatch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1: </a:t>
            </a:r>
            <a:r>
              <a:rPr lang="en-US" sz="3600" dirty="0" err="1"/>
              <a:t>BOSSbase</a:t>
            </a:r>
            <a:r>
              <a:rPr lang="en-US" sz="3600" dirty="0"/>
              <a:t> - </a:t>
            </a:r>
            <a:r>
              <a:rPr lang="en-US" sz="3600" dirty="0" smtClean="0"/>
              <a:t>20</a:t>
            </a:r>
            <a:r>
              <a:rPr lang="en-US" sz="3600" dirty="0"/>
              <a:t>% Embedding Rate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9700" y="1271841"/>
            <a:ext cx="4902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S-UNIWARD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S-UNIWARD 20%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smtClean="0"/>
              <a:t>S-UNIWARD classifier uses standard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</p:spTree>
    <p:extLst>
      <p:ext uri="{BB962C8B-B14F-4D97-AF65-F5344CB8AC3E}">
        <p14:creationId xmlns:p14="http://schemas.microsoft.com/office/powerpoint/2010/main" val="4954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1: </a:t>
            </a:r>
            <a:r>
              <a:rPr lang="en-US" sz="3600" dirty="0" err="1"/>
              <a:t>BOSSbase</a:t>
            </a:r>
            <a:r>
              <a:rPr lang="en-US" sz="3600" dirty="0"/>
              <a:t> - </a:t>
            </a:r>
            <a:r>
              <a:rPr lang="en-US" sz="3600" dirty="0" smtClean="0"/>
              <a:t>20</a:t>
            </a:r>
            <a:r>
              <a:rPr lang="en-US" sz="3600" dirty="0"/>
              <a:t>% Embedding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2100" y="12718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WOW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WOW 20%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smtClean="0"/>
              <a:t>WOW classifier uses standard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</p:spTree>
    <p:extLst>
      <p:ext uri="{BB962C8B-B14F-4D97-AF65-F5344CB8AC3E}">
        <p14:creationId xmlns:p14="http://schemas.microsoft.com/office/powerpoint/2010/main" val="84775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1: </a:t>
            </a:r>
            <a:r>
              <a:rPr lang="en-US" sz="3600" dirty="0" err="1" smtClean="0"/>
              <a:t>BOSSbase</a:t>
            </a:r>
            <a:r>
              <a:rPr lang="en-US" sz="3600" dirty="0" smtClean="0"/>
              <a:t> - 10% Embedding Rate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100" y="12718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</a:t>
            </a:r>
            <a:r>
              <a:rPr lang="en-US" sz="1600" dirty="0" err="1" smtClean="0"/>
              <a:t>MiPOD</a:t>
            </a:r>
            <a:r>
              <a:rPr lang="en-US" sz="1600" dirty="0" smtClean="0"/>
              <a:t>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</a:t>
            </a:r>
            <a:r>
              <a:rPr lang="en-US" dirty="0" err="1" smtClean="0"/>
              <a:t>MiPOD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err="1" smtClean="0"/>
              <a:t>MiPOD</a:t>
            </a:r>
            <a:r>
              <a:rPr lang="en-US" dirty="0" smtClean="0"/>
              <a:t> classifier uses standard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</p:spTree>
    <p:extLst>
      <p:ext uri="{BB962C8B-B14F-4D97-AF65-F5344CB8AC3E}">
        <p14:creationId xmlns:p14="http://schemas.microsoft.com/office/powerpoint/2010/main" val="8511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1: </a:t>
            </a:r>
            <a:r>
              <a:rPr lang="en-US" sz="3600" dirty="0" err="1"/>
              <a:t>BOSSbase</a:t>
            </a:r>
            <a:r>
              <a:rPr lang="en-US" sz="3600" dirty="0"/>
              <a:t> - 10% Embedding Rate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9700" y="1271841"/>
            <a:ext cx="4902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S-UNIWARD data</a:t>
            </a:r>
            <a:endParaRPr lang="en-US" sz="1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S-UNIWARD </a:t>
            </a:r>
            <a:r>
              <a:rPr lang="en-US" dirty="0"/>
              <a:t>1</a:t>
            </a:r>
            <a:r>
              <a:rPr lang="en-US" dirty="0" smtClean="0"/>
              <a:t>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smtClean="0"/>
              <a:t>S-UNIWARD classifier uses standard threshold</a:t>
            </a:r>
          </a:p>
          <a:p>
            <a:r>
              <a:rPr lang="en-US" dirty="0" smtClean="0"/>
              <a:t>LSB adjusted </a:t>
            </a:r>
            <a:r>
              <a:rPr lang="en-US" dirty="0"/>
              <a:t>classifier within </a:t>
            </a:r>
            <a:r>
              <a:rPr lang="en-US" dirty="0" smtClean="0"/>
              <a:t>2.5% </a:t>
            </a:r>
            <a:r>
              <a:rPr lang="en-US" dirty="0"/>
              <a:t>of </a:t>
            </a:r>
            <a:r>
              <a:rPr lang="en-US" dirty="0" smtClean="0"/>
              <a:t>“best-case” classifier</a:t>
            </a:r>
          </a:p>
        </p:txBody>
      </p:sp>
    </p:spTree>
    <p:extLst>
      <p:ext uri="{BB962C8B-B14F-4D97-AF65-F5344CB8AC3E}">
        <p14:creationId xmlns:p14="http://schemas.microsoft.com/office/powerpoint/2010/main" val="12854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1: </a:t>
            </a:r>
            <a:r>
              <a:rPr lang="en-US" sz="3600" dirty="0" err="1"/>
              <a:t>BOSSbase</a:t>
            </a:r>
            <a:r>
              <a:rPr lang="en-US" sz="3600" dirty="0"/>
              <a:t> - 10% Embedding Rate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100" y="12718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WOW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WOW </a:t>
            </a:r>
            <a:r>
              <a:rPr lang="en-US" dirty="0"/>
              <a:t>1</a:t>
            </a:r>
            <a:r>
              <a:rPr lang="en-US" dirty="0" smtClean="0"/>
              <a:t>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smtClean="0"/>
              <a:t>WOW classifier uses standard threshold</a:t>
            </a:r>
          </a:p>
          <a:p>
            <a:r>
              <a:rPr lang="en-US" dirty="0" smtClean="0"/>
              <a:t>LSB adjusted </a:t>
            </a:r>
            <a:r>
              <a:rPr lang="en-US" dirty="0"/>
              <a:t>classifier within </a:t>
            </a:r>
            <a:r>
              <a:rPr lang="en-US" dirty="0" smtClean="0"/>
              <a:t>3% </a:t>
            </a:r>
            <a:r>
              <a:rPr lang="en-US" dirty="0"/>
              <a:t>of </a:t>
            </a:r>
            <a:r>
              <a:rPr lang="en-US" dirty="0" smtClean="0"/>
              <a:t>“best-case” classifier</a:t>
            </a:r>
          </a:p>
        </p:txBody>
      </p:sp>
    </p:spTree>
    <p:extLst>
      <p:ext uri="{BB962C8B-B14F-4D97-AF65-F5344CB8AC3E}">
        <p14:creationId xmlns:p14="http://schemas.microsoft.com/office/powerpoint/2010/main" val="7753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Dataset 2: </a:t>
            </a:r>
            <a:r>
              <a:rPr lang="en-US" sz="3600" dirty="0" err="1" smtClean="0"/>
              <a:t>StegoAppDB</a:t>
            </a:r>
            <a:r>
              <a:rPr lang="en-US" sz="3600" dirty="0" smtClean="0"/>
              <a:t> - 10% Embedding Rate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1271841"/>
            <a:ext cx="47879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StegoAppDB</a:t>
            </a:r>
            <a:r>
              <a:rPr lang="en-US" sz="1600" dirty="0" smtClean="0"/>
              <a:t> </a:t>
            </a:r>
            <a:r>
              <a:rPr lang="en-US" sz="1600" dirty="0" err="1" smtClean="0"/>
              <a:t>MiPOD</a:t>
            </a:r>
            <a:r>
              <a:rPr lang="en-US" sz="1600" dirty="0" smtClean="0"/>
              <a:t>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</a:t>
            </a:r>
            <a:r>
              <a:rPr lang="en-US" dirty="0" err="1" smtClean="0"/>
              <a:t>MiPOD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err="1" smtClean="0"/>
              <a:t>MiPOD</a:t>
            </a:r>
            <a:r>
              <a:rPr lang="en-US" dirty="0" smtClean="0"/>
              <a:t> classifier uses standard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Dataset 2: </a:t>
            </a:r>
            <a:r>
              <a:rPr lang="en-US" sz="3600" dirty="0" err="1" smtClean="0"/>
              <a:t>StegoAppDB</a:t>
            </a:r>
            <a:r>
              <a:rPr lang="en-US" sz="3600" dirty="0" smtClean="0"/>
              <a:t> - 10% Embedding Rate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320800" y="1271841"/>
            <a:ext cx="5054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StegoAppDB</a:t>
            </a:r>
            <a:r>
              <a:rPr lang="en-US" sz="1600" dirty="0" smtClean="0"/>
              <a:t> S-UNIWARD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S-UNIWARD </a:t>
            </a:r>
            <a:r>
              <a:rPr lang="en-US" dirty="0"/>
              <a:t>1</a:t>
            </a:r>
            <a:r>
              <a:rPr lang="en-US" dirty="0" smtClean="0"/>
              <a:t>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smtClean="0"/>
              <a:t>S-UNIWARD classifier uses standard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Dataset 2: </a:t>
            </a:r>
            <a:r>
              <a:rPr lang="en-US" sz="3600" dirty="0" err="1" smtClean="0"/>
              <a:t>StegoAppDB</a:t>
            </a:r>
            <a:r>
              <a:rPr lang="en-US" sz="3600" dirty="0" smtClean="0"/>
              <a:t> - 10% Embedding Rate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320800" y="1271841"/>
            <a:ext cx="5054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on </a:t>
            </a:r>
            <a:r>
              <a:rPr lang="en-US" sz="1600" dirty="0" err="1" smtClean="0"/>
              <a:t>StegoAppDB</a:t>
            </a:r>
            <a:r>
              <a:rPr lang="en-US" sz="1600" dirty="0" smtClean="0"/>
              <a:t> WOW data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731000" y="1557337"/>
            <a:ext cx="5103809" cy="4683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on WOW 10% embedding rate</a:t>
            </a:r>
          </a:p>
          <a:p>
            <a:pPr lvl="1"/>
            <a:r>
              <a:rPr lang="en-US" dirty="0" smtClean="0"/>
              <a:t>LSB Adjusted classifier uses adjusted threshold</a:t>
            </a:r>
          </a:p>
          <a:p>
            <a:pPr lvl="1"/>
            <a:r>
              <a:rPr lang="en-US" dirty="0" smtClean="0"/>
              <a:t>WOW classifier uses standard threshold</a:t>
            </a:r>
          </a:p>
          <a:p>
            <a:pPr lvl="1"/>
            <a:r>
              <a:rPr lang="en-US" dirty="0"/>
              <a:t>Training set is 5,000 randomly selected cover-</a:t>
            </a:r>
            <a:r>
              <a:rPr lang="en-US" dirty="0" err="1"/>
              <a:t>stego</a:t>
            </a:r>
            <a:r>
              <a:rPr lang="en-US" dirty="0"/>
              <a:t> pairs and results averaged over 5 repetitions</a:t>
            </a:r>
          </a:p>
          <a:p>
            <a:r>
              <a:rPr lang="en-US" dirty="0"/>
              <a:t>LSB adjusted classifier similar results to the “best-case” 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Conclusions</a:t>
                </a:r>
              </a:p>
              <a:p>
                <a:pPr lvl="1"/>
                <a:r>
                  <a:rPr lang="en-US" dirty="0" smtClean="0"/>
                  <a:t>A classifier trained solely on covers and LSB matching can achieve detection error rates close to the “best-case” classifiers when testing on </a:t>
                </a:r>
                <a:r>
                  <a:rPr lang="en-US" dirty="0" err="1" smtClean="0"/>
                  <a:t>MiPOD</a:t>
                </a:r>
                <a:r>
                  <a:rPr lang="en-US" dirty="0" smtClean="0"/>
                  <a:t>, S-UNIWARD, and WOW </a:t>
                </a:r>
              </a:p>
              <a:p>
                <a:r>
                  <a:rPr lang="en-US" dirty="0" smtClean="0"/>
                  <a:t>Expand experiments to include more embedding algorithms</a:t>
                </a:r>
              </a:p>
              <a:p>
                <a:r>
                  <a:rPr lang="en-US" dirty="0" smtClean="0"/>
                  <a:t>Refine the process of selecting the tuning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2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https://data.csafe.iastate.edu/StegoDatabase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StegoAppDB</a:t>
            </a:r>
            <a:r>
              <a:rPr lang="en-US" dirty="0" smtClean="0"/>
              <a:t>: Forensic Image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30321" y="23149"/>
            <a:ext cx="892968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Steganography and Steganalysis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8814" y="1584516"/>
            <a:ext cx="78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Cover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82573" y="1584516"/>
            <a:ext cx="127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Payload text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892294"/>
            <a:ext cx="2555104" cy="19163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08531" y="25685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36" y="1892294"/>
            <a:ext cx="2778146" cy="19163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02203" y="256858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9262" y="4053252"/>
            <a:ext cx="78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Stego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66122" y="4071599"/>
            <a:ext cx="254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Steganography: “</a:t>
            </a:r>
            <a:r>
              <a:rPr lang="en-US" b="0" i="1" dirty="0" smtClean="0"/>
              <a:t>covered writing</a:t>
            </a:r>
            <a:r>
              <a:rPr lang="en-US" b="0" dirty="0" smtClean="0"/>
              <a:t>” (Greek)</a:t>
            </a:r>
            <a:endParaRPr lang="en-US" b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97" y="4386460"/>
            <a:ext cx="2559168" cy="19193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54" y="4910442"/>
            <a:ext cx="1721475" cy="1205033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66122" y="4851980"/>
            <a:ext cx="254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Steganalysis: detecting hidden messages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096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This work was partially funded by the Center for Statistics and Applications in Forensic Evidence (CSAFE) through Cooperative Agreement #70NANB15H176 between NIST and Iowa State University, which includes activities carried out at Carnegie Mellon University, University of California Irvine, and University of Virginia.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5374" y="1557337"/>
            <a:ext cx="10000518" cy="4683042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Our ultimate goal is to create a </a:t>
            </a:r>
            <a:r>
              <a:rPr lang="en-US" dirty="0" smtClean="0"/>
              <a:t>uncomplicated, </a:t>
            </a:r>
            <a:r>
              <a:rPr lang="en-US" dirty="0" smtClean="0"/>
              <a:t>non-data-intensive framework for blind steganalysis</a:t>
            </a:r>
          </a:p>
          <a:p>
            <a:pPr lvl="1"/>
            <a:r>
              <a:rPr lang="en-US" dirty="0" smtClean="0"/>
              <a:t>The framework consists of a single binary classifier with single known embedding algorithm that will detect </a:t>
            </a:r>
            <a:r>
              <a:rPr lang="en-US" dirty="0" err="1" smtClean="0"/>
              <a:t>stegos</a:t>
            </a:r>
            <a:r>
              <a:rPr lang="en-US" dirty="0" smtClean="0"/>
              <a:t> with other unknown embedding algorithms</a:t>
            </a:r>
          </a:p>
          <a:p>
            <a:pPr lvl="1"/>
            <a:r>
              <a:rPr lang="en-US" dirty="0" smtClean="0"/>
              <a:t>Addresses </a:t>
            </a:r>
            <a:r>
              <a:rPr lang="en-US" dirty="0" smtClean="0"/>
              <a:t>the real-world </a:t>
            </a:r>
            <a:r>
              <a:rPr lang="en-US" dirty="0" smtClean="0"/>
              <a:t>scenario where training data and processing time </a:t>
            </a:r>
            <a:r>
              <a:rPr lang="en-US" dirty="0" smtClean="0"/>
              <a:t>are </a:t>
            </a:r>
            <a:r>
              <a:rPr lang="en-US" dirty="0" smtClean="0"/>
              <a:t>limited</a:t>
            </a:r>
          </a:p>
          <a:p>
            <a:r>
              <a:rPr lang="en-US" i="1" dirty="0" smtClean="0"/>
              <a:t>Algorithm Mismatch </a:t>
            </a:r>
            <a:r>
              <a:rPr lang="en-US" dirty="0" smtClean="0"/>
              <a:t>is </a:t>
            </a:r>
            <a:r>
              <a:rPr lang="en-US" dirty="0"/>
              <a:t>the case where </a:t>
            </a:r>
            <a:r>
              <a:rPr lang="en-US" dirty="0" smtClean="0"/>
              <a:t>a </a:t>
            </a:r>
            <a:r>
              <a:rPr lang="en-US" dirty="0"/>
              <a:t>classifier is trained on </a:t>
            </a:r>
            <a:r>
              <a:rPr lang="en-US" dirty="0" smtClean="0"/>
              <a:t>one </a:t>
            </a:r>
            <a:r>
              <a:rPr lang="en-US" dirty="0" err="1" smtClean="0"/>
              <a:t>stego</a:t>
            </a:r>
            <a:r>
              <a:rPr lang="en-US" dirty="0" smtClean="0"/>
              <a:t> embedding </a:t>
            </a:r>
            <a:r>
              <a:rPr lang="en-US" dirty="0"/>
              <a:t>algorithm and tested </a:t>
            </a:r>
            <a:r>
              <a:rPr lang="en-US" dirty="0" smtClean="0"/>
              <a:t>others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Mismatch in Blind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5374" y="1557337"/>
            <a:ext cx="10615980" cy="4683042"/>
          </a:xfrm>
        </p:spPr>
        <p:txBody>
          <a:bodyPr>
            <a:normAutofit/>
          </a:bodyPr>
          <a:lstStyle/>
          <a:p>
            <a:r>
              <a:rPr lang="en-US" dirty="0"/>
              <a:t>Multi-classifier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Set of (n </a:t>
            </a:r>
            <a:r>
              <a:rPr lang="en-US" dirty="0" smtClean="0"/>
              <a:t>choose </a:t>
            </a:r>
            <a:r>
              <a:rPr lang="en-US" dirty="0" smtClean="0"/>
              <a:t>2) </a:t>
            </a:r>
            <a:r>
              <a:rPr lang="en-US" dirty="0" smtClean="0"/>
              <a:t>binary classifiers </a:t>
            </a:r>
            <a:r>
              <a:rPr lang="en-US" dirty="0" smtClean="0"/>
              <a:t>predicts cover or stego </a:t>
            </a:r>
            <a:r>
              <a:rPr lang="en-US" dirty="0" smtClean="0"/>
              <a:t>and the embedding algorithm  [</a:t>
            </a:r>
            <a:r>
              <a:rPr lang="en-US" dirty="0" err="1" smtClean="0"/>
              <a:t>Pevny</a:t>
            </a:r>
            <a:r>
              <a:rPr lang="en-US" dirty="0" smtClean="0"/>
              <a:t> and </a:t>
            </a:r>
            <a:r>
              <a:rPr lang="en-US" dirty="0" err="1" smtClean="0"/>
              <a:t>Fridrich</a:t>
            </a:r>
            <a:r>
              <a:rPr lang="en-US" dirty="0" smtClean="0"/>
              <a:t> 2008]</a:t>
            </a:r>
            <a:endParaRPr lang="en-US" dirty="0"/>
          </a:p>
          <a:p>
            <a:r>
              <a:rPr lang="en-US" dirty="0" smtClean="0"/>
              <a:t>Domain </a:t>
            </a:r>
            <a:r>
              <a:rPr lang="en-US" dirty="0"/>
              <a:t>adaptation approach</a:t>
            </a:r>
          </a:p>
          <a:p>
            <a:pPr lvl="1"/>
            <a:r>
              <a:rPr lang="en-US" dirty="0" smtClean="0"/>
              <a:t>Domain adaptation in DCT domain to predict cover or stego  </a:t>
            </a:r>
            <a:r>
              <a:rPr lang="en-US" dirty="0" smtClean="0"/>
              <a:t>[Kong et. </a:t>
            </a:r>
            <a:r>
              <a:rPr lang="en-US" dirty="0"/>
              <a:t>a</a:t>
            </a:r>
            <a:r>
              <a:rPr lang="en-US" dirty="0" smtClean="0"/>
              <a:t>l. 2016]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approaches</a:t>
            </a:r>
          </a:p>
          <a:p>
            <a:pPr lvl="1"/>
            <a:r>
              <a:rPr lang="en-US" dirty="0" smtClean="0"/>
              <a:t>One-class classifier trained on covers  [</a:t>
            </a:r>
            <a:r>
              <a:rPr lang="en-US" dirty="0" err="1" smtClean="0"/>
              <a:t>Pevny</a:t>
            </a:r>
            <a:r>
              <a:rPr lang="en-US" dirty="0" smtClean="0"/>
              <a:t> and </a:t>
            </a:r>
            <a:r>
              <a:rPr lang="en-US" dirty="0" err="1" smtClean="0"/>
              <a:t>Fridrich</a:t>
            </a:r>
            <a:r>
              <a:rPr lang="en-US" dirty="0" smtClean="0"/>
              <a:t> 2008]</a:t>
            </a:r>
            <a:endParaRPr lang="en-US" dirty="0"/>
          </a:p>
          <a:p>
            <a:pPr lvl="1"/>
            <a:r>
              <a:rPr lang="en-US" dirty="0" smtClean="0"/>
              <a:t>Binary classifier </a:t>
            </a:r>
            <a:r>
              <a:rPr lang="en-US" dirty="0"/>
              <a:t>trained on </a:t>
            </a:r>
            <a:r>
              <a:rPr lang="en-US" dirty="0" smtClean="0"/>
              <a:t>covers and </a:t>
            </a:r>
            <a:r>
              <a:rPr lang="en-US" dirty="0" smtClean="0"/>
              <a:t>collection of stego algorithms </a:t>
            </a:r>
            <a:r>
              <a:rPr lang="en-US" dirty="0" smtClean="0"/>
              <a:t>predicts cover or stego  [</a:t>
            </a:r>
            <a:r>
              <a:rPr lang="en-US" dirty="0" err="1" smtClean="0"/>
              <a:t>Pevny</a:t>
            </a:r>
            <a:r>
              <a:rPr lang="en-US" dirty="0" smtClean="0"/>
              <a:t> and </a:t>
            </a:r>
            <a:r>
              <a:rPr lang="en-US" dirty="0" err="1" smtClean="0"/>
              <a:t>Fridrich</a:t>
            </a:r>
            <a:r>
              <a:rPr lang="en-US" dirty="0" smtClean="0"/>
              <a:t> 2008]</a:t>
            </a:r>
          </a:p>
          <a:p>
            <a:pPr lvl="1"/>
            <a:r>
              <a:rPr lang="en-US" dirty="0" smtClean="0"/>
              <a:t>Clustering predicts guilty actors in pooled steganalysis  [Ker and </a:t>
            </a:r>
            <a:r>
              <a:rPr lang="en-US" dirty="0" err="1" smtClean="0"/>
              <a:t>Pevny</a:t>
            </a:r>
            <a:r>
              <a:rPr lang="en-US" dirty="0" smtClean="0"/>
              <a:t> 2011]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26080" y="14288"/>
            <a:ext cx="891349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Blind Detection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Algorithm Mismatch </a:t>
            </a:r>
            <a:r>
              <a:rPr lang="en-US" dirty="0"/>
              <a:t>is the case where a classifier is trained </a:t>
            </a:r>
            <a:r>
              <a:rPr lang="en-US" dirty="0" smtClean="0"/>
              <a:t>on </a:t>
            </a:r>
            <a:r>
              <a:rPr lang="en-US" dirty="0"/>
              <a:t>one </a:t>
            </a:r>
            <a:r>
              <a:rPr lang="en-US" dirty="0" err="1" smtClean="0"/>
              <a:t>stego</a:t>
            </a:r>
            <a:r>
              <a:rPr lang="en-US" dirty="0" smtClean="0"/>
              <a:t> embedding algorithm </a:t>
            </a:r>
            <a:r>
              <a:rPr lang="en-US" dirty="0"/>
              <a:t>and tested </a:t>
            </a:r>
            <a:r>
              <a:rPr lang="en-US" dirty="0" smtClean="0"/>
              <a:t>other algorithms</a:t>
            </a:r>
            <a:endParaRPr lang="en-US" dirty="0"/>
          </a:p>
          <a:p>
            <a:r>
              <a:rPr lang="en-US" dirty="0"/>
              <a:t>We consider the case where </a:t>
            </a:r>
            <a:r>
              <a:rPr lang="en-US" dirty="0" smtClean="0"/>
              <a:t>spatial embedding </a:t>
            </a:r>
            <a:r>
              <a:rPr lang="en-US" dirty="0"/>
              <a:t>algorithms make changes in the LSB plane only</a:t>
            </a:r>
          </a:p>
          <a:p>
            <a:r>
              <a:rPr lang="en-US" dirty="0"/>
              <a:t>We adjust the Ensemble Classifier with Spatial Rich Model features</a:t>
            </a:r>
          </a:p>
          <a:p>
            <a:r>
              <a:rPr lang="en-US" dirty="0"/>
              <a:t>4 embedding algorithms: LSB matching, </a:t>
            </a:r>
            <a:r>
              <a:rPr lang="en-US" dirty="0" err="1"/>
              <a:t>MiPOD</a:t>
            </a:r>
            <a:r>
              <a:rPr lang="en-US" dirty="0"/>
              <a:t>, S-UNIWARD, and WOW</a:t>
            </a:r>
          </a:p>
          <a:p>
            <a:r>
              <a:rPr lang="en-US" dirty="0" smtClean="0"/>
              <a:t>Uncomplicated, </a:t>
            </a:r>
            <a:r>
              <a:rPr lang="en-US" dirty="0"/>
              <a:t>non-data-intensive approach to algorithm mismatch in blind steganalysis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Mismatch in Blind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1: </a:t>
            </a:r>
            <a:r>
              <a:rPr lang="en-US" dirty="0" err="1"/>
              <a:t>BOSSbase</a:t>
            </a:r>
            <a:endParaRPr lang="en-US" dirty="0"/>
          </a:p>
          <a:p>
            <a:pPr lvl="1"/>
            <a:r>
              <a:rPr lang="en-US" dirty="0"/>
              <a:t>10,000 RAW images from 7 digital still cameras. Converted to TIFF (Photoshop). Center-cropped 512x512 images, converted to grayscale and saved as PNG (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 stego algorithms: LSB matching, </a:t>
            </a:r>
            <a:r>
              <a:rPr lang="en-US" dirty="0" err="1"/>
              <a:t>MiPOD</a:t>
            </a:r>
            <a:r>
              <a:rPr lang="en-US" dirty="0"/>
              <a:t>, S-UNIWARD, WOW</a:t>
            </a:r>
          </a:p>
          <a:p>
            <a:r>
              <a:rPr lang="en-US" dirty="0" smtClean="0"/>
              <a:t>Dataset </a:t>
            </a:r>
            <a:r>
              <a:rPr lang="en-US" dirty="0"/>
              <a:t>2: </a:t>
            </a:r>
            <a:r>
              <a:rPr lang="en-US" dirty="0" err="1" smtClean="0"/>
              <a:t>StegoAppDB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Forensic Image Database</a:t>
            </a:r>
            <a:endParaRPr lang="en-US" dirty="0"/>
          </a:p>
          <a:p>
            <a:pPr lvl="1"/>
            <a:r>
              <a:rPr lang="en-US" dirty="0" smtClean="0"/>
              <a:t>1,927</a:t>
            </a:r>
            <a:r>
              <a:rPr lang="en-US" dirty="0" smtClean="0"/>
              <a:t> </a:t>
            </a:r>
            <a:r>
              <a:rPr lang="en-US" dirty="0"/>
              <a:t>TIFF </a:t>
            </a:r>
            <a:r>
              <a:rPr lang="en-US" dirty="0" smtClean="0"/>
              <a:t>auto-exposure images </a:t>
            </a:r>
            <a:r>
              <a:rPr lang="en-US" dirty="0"/>
              <a:t>from 6 iPhone devices. Cropped into 5 disjoint 512x512 images, converted to grayscale and saved as PNG (</a:t>
            </a:r>
            <a:r>
              <a:rPr lang="en-US" dirty="0" err="1"/>
              <a:t>Matlab</a:t>
            </a:r>
            <a:r>
              <a:rPr lang="en-US" dirty="0" smtClean="0"/>
              <a:t>) for a total of 9,635 covers</a:t>
            </a:r>
            <a:endParaRPr lang="en-US" dirty="0"/>
          </a:p>
          <a:p>
            <a:pPr lvl="1"/>
            <a:r>
              <a:rPr lang="en-US" dirty="0"/>
              <a:t>4 stego algorithms: LSB matching, </a:t>
            </a:r>
            <a:r>
              <a:rPr lang="en-US" dirty="0" err="1"/>
              <a:t>MiPOD</a:t>
            </a:r>
            <a:r>
              <a:rPr lang="en-US" dirty="0"/>
              <a:t>, S-UNIWARD, </a:t>
            </a:r>
            <a:r>
              <a:rPr lang="en-US" dirty="0" smtClean="0"/>
              <a:t>WOW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6243730" y="1557337"/>
            <a:ext cx="5591080" cy="46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 data is </a:t>
            </a:r>
            <a:r>
              <a:rPr lang="en-US" dirty="0" err="1" smtClean="0"/>
              <a:t>BOSSbase</a:t>
            </a:r>
            <a:r>
              <a:rPr lang="en-US" dirty="0" smtClean="0"/>
              <a:t> covers and </a:t>
            </a:r>
            <a:r>
              <a:rPr lang="en-US" dirty="0" err="1" smtClean="0"/>
              <a:t>MiPOD</a:t>
            </a:r>
            <a:r>
              <a:rPr lang="en-US" dirty="0" smtClean="0"/>
              <a:t> with 10% embedding rate</a:t>
            </a:r>
          </a:p>
          <a:p>
            <a:r>
              <a:rPr lang="en-US" dirty="0" smtClean="0"/>
              <a:t>“best-case” classifier is a </a:t>
            </a:r>
            <a:r>
              <a:rPr lang="en-US" dirty="0" err="1" smtClean="0"/>
              <a:t>MiPOD</a:t>
            </a:r>
            <a:r>
              <a:rPr lang="en-US" dirty="0" smtClean="0"/>
              <a:t> trained classifier</a:t>
            </a:r>
          </a:p>
          <a:p>
            <a:r>
              <a:rPr lang="en-US" dirty="0" err="1" smtClean="0"/>
              <a:t>MiPOD</a:t>
            </a:r>
            <a:r>
              <a:rPr lang="en-US" dirty="0" smtClean="0"/>
              <a:t> classifier achieves 16% error rate</a:t>
            </a:r>
          </a:p>
          <a:p>
            <a:r>
              <a:rPr lang="en-US" dirty="0" smtClean="0"/>
              <a:t>LSB trained classifier has error rate close to random guessing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62100" y="12718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</a:t>
            </a:r>
            <a:r>
              <a:rPr lang="en-US" sz="1600" dirty="0" err="1" smtClean="0"/>
              <a:t>MiPOD</a:t>
            </a:r>
            <a:r>
              <a:rPr lang="en-US" sz="1600" dirty="0" smtClean="0"/>
              <a:t>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927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15,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243730" y="1557337"/>
            <a:ext cx="5591080" cy="46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62100" y="12718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/>
              <a:t>Average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e</a:t>
            </a:r>
            <a:r>
              <a:rPr lang="en-US" sz="1600" dirty="0" smtClean="0"/>
              <a:t>rror  on </a:t>
            </a:r>
            <a:r>
              <a:rPr lang="en-US" sz="1600" dirty="0" err="1" smtClean="0"/>
              <a:t>BOSSbase</a:t>
            </a:r>
            <a:r>
              <a:rPr lang="en-US" sz="1600" dirty="0" smtClean="0"/>
              <a:t> </a:t>
            </a:r>
            <a:r>
              <a:rPr lang="en-US" sz="1600" dirty="0" err="1" smtClean="0"/>
              <a:t>MiPOD</a:t>
            </a:r>
            <a:r>
              <a:rPr lang="en-US" sz="1600" dirty="0" smtClean="0"/>
              <a:t> data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6837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2019</Words>
  <Application>Microsoft Macintosh PowerPoint</Application>
  <PresentationFormat>Widescreen</PresentationFormat>
  <Paragraphs>266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Cambria</vt:lpstr>
      <vt:lpstr>Cambria Math</vt:lpstr>
      <vt:lpstr>Lucida Calligraphy</vt:lpstr>
      <vt:lpstr>Mangal</vt:lpstr>
      <vt:lpstr>Wingdings 3</vt:lpstr>
      <vt:lpstr>Arial</vt:lpstr>
      <vt:lpstr>Cloud skipper design template</vt:lpstr>
      <vt:lpstr>PowerPoint Presentation</vt:lpstr>
      <vt:lpstr>Overview</vt:lpstr>
      <vt:lpstr>Steganography and Steganalysis</vt:lpstr>
      <vt:lpstr>Algorithm Mismatch in Blind Detection</vt:lpstr>
      <vt:lpstr>Previous Blind Detection Approaches</vt:lpstr>
      <vt:lpstr>Algorithm Mismatch in Blind Detection</vt:lpstr>
      <vt:lpstr>Datasets Used</vt:lpstr>
      <vt:lpstr>Motivating Example</vt:lpstr>
      <vt:lpstr>Motivating Example</vt:lpstr>
      <vt:lpstr>Fischer Linear Discriminant</vt:lpstr>
      <vt:lpstr>Fischer Linear Discriminant</vt:lpstr>
      <vt:lpstr>Adjusting the Fisher Linear Discriminant</vt:lpstr>
      <vt:lpstr>Why Does Algorithm Mismatch Work?</vt:lpstr>
      <vt:lpstr>Why Does Algorithm Mismatch Work?</vt:lpstr>
      <vt:lpstr>Terminology</vt:lpstr>
      <vt:lpstr>Dataset 1: BOSSbase - 40% Embedding Rate</vt:lpstr>
      <vt:lpstr>Dataset 1: BOSSbase - 40% Embedding Rate</vt:lpstr>
      <vt:lpstr>Dataset 1: BOSSbase - 40% Embedding Rate</vt:lpstr>
      <vt:lpstr>Dataset 1: BOSSbase - 20% Embedding Rate</vt:lpstr>
      <vt:lpstr>Dataset 1: BOSSbase - 20% Embedding Rate</vt:lpstr>
      <vt:lpstr>Dataset 1: BOSSbase - 20% Embedding Rate</vt:lpstr>
      <vt:lpstr>Dataset 1: BOSSbase - 10% Embedding Rate</vt:lpstr>
      <vt:lpstr>Dataset 1: BOSSbase - 10% Embedding Rate</vt:lpstr>
      <vt:lpstr>Dataset 1: BOSSbase - 10% Embedding Rate</vt:lpstr>
      <vt:lpstr>Dataset 2: StegoAppDB - 10% Embedding Rate</vt:lpstr>
      <vt:lpstr>Dataset 2: StegoAppDB - 10% Embedding Rate</vt:lpstr>
      <vt:lpstr>Dataset 2: StegoAppDB - 10% Embedding Rate</vt:lpstr>
      <vt:lpstr>Conclusions and Future Work</vt:lpstr>
      <vt:lpstr>StegoAppDB: Forensic Image Database</vt:lpstr>
      <vt:lpstr>Acknowledgements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Carraher, Sarah M [CSAFE]</dc:creator>
  <cp:lastModifiedBy>Reinders Stephanie</cp:lastModifiedBy>
  <cp:revision>153</cp:revision>
  <cp:lastPrinted>2017-06-08T12:04:13Z</cp:lastPrinted>
  <dcterms:created xsi:type="dcterms:W3CDTF">2017-05-18T20:20:50Z</dcterms:created>
  <dcterms:modified xsi:type="dcterms:W3CDTF">2019-01-12T02:08:31Z</dcterms:modified>
</cp:coreProperties>
</file>