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notesMasterIdLst>
    <p:notesMasterId r:id="rId14"/>
  </p:notesMasterIdLst>
  <p:handoutMasterIdLst>
    <p:handoutMasterId r:id="rId15"/>
  </p:handoutMasterIdLst>
  <p:sldIdLst>
    <p:sldId id="1264" r:id="rId2"/>
    <p:sldId id="1400" r:id="rId3"/>
    <p:sldId id="1399" r:id="rId4"/>
    <p:sldId id="1372" r:id="rId5"/>
    <p:sldId id="1384" r:id="rId6"/>
    <p:sldId id="1392" r:id="rId7"/>
    <p:sldId id="1393" r:id="rId8"/>
    <p:sldId id="1401" r:id="rId9"/>
    <p:sldId id="1387" r:id="rId10"/>
    <p:sldId id="1397" r:id="rId11"/>
    <p:sldId id="1395" r:id="rId12"/>
    <p:sldId id="1373"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12">
          <p15:clr>
            <a:srgbClr val="A4A3A4"/>
          </p15:clr>
        </p15:guide>
      </p15:sldGuideLst>
    </p:ext>
    <p:ext uri="{2D200454-40CA-4A62-9FC3-DE9A4176ACB9}">
      <p15:notesGuideLst xmlns:p15="http://schemas.microsoft.com/office/powerpoint/2012/main">
        <p15:guide id="1" orient="horz" pos="2953" userDrawn="1">
          <p15:clr>
            <a:srgbClr val="A4A3A4"/>
          </p15:clr>
        </p15:guide>
        <p15:guide id="2" pos="2185" userDrawn="1">
          <p15:clr>
            <a:srgbClr val="A4A3A4"/>
          </p15:clr>
        </p15:guide>
        <p15:guide id="3" orient="horz" pos="2928"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LaCascia" initials="LL" lastIdx="8" clrIdx="0">
    <p:extLst/>
  </p:cmAuthor>
  <p:cmAuthor id="2" name="Andrea Ortegon" initials="AO" lastIdx="8" clrIdx="1">
    <p:extLst/>
  </p:cmAuthor>
  <p:cmAuthor id="3" name="Heather Harrison" initials="HH" lastIdx="19" clrIdx="2">
    <p:extLst/>
  </p:cmAuthor>
  <p:cmAuthor id="4" name="Heather" initials="" lastIdx="5" clrIdx="3"/>
  <p:cmAuthor id="5" name="Jenny Yi" initials="JY" lastIdx="5" clrIdx="4">
    <p:extLst>
      <p:ext uri="{19B8F6BF-5375-455C-9EA6-DF929625EA0E}">
        <p15:presenceInfo xmlns:p15="http://schemas.microsoft.com/office/powerpoint/2012/main" userId="S-1-5-21-927676564-1509048076-1819828000-200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9933"/>
    <a:srgbClr val="FFCC00"/>
    <a:srgbClr val="FDE3E9"/>
    <a:srgbClr val="336600"/>
    <a:srgbClr val="00FFFF"/>
    <a:srgbClr val="95B3D7"/>
    <a:srgbClr val="AECFDF"/>
    <a:srgbClr val="FBD3DB"/>
    <a:srgbClr val="F79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43" autoAdjust="0"/>
  </p:normalViewPr>
  <p:slideViewPr>
    <p:cSldViewPr>
      <p:cViewPr varScale="1">
        <p:scale>
          <a:sx n="69" d="100"/>
          <a:sy n="69" d="100"/>
        </p:scale>
        <p:origin x="1518" y="72"/>
      </p:cViewPr>
      <p:guideLst>
        <p:guide orient="horz" pos="144"/>
        <p:guide pos="5712"/>
      </p:guideLst>
    </p:cSldViewPr>
  </p:slideViewPr>
  <p:outlineViewPr>
    <p:cViewPr>
      <p:scale>
        <a:sx n="33" d="100"/>
        <a:sy n="33" d="100"/>
      </p:scale>
      <p:origin x="48" y="12072"/>
    </p:cViewPr>
  </p:outlineViewPr>
  <p:notesTextViewPr>
    <p:cViewPr>
      <p:scale>
        <a:sx n="66" d="100"/>
        <a:sy n="66" d="100"/>
      </p:scale>
      <p:origin x="0" y="0"/>
    </p:cViewPr>
  </p:notesTextViewPr>
  <p:sorterViewPr>
    <p:cViewPr>
      <p:scale>
        <a:sx n="120" d="100"/>
        <a:sy n="120" d="100"/>
      </p:scale>
      <p:origin x="0" y="-10594"/>
    </p:cViewPr>
  </p:sorterViewPr>
  <p:notesViewPr>
    <p:cSldViewPr>
      <p:cViewPr varScale="1">
        <p:scale>
          <a:sx n="67" d="100"/>
          <a:sy n="67" d="100"/>
        </p:scale>
        <p:origin x="2718" y="78"/>
      </p:cViewPr>
      <p:guideLst>
        <p:guide orient="horz" pos="2953"/>
        <p:guide pos="2185"/>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1" cy="464820"/>
          </a:xfrm>
          <a:prstGeom prst="rect">
            <a:avLst/>
          </a:prstGeom>
        </p:spPr>
        <p:txBody>
          <a:bodyPr vert="horz" lIns="92987" tIns="46494" rIns="92987" bIns="46494" rtlCol="0"/>
          <a:lstStyle>
            <a:lvl1pPr algn="r">
              <a:defRPr sz="1200"/>
            </a:lvl1pPr>
          </a:lstStyle>
          <a:p>
            <a:fld id="{7D3C9561-F719-4105-A856-3A3FDA43532C}" type="datetimeFigureOut">
              <a:rPr lang="en-US" smtClean="0"/>
              <a:pPr/>
              <a:t>3/13/2020</a:t>
            </a:fld>
            <a:endParaRPr lang="en-US" dirty="0"/>
          </a:p>
        </p:txBody>
      </p:sp>
      <p:sp>
        <p:nvSpPr>
          <p:cNvPr id="4" name="Footer Placeholder 3"/>
          <p:cNvSpPr>
            <a:spLocks noGrp="1"/>
          </p:cNvSpPr>
          <p:nvPr>
            <p:ph type="ftr" sz="quarter" idx="2"/>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967"/>
            <a:ext cx="2971801" cy="464820"/>
          </a:xfrm>
          <a:prstGeom prst="rect">
            <a:avLst/>
          </a:prstGeom>
        </p:spPr>
        <p:txBody>
          <a:bodyPr vert="horz" lIns="92987" tIns="46494" rIns="92987" bIns="46494" rtlCol="0" anchor="b"/>
          <a:lstStyle>
            <a:lvl1pPr algn="r">
              <a:defRPr sz="1200"/>
            </a:lvl1pPr>
          </a:lstStyle>
          <a:p>
            <a:fld id="{9E6DEBCD-983A-4478-9953-3856EFAE81CD}" type="slidenum">
              <a:rPr lang="en-US" smtClean="0"/>
              <a:pPr/>
              <a:t>‹#›</a:t>
            </a:fld>
            <a:endParaRPr lang="en-US" dirty="0"/>
          </a:p>
        </p:txBody>
      </p:sp>
    </p:spTree>
    <p:extLst>
      <p:ext uri="{BB962C8B-B14F-4D97-AF65-F5344CB8AC3E}">
        <p14:creationId xmlns:p14="http://schemas.microsoft.com/office/powerpoint/2010/main" val="176064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idx="1"/>
          </p:nvPr>
        </p:nvSpPr>
        <p:spPr>
          <a:xfrm>
            <a:off x="3884614" y="0"/>
            <a:ext cx="2971801" cy="464820"/>
          </a:xfrm>
          <a:prstGeom prst="rect">
            <a:avLst/>
          </a:prstGeom>
        </p:spPr>
        <p:txBody>
          <a:bodyPr vert="horz" lIns="92987" tIns="46494" rIns="92987" bIns="46494" rtlCol="0"/>
          <a:lstStyle>
            <a:lvl1pPr algn="r">
              <a:defRPr sz="1200"/>
            </a:lvl1pPr>
          </a:lstStyle>
          <a:p>
            <a:fld id="{58A1CE86-FC4A-4485-ACB7-F19C3E53A979}" type="datetimeFigureOut">
              <a:rPr lang="en-US" smtClean="0"/>
              <a:pPr/>
              <a:t>3/13/2020</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987" tIns="46494" rIns="92987" bIns="46494" rtlCol="0" anchor="ctr"/>
          <a:lstStyle/>
          <a:p>
            <a:endParaRPr lang="en-US" dirty="0"/>
          </a:p>
        </p:txBody>
      </p:sp>
      <p:sp>
        <p:nvSpPr>
          <p:cNvPr id="5" name="Notes Placeholder 4"/>
          <p:cNvSpPr>
            <a:spLocks noGrp="1"/>
          </p:cNvSpPr>
          <p:nvPr>
            <p:ph type="body" sz="quarter" idx="3"/>
          </p:nvPr>
        </p:nvSpPr>
        <p:spPr>
          <a:xfrm>
            <a:off x="685800" y="4415792"/>
            <a:ext cx="5486400" cy="4183380"/>
          </a:xfrm>
          <a:prstGeom prst="rect">
            <a:avLst/>
          </a:prstGeom>
        </p:spPr>
        <p:txBody>
          <a:bodyPr vert="horz" lIns="92987" tIns="46494" rIns="92987" bIns="46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1" cy="464820"/>
          </a:xfrm>
          <a:prstGeom prst="rect">
            <a:avLst/>
          </a:prstGeom>
        </p:spPr>
        <p:txBody>
          <a:bodyPr vert="horz" lIns="92987" tIns="46494" rIns="92987" bIns="46494" rtlCol="0" anchor="b"/>
          <a:lstStyle>
            <a:lvl1pPr algn="r">
              <a:defRPr sz="1200"/>
            </a:lvl1pPr>
          </a:lstStyle>
          <a:p>
            <a:fld id="{EBD217D9-B156-4188-9F00-8CE7EF96FC5B}" type="slidenum">
              <a:rPr lang="en-US" smtClean="0"/>
              <a:pPr/>
              <a:t>‹#›</a:t>
            </a:fld>
            <a:endParaRPr lang="en-US" dirty="0"/>
          </a:p>
        </p:txBody>
      </p:sp>
    </p:spTree>
    <p:extLst>
      <p:ext uri="{BB962C8B-B14F-4D97-AF65-F5344CB8AC3E}">
        <p14:creationId xmlns:p14="http://schemas.microsoft.com/office/powerpoint/2010/main" val="7177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57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 &gt;50YO</a:t>
            </a:r>
            <a:r>
              <a:rPr lang="en-US" baseline="0" dirty="0" smtClean="0"/>
              <a:t> are more likely to dislike rigid fabric and wide leg.</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64289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199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91139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5369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23758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79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563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44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51210"/>
            <a:ext cx="8534400" cy="793899"/>
          </a:xfrm>
        </p:spPr>
        <p:txBody>
          <a:bodyPr/>
          <a:lstStyle>
            <a:lvl1pPr>
              <a:defRPr sz="2200" b="0" cap="all"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20396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MB">
    <p:spTree>
      <p:nvGrpSpPr>
        <p:cNvPr id="1" name=""/>
        <p:cNvGrpSpPr/>
        <p:nvPr/>
      </p:nvGrpSpPr>
      <p:grpSpPr>
        <a:xfrm>
          <a:off x="0" y="0"/>
          <a:ext cx="0" cy="0"/>
          <a:chOff x="0" y="0"/>
          <a:chExt cx="0" cy="0"/>
        </a:xfrm>
      </p:grpSpPr>
      <p:sp>
        <p:nvSpPr>
          <p:cNvPr id="5" name="Title 1"/>
          <p:cNvSpPr>
            <a:spLocks noGrp="1"/>
          </p:cNvSpPr>
          <p:nvPr>
            <p:ph type="title"/>
          </p:nvPr>
        </p:nvSpPr>
        <p:spPr>
          <a:xfrm>
            <a:off x="304800" y="51210"/>
            <a:ext cx="8534400" cy="793899"/>
          </a:xfrm>
        </p:spPr>
        <p:txBody>
          <a:bodyPr/>
          <a:lstStyle>
            <a:lvl1pPr>
              <a:defRPr sz="2200" b="0" cap="all" baseline="0"/>
            </a:lvl1pPr>
          </a:lstStyle>
          <a:p>
            <a:r>
              <a:rPr lang="en-US"/>
              <a:t>Click to edit Master title style</a:t>
            </a:r>
          </a:p>
        </p:txBody>
      </p:sp>
    </p:spTree>
    <p:extLst>
      <p:ext uri="{BB962C8B-B14F-4D97-AF65-F5344CB8AC3E}">
        <p14:creationId xmlns:p14="http://schemas.microsoft.com/office/powerpoint/2010/main" val="27768229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6871" name="Rectangle 7"/>
          <p:cNvSpPr>
            <a:spLocks noGrp="1" noChangeArrowheads="1"/>
          </p:cNvSpPr>
          <p:nvPr>
            <p:ph type="subTitle" idx="1"/>
          </p:nvPr>
        </p:nvSpPr>
        <p:spPr>
          <a:xfrm>
            <a:off x="0" y="1807534"/>
            <a:ext cx="9144000" cy="1754326"/>
          </a:xfrm>
          <a:solidFill>
            <a:schemeClr val="bg1"/>
          </a:solidFill>
        </p:spPr>
        <p:txBody>
          <a:bodyPr wrap="square" rtlCol="0">
            <a:spAutoFit/>
          </a:bodyPr>
          <a:lstStyle>
            <a:lvl1pPr marL="0" indent="0" algn="ctr" defTabSz="914400" rtl="0" eaLnBrk="1" fontAlgn="base" latinLnBrk="0" hangingPunct="1">
              <a:spcBef>
                <a:spcPct val="50000"/>
              </a:spcBef>
              <a:spcAft>
                <a:spcPct val="0"/>
              </a:spcAft>
              <a:buClr>
                <a:srgbClr val="8CBAD2"/>
              </a:buClr>
              <a:buFontTx/>
              <a:buNone/>
              <a:defRPr lang="en-US" sz="5400" b="0" kern="1200" cap="all" spc="200" baseline="0" dirty="0">
                <a:solidFill>
                  <a:schemeClr val="tx1"/>
                </a:solidFill>
                <a:latin typeface="Tw Cen MT" panose="020B0602020104020603" pitchFamily="34" charset="0"/>
                <a:ea typeface="+mn-ea"/>
                <a:cs typeface="+mn-cs"/>
              </a:defRPr>
            </a:lvl1pPr>
          </a:lstStyle>
          <a:p>
            <a:r>
              <a:rPr lang="en-US" dirty="0"/>
              <a:t>Click to edit Master subtitle style</a:t>
            </a:r>
          </a:p>
        </p:txBody>
      </p:sp>
      <p:cxnSp>
        <p:nvCxnSpPr>
          <p:cNvPr id="6" name="Straight Connector 5"/>
          <p:cNvCxnSpPr/>
          <p:nvPr userDrawn="1"/>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672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304800" y="51210"/>
            <a:ext cx="8534400" cy="7938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304800" y="1259711"/>
            <a:ext cx="8534400" cy="468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txBox="1">
            <a:spLocks/>
          </p:cNvSpPr>
          <p:nvPr userDrawn="1"/>
        </p:nvSpPr>
        <p:spPr>
          <a:xfrm>
            <a:off x="5486400" y="6400800"/>
            <a:ext cx="3505200" cy="45720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rPr>
              <a:t>Page </a:t>
            </a:r>
            <a:fld id="{BD23BC3D-535B-4525-AA75-BBFCCD63F2E1}" type="slidenum">
              <a:rPr kumimoji="0" lang="en-US" sz="800" b="0" i="0" u="none" strike="noStrike" kern="1200" cap="none" spc="0" normalizeH="0" baseline="0" noProof="0" smtClean="0">
                <a:ln>
                  <a:noFill/>
                </a:ln>
                <a:solidFill>
                  <a:schemeClr val="tx1"/>
                </a:solidFill>
                <a:effectLst/>
                <a:uLnTx/>
                <a:uFillTx/>
                <a:latin typeface="Tw Cen MT" panose="020B0602020104020603" pitchFamily="34" charset="0"/>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chemeClr val="tx1"/>
                </a:solidFill>
                <a:effectLst/>
                <a:uLnTx/>
                <a:uFillTx/>
                <a:latin typeface="Tw Cen MT" panose="020B0602020104020603" pitchFamily="34" charset="0"/>
                <a:ea typeface="+mn-ea"/>
                <a:cs typeface="Arial"/>
              </a:rPr>
              <a:t> </a:t>
            </a:r>
          </a:p>
        </p:txBody>
      </p:sp>
      <p:cxnSp>
        <p:nvCxnSpPr>
          <p:cNvPr id="11" name="Straight Connector 10"/>
          <p:cNvCxnSpPr/>
          <p:nvPr userDrawn="1"/>
        </p:nvCxnSpPr>
        <p:spPr>
          <a:xfrm>
            <a:off x="0" y="79389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24592" y="834375"/>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77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ransition>
    <p:fade/>
  </p:transition>
  <p:txStyles>
    <p:titleStyle>
      <a:lvl1pPr algn="l" rtl="0" eaLnBrk="0" fontAlgn="base" hangingPunct="0">
        <a:lnSpc>
          <a:spcPct val="90000"/>
        </a:lnSpc>
        <a:spcBef>
          <a:spcPct val="0"/>
        </a:spcBef>
        <a:spcAft>
          <a:spcPct val="0"/>
        </a:spcAft>
        <a:defRPr sz="2200" b="0" cap="all" baseline="0">
          <a:solidFill>
            <a:schemeClr val="tx1"/>
          </a:solidFill>
          <a:latin typeface="Tw Cen MT" panose="020B0602020104020603" pitchFamily="34" charset="0"/>
          <a:ea typeface="+mj-ea"/>
          <a:cs typeface="+mj-cs"/>
        </a:defRPr>
      </a:lvl1pPr>
      <a:lvl2pPr algn="l" rtl="0" eaLnBrk="0" fontAlgn="base" hangingPunct="0">
        <a:spcBef>
          <a:spcPct val="0"/>
        </a:spcBef>
        <a:spcAft>
          <a:spcPct val="0"/>
        </a:spcAft>
        <a:defRPr sz="2000">
          <a:solidFill>
            <a:schemeClr val="bg1"/>
          </a:solidFill>
          <a:latin typeface="Georgia" pitchFamily="18" charset="0"/>
          <a:cs typeface="Arial" charset="0"/>
        </a:defRPr>
      </a:lvl2pPr>
      <a:lvl3pPr algn="l" rtl="0" eaLnBrk="0" fontAlgn="base" hangingPunct="0">
        <a:spcBef>
          <a:spcPct val="0"/>
        </a:spcBef>
        <a:spcAft>
          <a:spcPct val="0"/>
        </a:spcAft>
        <a:defRPr sz="2000">
          <a:solidFill>
            <a:schemeClr val="bg1"/>
          </a:solidFill>
          <a:latin typeface="Georgia" pitchFamily="18" charset="0"/>
          <a:cs typeface="Arial" charset="0"/>
        </a:defRPr>
      </a:lvl3pPr>
      <a:lvl4pPr algn="l" rtl="0" eaLnBrk="0" fontAlgn="base" hangingPunct="0">
        <a:spcBef>
          <a:spcPct val="0"/>
        </a:spcBef>
        <a:spcAft>
          <a:spcPct val="0"/>
        </a:spcAft>
        <a:defRPr sz="2000">
          <a:solidFill>
            <a:schemeClr val="bg1"/>
          </a:solidFill>
          <a:latin typeface="Georgia" pitchFamily="18" charset="0"/>
          <a:cs typeface="Arial" charset="0"/>
        </a:defRPr>
      </a:lvl4pPr>
      <a:lvl5pPr algn="l" rtl="0" eaLnBrk="0" fontAlgn="base" hangingPunct="0">
        <a:spcBef>
          <a:spcPct val="0"/>
        </a:spcBef>
        <a:spcAft>
          <a:spcPct val="0"/>
        </a:spcAft>
        <a:defRPr sz="2000">
          <a:solidFill>
            <a:schemeClr val="bg1"/>
          </a:solidFill>
          <a:latin typeface="Georgia" pitchFamily="18" charset="0"/>
          <a:cs typeface="Arial" charset="0"/>
        </a:defRPr>
      </a:lvl5pPr>
      <a:lvl6pPr marL="457200" algn="l" rtl="0" fontAlgn="base">
        <a:spcBef>
          <a:spcPct val="0"/>
        </a:spcBef>
        <a:spcAft>
          <a:spcPct val="0"/>
        </a:spcAft>
        <a:defRPr sz="2400">
          <a:solidFill>
            <a:srgbClr val="4D4D4D"/>
          </a:solidFill>
          <a:latin typeface="Georgia" pitchFamily="18" charset="0"/>
          <a:cs typeface="Arial" charset="0"/>
        </a:defRPr>
      </a:lvl6pPr>
      <a:lvl7pPr marL="914400" algn="l" rtl="0" fontAlgn="base">
        <a:spcBef>
          <a:spcPct val="0"/>
        </a:spcBef>
        <a:spcAft>
          <a:spcPct val="0"/>
        </a:spcAft>
        <a:defRPr sz="2400">
          <a:solidFill>
            <a:srgbClr val="4D4D4D"/>
          </a:solidFill>
          <a:latin typeface="Georgia" pitchFamily="18" charset="0"/>
          <a:cs typeface="Arial" charset="0"/>
        </a:defRPr>
      </a:lvl7pPr>
      <a:lvl8pPr marL="1371600" algn="l" rtl="0" fontAlgn="base">
        <a:spcBef>
          <a:spcPct val="0"/>
        </a:spcBef>
        <a:spcAft>
          <a:spcPct val="0"/>
        </a:spcAft>
        <a:defRPr sz="2400">
          <a:solidFill>
            <a:srgbClr val="4D4D4D"/>
          </a:solidFill>
          <a:latin typeface="Georgia" pitchFamily="18" charset="0"/>
          <a:cs typeface="Arial" charset="0"/>
        </a:defRPr>
      </a:lvl8pPr>
      <a:lvl9pPr marL="1828800" algn="l" rtl="0" fontAlgn="base">
        <a:spcBef>
          <a:spcPct val="0"/>
        </a:spcBef>
        <a:spcAft>
          <a:spcPct val="0"/>
        </a:spcAft>
        <a:defRPr sz="2400">
          <a:solidFill>
            <a:srgbClr val="4D4D4D"/>
          </a:solidFill>
          <a:latin typeface="Georgia" pitchFamily="18" charset="0"/>
          <a:cs typeface="Arial" charset="0"/>
        </a:defRPr>
      </a:lvl9pPr>
    </p:titleStyle>
    <p:bodyStyle>
      <a:lvl1pPr marL="287338" indent="-287338" algn="l" rtl="0" eaLnBrk="0" fontAlgn="base" hangingPunct="0">
        <a:spcBef>
          <a:spcPct val="50000"/>
        </a:spcBef>
        <a:spcAft>
          <a:spcPct val="0"/>
        </a:spcAft>
        <a:buClr>
          <a:srgbClr val="8CBAD2"/>
        </a:buClr>
        <a:buChar char="•"/>
        <a:defRPr sz="2200">
          <a:solidFill>
            <a:schemeClr val="tx1"/>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chemeClr val="tx1"/>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chemeClr val="tx1"/>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rubstreet.com/2020/03/why-chefs-are-terrified-of-the-nyc-health-department.html"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556640"/>
            <a:ext cx="9144000" cy="1315745"/>
          </a:xfrm>
        </p:spPr>
        <p:txBody>
          <a:bodyPr/>
          <a:lstStyle/>
          <a:p>
            <a:pPr>
              <a:lnSpc>
                <a:spcPct val="150000"/>
              </a:lnSpc>
              <a:spcBef>
                <a:spcPts val="0"/>
              </a:spcBef>
            </a:pPr>
            <a:r>
              <a:rPr lang="en-US" sz="3800" cap="all" dirty="0" err="1" smtClean="0">
                <a:solidFill>
                  <a:schemeClr val="tx1"/>
                </a:solidFill>
                <a:latin typeface="Tw Cen MT" panose="020B0602020104020603" pitchFamily="34" charset="0"/>
              </a:rPr>
              <a:t>Nyc</a:t>
            </a:r>
            <a:r>
              <a:rPr lang="en-US" sz="3800" cap="all" dirty="0" smtClean="0">
                <a:solidFill>
                  <a:schemeClr val="tx1"/>
                </a:solidFill>
                <a:latin typeface="Tw Cen MT" panose="020B0602020104020603" pitchFamily="34" charset="0"/>
              </a:rPr>
              <a:t> </a:t>
            </a:r>
            <a:r>
              <a:rPr lang="en-US" sz="3800" dirty="0" err="1" smtClean="0"/>
              <a:t>doh</a:t>
            </a:r>
            <a:r>
              <a:rPr lang="en-US" sz="3800" dirty="0" smtClean="0"/>
              <a:t> ratings</a:t>
            </a:r>
            <a:endParaRPr lang="en-US" sz="3800" cap="all" dirty="0" smtClean="0">
              <a:solidFill>
                <a:schemeClr val="tx1"/>
              </a:solidFill>
              <a:latin typeface="Tw Cen MT" panose="020B0602020104020603" pitchFamily="34" charset="0"/>
            </a:endParaRPr>
          </a:p>
          <a:p>
            <a:pPr>
              <a:lnSpc>
                <a:spcPct val="150000"/>
              </a:lnSpc>
              <a:spcBef>
                <a:spcPts val="0"/>
              </a:spcBef>
            </a:pPr>
            <a:r>
              <a:rPr lang="en-US" sz="1500" dirty="0" smtClean="0"/>
              <a:t>Group </a:t>
            </a:r>
            <a:r>
              <a:rPr lang="en-US" sz="1500" dirty="0"/>
              <a:t>7</a:t>
            </a:r>
            <a:r>
              <a:rPr lang="en-US" sz="1500" dirty="0" smtClean="0"/>
              <a:t>: Emma Pang, jenny </a:t>
            </a:r>
            <a:r>
              <a:rPr lang="en-US" sz="1500" dirty="0" err="1" smtClean="0"/>
              <a:t>yi</a:t>
            </a:r>
            <a:r>
              <a:rPr lang="en-US" sz="1500" dirty="0" smtClean="0"/>
              <a:t>, Lauren </a:t>
            </a:r>
            <a:r>
              <a:rPr lang="en-US" sz="1500" dirty="0" err="1" smtClean="0"/>
              <a:t>McKinzie</a:t>
            </a:r>
            <a:r>
              <a:rPr lang="en-US" sz="1500" dirty="0" smtClean="0"/>
              <a:t>, </a:t>
            </a:r>
            <a:r>
              <a:rPr lang="en-US" sz="1500" dirty="0" err="1" smtClean="0"/>
              <a:t>Regana</a:t>
            </a:r>
            <a:r>
              <a:rPr lang="en-US" sz="1500" dirty="0" smtClean="0"/>
              <a:t> </a:t>
            </a:r>
            <a:r>
              <a:rPr lang="en-US" sz="1500" dirty="0" err="1" smtClean="0"/>
              <a:t>Alicka</a:t>
            </a:r>
            <a:r>
              <a:rPr lang="en-US" sz="1500" dirty="0" smtClean="0"/>
              <a:t>, Steve Li</a:t>
            </a:r>
            <a:endParaRPr lang="en-US" sz="1500" cap="all" dirty="0">
              <a:solidFill>
                <a:schemeClr val="tx1"/>
              </a:solidFill>
            </a:endParaRPr>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309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pc="100" dirty="0" smtClean="0"/>
              <a:t>conclusion</a:t>
            </a:r>
            <a:endParaRPr lang="en-US" sz="2200" b="0" cap="all" spc="100" dirty="0">
              <a:latin typeface="Tw Cen MT" panose="020B0602020104020603" pitchFamily="34" charset="0"/>
            </a:endParaRPr>
          </a:p>
        </p:txBody>
      </p:sp>
      <p:sp>
        <p:nvSpPr>
          <p:cNvPr id="5" name="TextBox 4"/>
          <p:cNvSpPr txBox="1"/>
          <p:nvPr/>
        </p:nvSpPr>
        <p:spPr>
          <a:xfrm>
            <a:off x="304800" y="1180440"/>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FINDINGS</a:t>
            </a:r>
          </a:p>
        </p:txBody>
      </p:sp>
      <p:sp>
        <p:nvSpPr>
          <p:cNvPr id="9" name="TextBox 8"/>
          <p:cNvSpPr txBox="1"/>
          <p:nvPr/>
        </p:nvSpPr>
        <p:spPr>
          <a:xfrm>
            <a:off x="304800" y="2994879"/>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SURPRISES</a:t>
            </a:r>
          </a:p>
        </p:txBody>
      </p:sp>
      <p:sp>
        <p:nvSpPr>
          <p:cNvPr id="11" name="TextBox 10"/>
          <p:cNvSpPr txBox="1"/>
          <p:nvPr/>
        </p:nvSpPr>
        <p:spPr>
          <a:xfrm>
            <a:off x="298269" y="4696361"/>
            <a:ext cx="1752600" cy="738664"/>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SHOULD’VE, WOULD’VE,</a:t>
            </a:r>
          </a:p>
          <a:p>
            <a:r>
              <a:rPr lang="en-US" sz="1400" spc="200" dirty="0" smtClean="0">
                <a:solidFill>
                  <a:schemeClr val="bg1"/>
                </a:solidFill>
                <a:latin typeface="Tw Cen MT" panose="020B0602020104020603" pitchFamily="34" charset="0"/>
              </a:rPr>
              <a:t>COULD’VE</a:t>
            </a:r>
          </a:p>
        </p:txBody>
      </p:sp>
      <p:sp>
        <p:nvSpPr>
          <p:cNvPr id="7" name="TextBox 6"/>
          <p:cNvSpPr txBox="1"/>
          <p:nvPr/>
        </p:nvSpPr>
        <p:spPr>
          <a:xfrm>
            <a:off x="2077453" y="1108971"/>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couldn’t definitively prove the DOH penalty system is rigged to generate revenue from this data. On the bright side, at least most restaurants have A ratings which is beneficial to all parties involved. </a:t>
            </a:r>
          </a:p>
        </p:txBody>
      </p:sp>
      <p:sp>
        <p:nvSpPr>
          <p:cNvPr id="10" name="TextBox 9"/>
          <p:cNvSpPr txBox="1"/>
          <p:nvPr/>
        </p:nvSpPr>
        <p:spPr>
          <a:xfrm>
            <a:off x="2057400" y="4696361"/>
            <a:ext cx="6629400" cy="107721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a:t>If we had more time, we would have figured out how to load a Leaflet map with much </a:t>
            </a:r>
            <a:r>
              <a:rPr lang="en-US" sz="1600" dirty="0" smtClean="0"/>
              <a:t>more data </a:t>
            </a:r>
            <a:r>
              <a:rPr lang="en-US" sz="1600" dirty="0"/>
              <a:t>(Queens, Bronx, Brooklyn, Staten Island) and also done some </a:t>
            </a:r>
            <a:r>
              <a:rPr lang="en-US" sz="1600" dirty="0" smtClean="0"/>
              <a:t>other interesting </a:t>
            </a:r>
            <a:r>
              <a:rPr lang="en-US" sz="1600" dirty="0"/>
              <a:t>plot.ly charts looking </a:t>
            </a:r>
            <a:r>
              <a:rPr lang="en-US" sz="1600" dirty="0" smtClean="0"/>
              <a:t>deeper into </a:t>
            </a:r>
            <a:r>
              <a:rPr lang="en-US" sz="1600" dirty="0"/>
              <a:t>violation </a:t>
            </a:r>
            <a:r>
              <a:rPr lang="en-US" sz="1600" dirty="0" smtClean="0"/>
              <a:t>codes by borough or cuisine.</a:t>
            </a:r>
            <a:endParaRPr lang="en-US" sz="1600" dirty="0"/>
          </a:p>
        </p:txBody>
      </p:sp>
      <p:sp>
        <p:nvSpPr>
          <p:cNvPr id="12" name="TextBox 11"/>
          <p:cNvSpPr txBox="1"/>
          <p:nvPr/>
        </p:nvSpPr>
        <p:spPr>
          <a:xfrm>
            <a:off x="2077453" y="2944566"/>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t>We didn’t anticipate this much data cleaning – we didn’t realize in the beginning that Leaflet visuals work better with a certain amount of data because too many markers can make it overwhelming and also lag the website.</a:t>
            </a:r>
            <a:endParaRPr lang="en-US" sz="1600" dirty="0"/>
          </a:p>
        </p:txBody>
      </p:sp>
    </p:spTree>
    <p:extLst>
      <p:ext uri="{BB962C8B-B14F-4D97-AF65-F5344CB8AC3E}">
        <p14:creationId xmlns:p14="http://schemas.microsoft.com/office/powerpoint/2010/main" val="87432454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Questions?</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062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Thank you!</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8477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CONTEXT</a:t>
            </a:r>
          </a:p>
        </p:txBody>
      </p:sp>
      <p:sp>
        <p:nvSpPr>
          <p:cNvPr id="2" name="TextBox 1"/>
          <p:cNvSpPr txBox="1"/>
          <p:nvPr/>
        </p:nvSpPr>
        <p:spPr>
          <a:xfrm>
            <a:off x="2209800" y="1066800"/>
            <a:ext cx="6781800" cy="15696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The Department of Heath (DOH) is responsible for conducting restaurant health inspections on all food-handling, food-service establishments in NYC. </a:t>
            </a:r>
          </a:p>
          <a:p>
            <a:endParaRPr lang="en-US" sz="1600" dirty="0">
              <a:ea typeface="+mn-ea"/>
            </a:endParaRPr>
          </a:p>
          <a:p>
            <a:r>
              <a:rPr lang="en-US" sz="1600" dirty="0" smtClean="0">
                <a:ea typeface="+mn-ea"/>
              </a:rPr>
              <a:t>A restaurant’s </a:t>
            </a:r>
            <a:r>
              <a:rPr lang="en-US" sz="1600" dirty="0">
                <a:ea typeface="+mn-ea"/>
              </a:rPr>
              <a:t>score corresponds to a letter grade. The lower the </a:t>
            </a:r>
            <a:r>
              <a:rPr lang="en-US" sz="1600" dirty="0" smtClean="0">
                <a:ea typeface="+mn-ea"/>
              </a:rPr>
              <a:t>score AKA the less violation points, </a:t>
            </a:r>
            <a:r>
              <a:rPr lang="en-US" sz="1600" dirty="0">
                <a:ea typeface="+mn-ea"/>
              </a:rPr>
              <a:t>the better the grade</a:t>
            </a:r>
            <a:r>
              <a:rPr lang="en-US" sz="1600" dirty="0" smtClean="0">
                <a:ea typeface="+mn-ea"/>
              </a:rPr>
              <a:t>. E</a:t>
            </a:r>
            <a:r>
              <a:rPr lang="en-US" sz="1600" dirty="0" smtClean="0"/>
              <a:t>ach </a:t>
            </a:r>
            <a:r>
              <a:rPr lang="en-US" sz="1600" dirty="0"/>
              <a:t>violation </a:t>
            </a:r>
            <a:r>
              <a:rPr lang="en-US" sz="1600" dirty="0" smtClean="0"/>
              <a:t>incurs a </a:t>
            </a:r>
            <a:r>
              <a:rPr lang="en-US" sz="1600" dirty="0"/>
              <a:t>penalty fee. </a:t>
            </a:r>
          </a:p>
          <a:p>
            <a:endParaRPr lang="en-US" sz="1600" dirty="0" smtClean="0">
              <a:ea typeface="+mn-ea"/>
            </a:endParaRPr>
          </a:p>
        </p:txBody>
      </p:sp>
      <p:sp>
        <p:nvSpPr>
          <p:cNvPr id="9" name="TextBox 8"/>
          <p:cNvSpPr txBox="1"/>
          <p:nvPr/>
        </p:nvSpPr>
        <p:spPr>
          <a:xfrm>
            <a:off x="295340" y="2637959"/>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MOTIVATION</a:t>
            </a:r>
          </a:p>
        </p:txBody>
      </p:sp>
      <p:sp>
        <p:nvSpPr>
          <p:cNvPr id="10" name="TextBox 9"/>
          <p:cNvSpPr txBox="1"/>
          <p:nvPr/>
        </p:nvSpPr>
        <p:spPr>
          <a:xfrm>
            <a:off x="2209800" y="2561670"/>
            <a:ext cx="6781800" cy="22467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A recent </a:t>
            </a:r>
            <a:r>
              <a:rPr lang="en-US" sz="1600" dirty="0" smtClean="0">
                <a:ea typeface="+mn-ea"/>
                <a:hlinkClick r:id="rId2"/>
              </a:rPr>
              <a:t>article on Grubstreet</a:t>
            </a:r>
            <a:r>
              <a:rPr lang="en-US" sz="1600" dirty="0" smtClean="0">
                <a:ea typeface="+mn-ea"/>
              </a:rPr>
              <a:t> questioned the current penalty fee-heavy system, asking if the motivation for these penalties were truly stemming from public safety concerns or a cleverly design revenue generator for the DOH.</a:t>
            </a:r>
            <a:endParaRPr lang="en-US" sz="1600" dirty="0"/>
          </a:p>
          <a:p>
            <a:endParaRPr lang="en-US" sz="1600" dirty="0" smtClean="0"/>
          </a:p>
          <a:p>
            <a:r>
              <a:rPr lang="en-US" dirty="0" smtClean="0"/>
              <a:t>Violation 22A: "</a:t>
            </a:r>
            <a:r>
              <a:rPr lang="en-US" i="1" dirty="0" smtClean="0"/>
              <a:t>Nuisance </a:t>
            </a:r>
            <a:r>
              <a:rPr lang="en-US" i="1" dirty="0"/>
              <a:t>created or allowed to exist. Facility not free from unsafe, hazardous, offensive or annoying conditions</a:t>
            </a:r>
            <a:r>
              <a:rPr lang="en-US" dirty="0" smtClean="0"/>
              <a:t>.“</a:t>
            </a:r>
          </a:p>
          <a:p>
            <a:r>
              <a:rPr lang="en-US" sz="1600" dirty="0" smtClean="0"/>
              <a:t>“</a:t>
            </a:r>
            <a:r>
              <a:rPr lang="en-US" i="1" dirty="0"/>
              <a:t>Often, other violations made no sense at all, or the inspectors didn’t listen if you told them they were wrong</a:t>
            </a:r>
            <a:r>
              <a:rPr lang="en-US" i="1" dirty="0" smtClean="0"/>
              <a:t>.</a:t>
            </a:r>
            <a:r>
              <a:rPr lang="en-US" sz="1600" dirty="0" smtClean="0"/>
              <a:t>”</a:t>
            </a:r>
          </a:p>
          <a:p>
            <a:r>
              <a:rPr lang="en-US" sz="1600" dirty="0" smtClean="0"/>
              <a:t>“</a:t>
            </a:r>
            <a:r>
              <a:rPr lang="en-US" i="1" dirty="0"/>
              <a:t>It always struck me as simply odd, or as one more way for the city to cite restaurant owners and extract some extra cash.</a:t>
            </a:r>
            <a:r>
              <a:rPr lang="en-US" sz="1600" dirty="0" smtClean="0"/>
              <a:t>”</a:t>
            </a:r>
            <a:endParaRPr lang="en-US" sz="1600" dirty="0"/>
          </a:p>
        </p:txBody>
      </p:sp>
      <p:pic>
        <p:nvPicPr>
          <p:cNvPr id="1026" name="Picture 2" descr="Image result for nyc doh restaurant violatio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097"/>
          <a:stretch/>
        </p:blipFill>
        <p:spPr bwMode="auto">
          <a:xfrm>
            <a:off x="284454" y="4922460"/>
            <a:ext cx="2392053" cy="1234250"/>
          </a:xfrm>
          <a:prstGeom prst="rect">
            <a:avLst/>
          </a:prstGeom>
          <a:ln w="1270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descr="Image result for restaurant ratin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2709" y="4922460"/>
            <a:ext cx="3022626" cy="124974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6311536" y="4922460"/>
            <a:ext cx="2508069" cy="1249740"/>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79266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OBJECTIVE</a:t>
            </a:r>
          </a:p>
        </p:txBody>
      </p:sp>
      <p:sp>
        <p:nvSpPr>
          <p:cNvPr id="2" name="TextBox 1"/>
          <p:cNvSpPr txBox="1"/>
          <p:nvPr/>
        </p:nvSpPr>
        <p:spPr>
          <a:xfrm>
            <a:off x="2209800" y="1066800"/>
            <a:ext cx="6781800" cy="15696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a:t>Using the DOH’s public data on restaurant violations and grades, </a:t>
            </a:r>
            <a:r>
              <a:rPr lang="en-US" sz="1600" dirty="0" smtClean="0"/>
              <a:t>figure out what the distribution of grades are in NYC:</a:t>
            </a:r>
            <a:endParaRPr lang="en-US" sz="1600" dirty="0"/>
          </a:p>
          <a:p>
            <a:endParaRPr lang="en-US" sz="1600" dirty="0"/>
          </a:p>
          <a:p>
            <a:pPr marL="285750" indent="-285750">
              <a:buFont typeface="Arial" panose="020B0604020202020204" pitchFamily="34" charset="0"/>
              <a:buChar char="•"/>
            </a:pPr>
            <a:r>
              <a:rPr lang="en-US" sz="1600" dirty="0"/>
              <a:t>How many restaurants have A, B, C ratings? And where are they?</a:t>
            </a:r>
          </a:p>
          <a:p>
            <a:pPr marL="285750" indent="-285750">
              <a:buFont typeface="Arial" panose="020B0604020202020204" pitchFamily="34" charset="0"/>
              <a:buChar char="•"/>
            </a:pPr>
            <a:r>
              <a:rPr lang="en-US" sz="1600" dirty="0"/>
              <a:t>Is there a specific area </a:t>
            </a:r>
            <a:r>
              <a:rPr lang="en-US" sz="1600" dirty="0" smtClean="0"/>
              <a:t>with </a:t>
            </a:r>
            <a:r>
              <a:rPr lang="en-US" sz="1600" dirty="0"/>
              <a:t>a higher concentration of a rating</a:t>
            </a:r>
            <a:r>
              <a:rPr lang="en-US" sz="1600" dirty="0" smtClean="0"/>
              <a:t>?</a:t>
            </a:r>
          </a:p>
          <a:p>
            <a:pPr marL="285750" indent="-285750">
              <a:buFont typeface="Arial" panose="020B0604020202020204" pitchFamily="34" charset="0"/>
              <a:buChar char="•"/>
            </a:pPr>
            <a:r>
              <a:rPr lang="en-US" sz="1600" dirty="0" smtClean="0"/>
              <a:t>What are the most common types of violations? </a:t>
            </a:r>
            <a:endParaRPr lang="en-US" sz="1600" dirty="0"/>
          </a:p>
        </p:txBody>
      </p:sp>
      <p:sp>
        <p:nvSpPr>
          <p:cNvPr id="9" name="TextBox 8"/>
          <p:cNvSpPr txBox="1"/>
          <p:nvPr/>
        </p:nvSpPr>
        <p:spPr>
          <a:xfrm>
            <a:off x="295340" y="3518207"/>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VISION</a:t>
            </a:r>
          </a:p>
        </p:txBody>
      </p:sp>
      <p:sp>
        <p:nvSpPr>
          <p:cNvPr id="10" name="TextBox 9"/>
          <p:cNvSpPr txBox="1"/>
          <p:nvPr/>
        </p:nvSpPr>
        <p:spPr>
          <a:xfrm>
            <a:off x="2209800" y="3487430"/>
            <a:ext cx="6781800" cy="5847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Create a website with a leaflet map visual to look at A, B, C restaurant ratings in NYC and use plot.ly charts to summarize the data.</a:t>
            </a:r>
            <a:endParaRPr lang="en-US" sz="1600" dirty="0"/>
          </a:p>
        </p:txBody>
      </p:sp>
    </p:spTree>
    <p:extLst>
      <p:ext uri="{BB962C8B-B14F-4D97-AF65-F5344CB8AC3E}">
        <p14:creationId xmlns:p14="http://schemas.microsoft.com/office/powerpoint/2010/main" val="2969148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7706839" y="3130084"/>
            <a:ext cx="1055682" cy="527841"/>
          </a:xfrm>
          <a:prstGeom prst="rect">
            <a:avLst/>
          </a:prstGeom>
        </p:spPr>
      </p:pic>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sources</a:t>
            </a:r>
            <a:endParaRPr lang="en-US" sz="2200" dirty="0"/>
          </a:p>
        </p:txBody>
      </p:sp>
      <p:grpSp>
        <p:nvGrpSpPr>
          <p:cNvPr id="7" name="Group 6"/>
          <p:cNvGrpSpPr/>
          <p:nvPr/>
        </p:nvGrpSpPr>
        <p:grpSpPr>
          <a:xfrm>
            <a:off x="304800" y="1219200"/>
            <a:ext cx="8313683" cy="1553266"/>
            <a:chOff x="594527" y="1530670"/>
            <a:chExt cx="8313683" cy="155326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127" y="1530670"/>
              <a:ext cx="2370083" cy="545119"/>
            </a:xfrm>
            <a:prstGeom prst="rect">
              <a:avLst/>
            </a:prstGeom>
          </p:spPr>
        </p:pic>
        <p:sp>
          <p:nvSpPr>
            <p:cNvPr id="8" name="Content Placeholder 2"/>
            <p:cNvSpPr txBox="1">
              <a:spLocks/>
            </p:cNvSpPr>
            <p:nvPr/>
          </p:nvSpPr>
          <p:spPr bwMode="auto">
            <a:xfrm>
              <a:off x="594527" y="1633953"/>
              <a:ext cx="6477000"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1. March 2020 NYC Restaurant Inspection Results 430K Rows, 26 Columns</a:t>
              </a:r>
              <a:endParaRPr lang="en-US" sz="1600" dirty="0">
                <a:solidFill>
                  <a:schemeClr val="tx1"/>
                </a:solidFill>
              </a:endParaRPr>
            </a:p>
          </p:txBody>
        </p:sp>
        <p:pic>
          <p:nvPicPr>
            <p:cNvPr id="6" name="Picture 5"/>
            <p:cNvPicPr>
              <a:picLocks noChangeAspect="1"/>
            </p:cNvPicPr>
            <p:nvPr/>
          </p:nvPicPr>
          <p:blipFill rotWithShape="1">
            <a:blip r:embed="rId5"/>
            <a:srcRect l="16872"/>
            <a:stretch/>
          </p:blipFill>
          <p:spPr>
            <a:xfrm>
              <a:off x="685800" y="2029919"/>
              <a:ext cx="8085083" cy="1054017"/>
            </a:xfrm>
            <a:prstGeom prst="rect">
              <a:avLst/>
            </a:prstGeom>
            <a:ln w="12700">
              <a:solidFill>
                <a:schemeClr val="tx1"/>
              </a:solidFill>
            </a:ln>
          </p:spPr>
        </p:pic>
      </p:grpSp>
      <p:sp>
        <p:nvSpPr>
          <p:cNvPr id="14" name="Content Placeholder 2"/>
          <p:cNvSpPr txBox="1">
            <a:spLocks/>
          </p:cNvSpPr>
          <p:nvPr/>
        </p:nvSpPr>
        <p:spPr bwMode="auto">
          <a:xfrm>
            <a:off x="396073" y="3271715"/>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a:solidFill>
                  <a:schemeClr val="tx1"/>
                </a:solidFill>
              </a:rPr>
              <a:t>2</a:t>
            </a:r>
            <a:r>
              <a:rPr lang="en-US" sz="1600" dirty="0" smtClean="0">
                <a:solidFill>
                  <a:schemeClr val="tx1"/>
                </a:solidFill>
              </a:rPr>
              <a:t>. DOH Violation Penalty Dictionary </a:t>
            </a:r>
            <a:endParaRPr lang="en-US" sz="1600" dirty="0">
              <a:solidFill>
                <a:schemeClr val="tx1"/>
              </a:solidFill>
            </a:endParaRPr>
          </a:p>
        </p:txBody>
      </p:sp>
      <p:pic>
        <p:nvPicPr>
          <p:cNvPr id="10" name="Picture 9"/>
          <p:cNvPicPr>
            <a:picLocks noChangeAspect="1"/>
          </p:cNvPicPr>
          <p:nvPr/>
        </p:nvPicPr>
        <p:blipFill>
          <a:blip r:embed="rId6"/>
          <a:stretch>
            <a:fillRect/>
          </a:stretch>
        </p:blipFill>
        <p:spPr>
          <a:xfrm>
            <a:off x="400427" y="3610269"/>
            <a:ext cx="8362094" cy="1278908"/>
          </a:xfrm>
          <a:prstGeom prst="rect">
            <a:avLst/>
          </a:prstGeom>
        </p:spPr>
      </p:pic>
    </p:spTree>
    <p:extLst>
      <p:ext uri="{BB962C8B-B14F-4D97-AF65-F5344CB8AC3E}">
        <p14:creationId xmlns:p14="http://schemas.microsoft.com/office/powerpoint/2010/main" val="41780959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ETL</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Because the data set was so large (430K rows) and our visual was a Leaflet map, we had to drastically cut down our data. We ended up only using Manhattan restaurants, removing any pending grades (which are not public facing), removing franchises, and removing certain cuisines like coffee shops. </a:t>
            </a:r>
            <a:endParaRPr lang="en-US" sz="1600" dirty="0">
              <a:solidFill>
                <a:schemeClr val="tx1"/>
              </a:solidFill>
            </a:endParaRPr>
          </a:p>
        </p:txBody>
      </p:sp>
      <p:pic>
        <p:nvPicPr>
          <p:cNvPr id="5" name="Picture 4"/>
          <p:cNvPicPr>
            <a:picLocks noChangeAspect="1"/>
          </p:cNvPicPr>
          <p:nvPr/>
        </p:nvPicPr>
        <p:blipFill rotWithShape="1">
          <a:blip r:embed="rId3"/>
          <a:srcRect r="19099" b="3333"/>
          <a:stretch/>
        </p:blipFill>
        <p:spPr>
          <a:xfrm>
            <a:off x="533401" y="2286000"/>
            <a:ext cx="3893624" cy="322614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4"/>
          <a:srcRect r="20247"/>
          <a:stretch/>
        </p:blipFill>
        <p:spPr>
          <a:xfrm>
            <a:off x="4746171" y="2286000"/>
            <a:ext cx="4093029" cy="3226146"/>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0473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ETL</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We also manually categorized the </a:t>
            </a:r>
            <a:r>
              <a:rPr lang="en-US" sz="1600" dirty="0">
                <a:solidFill>
                  <a:schemeClr val="tx1"/>
                </a:solidFill>
              </a:rPr>
              <a:t>violation codes into </a:t>
            </a:r>
            <a:r>
              <a:rPr lang="en-US" sz="1600" dirty="0" smtClean="0">
                <a:solidFill>
                  <a:schemeClr val="tx1"/>
                </a:solidFill>
              </a:rPr>
              <a:t>more manageable buckets (food storage related, facility related, vermin related, etc.) and added maximum violation </a:t>
            </a:r>
            <a:r>
              <a:rPr lang="en-US" sz="1600" dirty="0">
                <a:solidFill>
                  <a:schemeClr val="tx1"/>
                </a:solidFill>
              </a:rPr>
              <a:t>penalty </a:t>
            </a:r>
            <a:r>
              <a:rPr lang="en-US" sz="1600" dirty="0" smtClean="0">
                <a:solidFill>
                  <a:schemeClr val="tx1"/>
                </a:solidFill>
              </a:rPr>
              <a:t>fees </a:t>
            </a:r>
            <a:r>
              <a:rPr lang="en-US" sz="1600" dirty="0">
                <a:solidFill>
                  <a:schemeClr val="tx1"/>
                </a:solidFill>
              </a:rPr>
              <a:t>based on the DOH violation </a:t>
            </a:r>
            <a:r>
              <a:rPr lang="en-US" sz="1600" dirty="0" smtClean="0">
                <a:solidFill>
                  <a:schemeClr val="tx1"/>
                </a:solidFill>
              </a:rPr>
              <a:t>dictionary.</a:t>
            </a:r>
            <a:endParaRPr lang="en-US" sz="1600" dirty="0">
              <a:solidFill>
                <a:schemeClr val="tx1"/>
              </a:solidFill>
            </a:endParaRPr>
          </a:p>
        </p:txBody>
      </p:sp>
      <p:pic>
        <p:nvPicPr>
          <p:cNvPr id="2" name="Picture 1"/>
          <p:cNvPicPr>
            <a:picLocks noChangeAspect="1"/>
          </p:cNvPicPr>
          <p:nvPr/>
        </p:nvPicPr>
        <p:blipFill>
          <a:blip r:embed="rId3"/>
          <a:stretch>
            <a:fillRect/>
          </a:stretch>
        </p:blipFill>
        <p:spPr>
          <a:xfrm>
            <a:off x="1616868" y="2112377"/>
            <a:ext cx="6062663" cy="1659255"/>
          </a:xfrm>
          <a:prstGeom prst="rect">
            <a:avLst/>
          </a:prstGeom>
        </p:spPr>
      </p:pic>
      <p:sp>
        <p:nvSpPr>
          <p:cNvPr id="11" name="Plus 10"/>
          <p:cNvSpPr/>
          <p:nvPr/>
        </p:nvSpPr>
        <p:spPr>
          <a:xfrm>
            <a:off x="4381499" y="3948112"/>
            <a:ext cx="533400" cy="533400"/>
          </a:xfrm>
          <a:prstGeom prst="mathPlus">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pic>
        <p:nvPicPr>
          <p:cNvPr id="12" name="Picture 11"/>
          <p:cNvPicPr>
            <a:picLocks noChangeAspect="1"/>
          </p:cNvPicPr>
          <p:nvPr/>
        </p:nvPicPr>
        <p:blipFill>
          <a:blip r:embed="rId4"/>
          <a:stretch>
            <a:fillRect/>
          </a:stretch>
        </p:blipFill>
        <p:spPr>
          <a:xfrm>
            <a:off x="2057399" y="4657992"/>
            <a:ext cx="5181600" cy="1514475"/>
          </a:xfrm>
          <a:prstGeom prst="rect">
            <a:avLst/>
          </a:prstGeom>
        </p:spPr>
      </p:pic>
    </p:spTree>
    <p:extLst>
      <p:ext uri="{BB962C8B-B14F-4D97-AF65-F5344CB8AC3E}">
        <p14:creationId xmlns:p14="http://schemas.microsoft.com/office/powerpoint/2010/main" val="555948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Clean Datasets</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Even after this, we still ended up with around ~75K data points to map out. So </a:t>
            </a:r>
            <a:r>
              <a:rPr lang="en-US" sz="1600" dirty="0">
                <a:solidFill>
                  <a:schemeClr val="tx1"/>
                </a:solidFill>
              </a:rPr>
              <a:t>t</a:t>
            </a:r>
            <a:r>
              <a:rPr lang="en-US" sz="1600" dirty="0" smtClean="0">
                <a:solidFill>
                  <a:schemeClr val="tx1"/>
                </a:solidFill>
              </a:rPr>
              <a:t>o offload the expected lag time on our flask app/leaflet map, we separated the data by their grades before uploading into </a:t>
            </a:r>
            <a:r>
              <a:rPr lang="en-US" sz="1600" dirty="0" err="1" smtClean="0">
                <a:solidFill>
                  <a:schemeClr val="tx1"/>
                </a:solidFill>
              </a:rPr>
              <a:t>mongoDB</a:t>
            </a:r>
            <a:r>
              <a:rPr lang="en-US" sz="1600" dirty="0" smtClean="0">
                <a:solidFill>
                  <a:schemeClr val="tx1"/>
                </a:solidFill>
              </a:rPr>
              <a:t>. </a:t>
            </a:r>
            <a:endParaRPr lang="en-US" sz="1600" dirty="0">
              <a:solidFill>
                <a:schemeClr val="tx1"/>
              </a:solidFill>
            </a:endParaRPr>
          </a:p>
        </p:txBody>
      </p:sp>
      <p:grpSp>
        <p:nvGrpSpPr>
          <p:cNvPr id="8" name="Group 7"/>
          <p:cNvGrpSpPr/>
          <p:nvPr/>
        </p:nvGrpSpPr>
        <p:grpSpPr>
          <a:xfrm>
            <a:off x="1700212" y="1752600"/>
            <a:ext cx="5743575" cy="4662738"/>
            <a:chOff x="609600" y="1793893"/>
            <a:chExt cx="5743575" cy="4662738"/>
          </a:xfrm>
        </p:grpSpPr>
        <p:pic>
          <p:nvPicPr>
            <p:cNvPr id="2" name="Picture 1"/>
            <p:cNvPicPr>
              <a:picLocks noChangeAspect="1"/>
            </p:cNvPicPr>
            <p:nvPr/>
          </p:nvPicPr>
          <p:blipFill>
            <a:blip r:embed="rId3"/>
            <a:stretch>
              <a:fillRect/>
            </a:stretch>
          </p:blipFill>
          <p:spPr>
            <a:xfrm>
              <a:off x="700087" y="1793893"/>
              <a:ext cx="5562600" cy="1524000"/>
            </a:xfrm>
            <a:prstGeom prst="rect">
              <a:avLst/>
            </a:prstGeom>
          </p:spPr>
        </p:pic>
        <p:pic>
          <p:nvPicPr>
            <p:cNvPr id="4" name="Picture 3"/>
            <p:cNvPicPr>
              <a:picLocks noChangeAspect="1"/>
            </p:cNvPicPr>
            <p:nvPr/>
          </p:nvPicPr>
          <p:blipFill>
            <a:blip r:embed="rId4"/>
            <a:stretch>
              <a:fillRect/>
            </a:stretch>
          </p:blipFill>
          <p:spPr>
            <a:xfrm>
              <a:off x="814387" y="3377549"/>
              <a:ext cx="5334000" cy="1504950"/>
            </a:xfrm>
            <a:prstGeom prst="rect">
              <a:avLst/>
            </a:prstGeom>
          </p:spPr>
        </p:pic>
        <p:pic>
          <p:nvPicPr>
            <p:cNvPr id="7" name="Picture 6"/>
            <p:cNvPicPr>
              <a:picLocks noChangeAspect="1"/>
            </p:cNvPicPr>
            <p:nvPr/>
          </p:nvPicPr>
          <p:blipFill>
            <a:blip r:embed="rId5"/>
            <a:stretch>
              <a:fillRect/>
            </a:stretch>
          </p:blipFill>
          <p:spPr>
            <a:xfrm>
              <a:off x="609600" y="4942156"/>
              <a:ext cx="5743575" cy="1514475"/>
            </a:xfrm>
            <a:prstGeom prst="rect">
              <a:avLst/>
            </a:prstGeom>
          </p:spPr>
        </p:pic>
      </p:grpSp>
    </p:spTree>
    <p:extLst>
      <p:ext uri="{BB962C8B-B14F-4D97-AF65-F5344CB8AC3E}">
        <p14:creationId xmlns:p14="http://schemas.microsoft.com/office/powerpoint/2010/main" val="25652513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Flask App</a:t>
            </a:r>
            <a:endParaRPr lang="en-US" sz="2200" dirty="0"/>
          </a:p>
        </p:txBody>
      </p:sp>
      <p:sp>
        <p:nvSpPr>
          <p:cNvPr id="10" name="Content Placeholder 2"/>
          <p:cNvSpPr txBox="1">
            <a:spLocks/>
          </p:cNvSpPr>
          <p:nvPr/>
        </p:nvSpPr>
        <p:spPr bwMode="auto">
          <a:xfrm>
            <a:off x="304800" y="838200"/>
            <a:ext cx="8686800"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From the A, B, C datasets, we uploaded each into a </a:t>
            </a:r>
            <a:r>
              <a:rPr lang="en-US" sz="1600" dirty="0" err="1" smtClean="0">
                <a:solidFill>
                  <a:schemeClr val="tx1"/>
                </a:solidFill>
              </a:rPr>
              <a:t>mongoDB</a:t>
            </a:r>
            <a:r>
              <a:rPr lang="en-US" sz="1600" dirty="0" smtClean="0">
                <a:solidFill>
                  <a:schemeClr val="tx1"/>
                </a:solidFill>
              </a:rPr>
              <a:t> which then get uploaded into our Flask App and to the local host.  </a:t>
            </a:r>
            <a:endParaRPr lang="en-US" sz="1600" dirty="0">
              <a:solidFill>
                <a:schemeClr val="tx1"/>
              </a:solidFill>
            </a:endParaRPr>
          </a:p>
        </p:txBody>
      </p:sp>
      <p:pic>
        <p:nvPicPr>
          <p:cNvPr id="9" name="Picture 8"/>
          <p:cNvPicPr>
            <a:picLocks noChangeAspect="1"/>
          </p:cNvPicPr>
          <p:nvPr/>
        </p:nvPicPr>
        <p:blipFill>
          <a:blip r:embed="rId3"/>
          <a:stretch>
            <a:fillRect/>
          </a:stretch>
        </p:blipFill>
        <p:spPr>
          <a:xfrm>
            <a:off x="401781" y="1985557"/>
            <a:ext cx="2910251" cy="3403728"/>
          </a:xfrm>
          <a:prstGeom prst="rect">
            <a:avLst/>
          </a:prstGeom>
          <a:ln w="9525">
            <a:solidFill>
              <a:schemeClr val="tx1"/>
            </a:solidFill>
          </a:ln>
          <a:effectLst>
            <a:softEdge rad="112500"/>
          </a:effectLst>
        </p:spPr>
      </p:pic>
      <p:pic>
        <p:nvPicPr>
          <p:cNvPr id="12" name="Picture 11"/>
          <p:cNvPicPr>
            <a:picLocks noChangeAspect="1"/>
          </p:cNvPicPr>
          <p:nvPr/>
        </p:nvPicPr>
        <p:blipFill>
          <a:blip r:embed="rId4"/>
          <a:stretch>
            <a:fillRect/>
          </a:stretch>
        </p:blipFill>
        <p:spPr>
          <a:xfrm>
            <a:off x="3468016" y="1976732"/>
            <a:ext cx="2618734" cy="3403728"/>
          </a:xfrm>
          <a:prstGeom prst="rect">
            <a:avLst/>
          </a:prstGeom>
          <a:ln w="9525">
            <a:solidFill>
              <a:schemeClr val="tx1"/>
            </a:solidFill>
          </a:ln>
          <a:effectLst>
            <a:softEdge rad="112500"/>
          </a:effectLst>
        </p:spPr>
      </p:pic>
      <p:pic>
        <p:nvPicPr>
          <p:cNvPr id="14" name="Picture 13"/>
          <p:cNvPicPr>
            <a:picLocks noChangeAspect="1"/>
          </p:cNvPicPr>
          <p:nvPr/>
        </p:nvPicPr>
        <p:blipFill>
          <a:blip r:embed="rId5"/>
          <a:stretch>
            <a:fillRect/>
          </a:stretch>
        </p:blipFill>
        <p:spPr>
          <a:xfrm>
            <a:off x="6269182" y="1990025"/>
            <a:ext cx="2570018" cy="3399260"/>
          </a:xfrm>
          <a:prstGeom prst="rect">
            <a:avLst/>
          </a:prstGeom>
          <a:ln w="9525">
            <a:solidFill>
              <a:schemeClr val="tx1"/>
            </a:solidFill>
          </a:ln>
          <a:effectLst>
            <a:softEdge rad="112500"/>
          </a:effectLst>
        </p:spPr>
      </p:pic>
    </p:spTree>
    <p:extLst>
      <p:ext uri="{BB962C8B-B14F-4D97-AF65-F5344CB8AC3E}">
        <p14:creationId xmlns:p14="http://schemas.microsoft.com/office/powerpoint/2010/main" val="2399861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dirty="0" smtClean="0"/>
              <a:t>Let’s check out the front end</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823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Default Design">
  <a:themeElements>
    <a:clrScheme name="ANN Inc 1">
      <a:dk1>
        <a:srgbClr val="000000"/>
      </a:dk1>
      <a:lt1>
        <a:srgbClr val="FFFFFF"/>
      </a:lt1>
      <a:dk2>
        <a:srgbClr val="87806B"/>
      </a:dk2>
      <a:lt2>
        <a:srgbClr val="6D6C70"/>
      </a:lt2>
      <a:accent1>
        <a:srgbClr val="ACA2AC"/>
      </a:accent1>
      <a:accent2>
        <a:srgbClr val="8CBAD2"/>
      </a:accent2>
      <a:accent3>
        <a:srgbClr val="FAC0CC"/>
      </a:accent3>
      <a:accent4>
        <a:srgbClr val="B6D8D9"/>
      </a:accent4>
      <a:accent5>
        <a:srgbClr val="C7AFB6"/>
      </a:accent5>
      <a:accent6>
        <a:srgbClr val="BFD1C7"/>
      </a:accent6>
      <a:hlink>
        <a:srgbClr val="009999"/>
      </a:hlink>
      <a:folHlink>
        <a:srgbClr val="99CC00"/>
      </a:folHlink>
    </a:clrScheme>
    <a:fontScheme name="Default Design">
      <a:majorFont>
        <a:latin typeface="Georgia"/>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rtlCol="0" anchor="ctr">
        <a:spAutoFit/>
      </a:bodyPr>
      <a:lstStyle>
        <a:defPPr algn="ctr">
          <a:defRPr sz="1200" dirty="0" err="1" smtClean="0">
            <a:solidFill>
              <a:schemeClr val="tx1"/>
            </a:solidFill>
            <a:latin typeface="Futura Std Light"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17101</TotalTime>
  <Words>645</Words>
  <Application>Microsoft Office PowerPoint</Application>
  <PresentationFormat>On-screen Show (4:3)</PresentationFormat>
  <Paragraphs>54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vt:lpstr>
      <vt:lpstr>Times New Roman</vt:lpstr>
      <vt:lpstr>Tw Cen MT</vt:lpstr>
      <vt:lpstr>2_Default Design</vt:lpstr>
      <vt:lpstr>PowerPoint Presentation</vt:lpstr>
      <vt:lpstr>RESEARCH APPROACH</vt:lpstr>
      <vt:lpstr>RESEARCH APPROACH</vt:lpstr>
      <vt:lpstr>Data sources</vt:lpstr>
      <vt:lpstr>Data ETL</vt:lpstr>
      <vt:lpstr>Data ETL</vt:lpstr>
      <vt:lpstr>Clean Datasets</vt:lpstr>
      <vt:lpstr>Flask App</vt:lpstr>
      <vt:lpstr>PowerPoint Presentation</vt:lpstr>
      <vt:lpstr>conclusion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COMPETITIVE ANALYSIS</dc:title>
  <dc:creator>Lauren La Cascia</dc:creator>
  <cp:lastModifiedBy>Jenny Yi</cp:lastModifiedBy>
  <cp:revision>6407</cp:revision>
  <cp:lastPrinted>2019-05-29T14:32:10Z</cp:lastPrinted>
  <dcterms:created xsi:type="dcterms:W3CDTF">2012-06-06T18:44:18Z</dcterms:created>
  <dcterms:modified xsi:type="dcterms:W3CDTF">2020-03-14T03:25:50Z</dcterms:modified>
</cp:coreProperties>
</file>