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30"/>
  </p:notesMasterIdLst>
  <p:handoutMasterIdLst>
    <p:handoutMasterId r:id="rId31"/>
  </p:handoutMasterIdLst>
  <p:sldIdLst>
    <p:sldId id="1264" r:id="rId2"/>
    <p:sldId id="1400" r:id="rId3"/>
    <p:sldId id="1410" r:id="rId4"/>
    <p:sldId id="1409" r:id="rId5"/>
    <p:sldId id="1411" r:id="rId6"/>
    <p:sldId id="1408" r:id="rId7"/>
    <p:sldId id="1399" r:id="rId8"/>
    <p:sldId id="1372" r:id="rId9"/>
    <p:sldId id="1412" r:id="rId10"/>
    <p:sldId id="1414" r:id="rId11"/>
    <p:sldId id="1413" r:id="rId12"/>
    <p:sldId id="1415" r:id="rId13"/>
    <p:sldId id="1416" r:id="rId14"/>
    <p:sldId id="1417" r:id="rId15"/>
    <p:sldId id="1418" r:id="rId16"/>
    <p:sldId id="1384" r:id="rId17"/>
    <p:sldId id="1420" r:id="rId18"/>
    <p:sldId id="1421" r:id="rId19"/>
    <p:sldId id="1422" r:id="rId20"/>
    <p:sldId id="1423" r:id="rId21"/>
    <p:sldId id="1424" r:id="rId22"/>
    <p:sldId id="1419" r:id="rId23"/>
    <p:sldId id="1403" r:id="rId24"/>
    <p:sldId id="1406" r:id="rId25"/>
    <p:sldId id="1405" r:id="rId26"/>
    <p:sldId id="1395" r:id="rId27"/>
    <p:sldId id="1373" r:id="rId28"/>
    <p:sldId id="1402" r:id="rId2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3" userDrawn="1">
          <p15:clr>
            <a:srgbClr val="A4A3A4"/>
          </p15:clr>
        </p15:guide>
        <p15:guide id="2" pos="2185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 LaCascia" initials="LL" lastIdx="8" clrIdx="0"/>
  <p:cmAuthor id="2" name="Andrea Ortegon" initials="AO" lastIdx="8" clrIdx="1"/>
  <p:cmAuthor id="3" name="Heather Harrison" initials="HH" lastIdx="19" clrIdx="2"/>
  <p:cmAuthor id="4" name="Heather" initials="" lastIdx="5" clrIdx="3"/>
  <p:cmAuthor id="5" name="Jenny Yi" initials="JY" lastIdx="5" clrIdx="4">
    <p:extLst>
      <p:ext uri="{19B8F6BF-5375-455C-9EA6-DF929625EA0E}">
        <p15:presenceInfo xmlns:p15="http://schemas.microsoft.com/office/powerpoint/2012/main" userId="S-1-5-21-927676564-1509048076-1819828000-2009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69696"/>
    <a:srgbClr val="FF0000"/>
    <a:srgbClr val="4D94B9"/>
    <a:srgbClr val="E6E6E6"/>
    <a:srgbClr val="FF9933"/>
    <a:srgbClr val="FFCC00"/>
    <a:srgbClr val="FDE3E9"/>
    <a:srgbClr val="3366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78223" autoAdjust="0"/>
  </p:normalViewPr>
  <p:slideViewPr>
    <p:cSldViewPr>
      <p:cViewPr>
        <p:scale>
          <a:sx n="125" d="100"/>
          <a:sy n="125" d="100"/>
        </p:scale>
        <p:origin x="1674" y="-534"/>
      </p:cViewPr>
      <p:guideLst>
        <p:guide orient="horz" pos="144"/>
        <p:guide pos="5712"/>
      </p:guideLst>
    </p:cSldViewPr>
  </p:slideViewPr>
  <p:outlineViewPr>
    <p:cViewPr>
      <p:scale>
        <a:sx n="33" d="100"/>
        <a:sy n="33" d="100"/>
      </p:scale>
      <p:origin x="48" y="120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0" d="100"/>
        <a:sy n="120" d="100"/>
      </p:scale>
      <p:origin x="0" y="-10594"/>
    </p:cViewPr>
  </p:sorterViewPr>
  <p:notesViewPr>
    <p:cSldViewPr>
      <p:cViewPr varScale="1">
        <p:scale>
          <a:sx n="67" d="100"/>
          <a:sy n="67" d="100"/>
        </p:scale>
        <p:origin x="2718" y="78"/>
      </p:cViewPr>
      <p:guideLst>
        <p:guide orient="horz" pos="2953"/>
        <p:guide pos="2185"/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7D3C9561-F719-4105-A856-3A3FDA43532C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9E6DEBCD-983A-4478-9953-3856EFAE81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/>
          <a:lstStyle>
            <a:lvl1pPr algn="r">
              <a:defRPr sz="1200"/>
            </a:lvl1pPr>
          </a:lstStyle>
          <a:p>
            <a:fld id="{58A1CE86-FC4A-4485-ACB7-F19C3E53A979}" type="datetimeFigureOut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87" tIns="46494" rIns="92987" bIns="4649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2"/>
            <a:ext cx="5486400" cy="4183380"/>
          </a:xfrm>
          <a:prstGeom prst="rect">
            <a:avLst/>
          </a:prstGeom>
        </p:spPr>
        <p:txBody>
          <a:bodyPr vert="horz" lIns="92987" tIns="46494" rIns="92987" bIns="464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1" cy="464820"/>
          </a:xfrm>
          <a:prstGeom prst="rect">
            <a:avLst/>
          </a:prstGeom>
        </p:spPr>
        <p:txBody>
          <a:bodyPr vert="horz" lIns="92987" tIns="46494" rIns="92987" bIns="46494" rtlCol="0" anchor="b"/>
          <a:lstStyle>
            <a:lvl1pPr algn="r">
              <a:defRPr sz="1200"/>
            </a:lvl1pPr>
          </a:lstStyle>
          <a:p>
            <a:fld id="{EBD217D9-B156-4188-9F00-8CE7EF96F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2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71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 vectorizer was used, </a:t>
            </a:r>
            <a:r>
              <a:rPr lang="en-US" dirty="0" err="1"/>
              <a:t>ngram</a:t>
            </a:r>
            <a:r>
              <a:rPr lang="en-US" dirty="0"/>
              <a:t> of 3 words, stop word were not used and then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90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249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9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still need to set up an API and that feeds in real time information. We would want to also continue training the model and finding the best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1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90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49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63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D217D9-B156-4188-9F00-8CE7EF96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472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4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March 3</a:t>
            </a:r>
            <a:r>
              <a:rPr lang="en-US" baseline="30000" dirty="0"/>
              <a:t>rd</a:t>
            </a:r>
            <a:r>
              <a:rPr lang="en-US" dirty="0"/>
              <a:t> the SP had taken a dramatic hit. Is was down a significant amount in a very short amount of time. Trump publicized a Tweet that morning.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217D9-B156-4188-9F00-8CE7EF96FC5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sent that tweet during the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217D9-B156-4188-9F00-8CE7EF96FC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2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Theres</a:t>
            </a:r>
            <a:r>
              <a:rPr lang="en-US" dirty="0"/>
              <a:t> a strong reversal upwards. Now, the market ended up far lower by the end of the day. But there is definitely an incentive to want to capitalize on these movements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217D9-B156-4188-9F00-8CE7EF96FC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2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9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S&amp;P Data was really well structured because we paid for it. The only thing a little strange about it was the change in date format halfway thru. We just made a double try/accept loop to account for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8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Stephanie: Started off with an API but that didn’t work the way we wanted. Moved to csv from website. This was a little less clean than we wanted. We had to subtract 5 hours from the time that was given, and even then, we found instances where some tweets were not sent at the correct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5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talk about how we want to measure the market moving. Started off with 5 mins after but chose not to do that. Explain why</a:t>
            </a:r>
          </a:p>
          <a:p>
            <a:endParaRPr lang="en-US" dirty="0"/>
          </a:p>
          <a:p>
            <a:r>
              <a:rPr lang="en-US" dirty="0"/>
              <a:t>We chose intra minute volatility to track micro changes in buy or sell activity, rather than larger movements that occur over the course of the day.</a:t>
            </a:r>
          </a:p>
          <a:p>
            <a:endParaRPr lang="en-US" dirty="0"/>
          </a:p>
          <a:p>
            <a:r>
              <a:rPr lang="en-US" dirty="0"/>
              <a:t>This is one approach and by no means the best one. We chose to analyze the volatility before the tweet occurred to see if there was a clear increase or decrease in volatility.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1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217D9-B156-4188-9F00-8CE7EF96FC5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0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039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51210"/>
            <a:ext cx="8534400" cy="793899"/>
          </a:xfrm>
        </p:spPr>
        <p:txBody>
          <a:bodyPr/>
          <a:lstStyle>
            <a:lvl1pPr>
              <a:defRPr sz="2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822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1807534"/>
            <a:ext cx="9144000" cy="1754326"/>
          </a:xfr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 algn="ctr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FontTx/>
              <a:buNone/>
              <a:defRPr lang="en-US" sz="5400" b="0" kern="1200" cap="all" spc="200" baseline="0" dirty="0">
                <a:solidFill>
                  <a:schemeClr val="tx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672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1210"/>
            <a:ext cx="8534400" cy="7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59711"/>
            <a:ext cx="8534400" cy="468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486400" y="6400800"/>
            <a:ext cx="3505200" cy="4572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Page </a:t>
            </a:r>
            <a:fld id="{BD23BC3D-535B-4525-AA75-BBFCCD63F2E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/>
              </a:rPr>
              <a:t> 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389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24592" y="834375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0" cap="all" baseline="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Georgia" pitchFamily="18" charset="0"/>
          <a:cs typeface="Arial" charset="0"/>
        </a:defRPr>
      </a:lvl9pPr>
    </p:titleStyle>
    <p:bodyStyle>
      <a:lvl1pPr marL="287338" indent="-287338" algn="l" rtl="0" eaLnBrk="0" fontAlgn="base" hangingPunct="0">
        <a:spcBef>
          <a:spcPct val="50000"/>
        </a:spcBef>
        <a:spcAft>
          <a:spcPct val="0"/>
        </a:spcAft>
        <a:buClr>
          <a:srgbClr val="8CBAD2"/>
        </a:buClr>
        <a:buChar char="•"/>
        <a:defRPr sz="2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747713" indent="-290513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2000">
          <a:solidFill>
            <a:schemeClr val="tx1"/>
          </a:solidFill>
          <a:latin typeface="Tw Cen MT" panose="020B0602020104020603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•"/>
        <a:defRPr sz="1800">
          <a:solidFill>
            <a:schemeClr val="tx1"/>
          </a:solidFill>
          <a:latin typeface="Tw Cen MT" panose="020B0602020104020603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–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CBAD2"/>
        </a:buClr>
        <a:buChar char="»"/>
        <a:defRPr sz="1600">
          <a:solidFill>
            <a:schemeClr val="tx1"/>
          </a:solidFill>
          <a:latin typeface="Tw Cen MT" panose="020B0602020104020603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7ABED"/>
        </a:buClr>
        <a:buChar char="»"/>
        <a:defRPr sz="22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ealdonaldtrump/status/881503147168071680?lang=en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ppy-Trump-Angry-Trump by carts on DeviantArt">
            <a:extLst>
              <a:ext uri="{FF2B5EF4-FFF2-40B4-BE49-F238E27FC236}">
                <a16:creationId xmlns:a16="http://schemas.microsoft.com/office/drawing/2014/main" id="{F6B66B58-6C9A-4D3F-B855-9B2CE56D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1665" y="4007298"/>
            <a:ext cx="2140669" cy="214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556640"/>
            <a:ext cx="9144000" cy="131574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800" dirty="0"/>
              <a:t>Trump’s tweets v. the S&amp;P500</a:t>
            </a:r>
            <a:endParaRPr lang="en-US" sz="3800" cap="all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/>
              <a:t>Group 7: Jared </a:t>
            </a:r>
            <a:r>
              <a:rPr lang="en-US" sz="1500" dirty="0" err="1"/>
              <a:t>Madris</a:t>
            </a:r>
            <a:r>
              <a:rPr lang="en-US" sz="1500" dirty="0"/>
              <a:t>, jenny </a:t>
            </a:r>
            <a:r>
              <a:rPr lang="en-US" sz="1500" dirty="0" err="1"/>
              <a:t>yi</a:t>
            </a:r>
            <a:r>
              <a:rPr lang="en-US" sz="1500" dirty="0"/>
              <a:t>, Nathan Mace, Stephanie </a:t>
            </a:r>
            <a:r>
              <a:rPr lang="en-US" sz="1500" dirty="0" err="1"/>
              <a:t>ROman</a:t>
            </a:r>
            <a:endParaRPr lang="en-US" sz="1500" cap="all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sines, finance, growth, trading icon">
            <a:extLst>
              <a:ext uri="{FF2B5EF4-FFF2-40B4-BE49-F238E27FC236}">
                <a16:creationId xmlns:a16="http://schemas.microsoft.com/office/drawing/2014/main" id="{940D6DA4-F04D-4887-9882-BC2BDA96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19" y="1031078"/>
            <a:ext cx="1525562" cy="15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0972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ETL: S&amp;P 500 Data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5EEEC-5ED5-4739-97E9-749790B7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35913"/>
            <a:ext cx="7772400" cy="37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367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pc="100" dirty="0"/>
              <a:t>RESEARCH APPROACH</a:t>
            </a:r>
            <a:br>
              <a:rPr lang="en-US" spc="100" dirty="0"/>
            </a:br>
            <a:r>
              <a:rPr lang="en-US" spc="100" dirty="0" err="1"/>
              <a:t>etl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6560236" y="1034901"/>
            <a:ext cx="1447800" cy="793899"/>
          </a:xfrm>
          <a:prstGeom prst="rect">
            <a:avLst/>
          </a:prstGeom>
          <a:solidFill>
            <a:srgbClr val="4D94B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4343400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841487" y="3554983"/>
            <a:ext cx="2459940" cy="90271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NLP Sentiment Analysis on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4858779" y="2240250"/>
            <a:ext cx="2425357" cy="93554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15855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9" y="5649353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A03DE-F5FD-478D-9508-9D160C790C6F}"/>
              </a:ext>
            </a:extLst>
          </p:cNvPr>
          <p:cNvSpPr txBox="1"/>
          <p:nvPr/>
        </p:nvSpPr>
        <p:spPr>
          <a:xfrm>
            <a:off x="338500" y="1231795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Extract, Transform,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03FB4-A4E8-4C5B-AD28-D40ED04ADE5C}"/>
              </a:ext>
            </a:extLst>
          </p:cNvPr>
          <p:cNvSpPr txBox="1"/>
          <p:nvPr/>
        </p:nvSpPr>
        <p:spPr>
          <a:xfrm>
            <a:off x="338500" y="3068466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7716F-7C08-480F-BAC2-F51F8BBF2513}"/>
              </a:ext>
            </a:extLst>
          </p:cNvPr>
          <p:cNvCxnSpPr>
            <a:cxnSpLocks/>
          </p:cNvCxnSpPr>
          <p:nvPr/>
        </p:nvCxnSpPr>
        <p:spPr>
          <a:xfrm>
            <a:off x="1956432" y="1828800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2A44-F97A-4290-8F91-4C5BDF3AE1E6}"/>
              </a:ext>
            </a:extLst>
          </p:cNvPr>
          <p:cNvCxnSpPr>
            <a:cxnSpLocks/>
          </p:cNvCxnSpPr>
          <p:nvPr/>
        </p:nvCxnSpPr>
        <p:spPr>
          <a:xfrm>
            <a:off x="1956432" y="3901424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969BCB-8E9C-49E4-8F56-484F13790184}"/>
              </a:ext>
            </a:extLst>
          </p:cNvPr>
          <p:cNvSpPr txBox="1"/>
          <p:nvPr/>
        </p:nvSpPr>
        <p:spPr>
          <a:xfrm>
            <a:off x="309925" y="5449298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056" name="Picture 8" descr="csv icon">
            <a:extLst>
              <a:ext uri="{FF2B5EF4-FFF2-40B4-BE49-F238E27FC236}">
                <a16:creationId xmlns:a16="http://schemas.microsoft.com/office/drawing/2014/main" id="{C1421320-92F8-4E20-9348-5D1370C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97" y="107955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sv icon">
            <a:extLst>
              <a:ext uri="{FF2B5EF4-FFF2-40B4-BE49-F238E27FC236}">
                <a16:creationId xmlns:a16="http://schemas.microsoft.com/office/drawing/2014/main" id="{54141CCA-089C-4E29-B42A-309CB54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36" y="106378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38A994-FCEC-4111-9039-9F9A69BB69BC}"/>
              </a:ext>
            </a:extLst>
          </p:cNvPr>
          <p:cNvSpPr/>
          <p:nvPr/>
        </p:nvSpPr>
        <p:spPr>
          <a:xfrm>
            <a:off x="5504939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Hot Encoding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2C007B-7290-43DE-BAB6-AD4678A08D2C}"/>
              </a:ext>
            </a:extLst>
          </p:cNvPr>
          <p:cNvSpPr/>
          <p:nvPr/>
        </p:nvSpPr>
        <p:spPr>
          <a:xfrm>
            <a:off x="374190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NLP!</a:t>
            </a:r>
          </a:p>
        </p:txBody>
      </p:sp>
    </p:spTree>
    <p:extLst>
      <p:ext uri="{BB962C8B-B14F-4D97-AF65-F5344CB8AC3E}">
        <p14:creationId xmlns:p14="http://schemas.microsoft.com/office/powerpoint/2010/main" val="28442588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 err="1"/>
              <a:t>Etl</a:t>
            </a:r>
            <a:r>
              <a:rPr lang="en-US" dirty="0"/>
              <a:t>: Trump tweet data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FA17-F438-4F17-9E02-E4C838CE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85987"/>
            <a:ext cx="8534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744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pc="100" dirty="0"/>
              <a:t>RESEARCH APPROACH</a:t>
            </a:r>
            <a:br>
              <a:rPr lang="en-US" spc="100" dirty="0"/>
            </a:br>
            <a:r>
              <a:rPr lang="en-US" spc="100" dirty="0"/>
              <a:t>Data </a:t>
            </a:r>
            <a:r>
              <a:rPr lang="en-US" sz="2200" b="0" cap="all" spc="100" dirty="0">
                <a:latin typeface="Tw Cen MT" panose="020B0602020104020603" pitchFamily="34" charset="0"/>
              </a:rPr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6560236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4343400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841487" y="3554983"/>
            <a:ext cx="2459940" cy="90271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NLP Sentiment Analysis on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4858779" y="2240250"/>
            <a:ext cx="2425357" cy="93554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Calculate Volatility of S&amp;P 500 Prices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15855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9" y="5649353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A03DE-F5FD-478D-9508-9D160C790C6F}"/>
              </a:ext>
            </a:extLst>
          </p:cNvPr>
          <p:cNvSpPr txBox="1"/>
          <p:nvPr/>
        </p:nvSpPr>
        <p:spPr>
          <a:xfrm>
            <a:off x="338500" y="1231795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Extract, Transform,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03FB4-A4E8-4C5B-AD28-D40ED04ADE5C}"/>
              </a:ext>
            </a:extLst>
          </p:cNvPr>
          <p:cNvSpPr txBox="1"/>
          <p:nvPr/>
        </p:nvSpPr>
        <p:spPr>
          <a:xfrm>
            <a:off x="338500" y="3068466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7716F-7C08-480F-BAC2-F51F8BBF2513}"/>
              </a:ext>
            </a:extLst>
          </p:cNvPr>
          <p:cNvCxnSpPr>
            <a:cxnSpLocks/>
          </p:cNvCxnSpPr>
          <p:nvPr/>
        </p:nvCxnSpPr>
        <p:spPr>
          <a:xfrm>
            <a:off x="1956432" y="1828800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2A44-F97A-4290-8F91-4C5BDF3AE1E6}"/>
              </a:ext>
            </a:extLst>
          </p:cNvPr>
          <p:cNvCxnSpPr>
            <a:cxnSpLocks/>
          </p:cNvCxnSpPr>
          <p:nvPr/>
        </p:nvCxnSpPr>
        <p:spPr>
          <a:xfrm>
            <a:off x="1956432" y="3901424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969BCB-8E9C-49E4-8F56-484F13790184}"/>
              </a:ext>
            </a:extLst>
          </p:cNvPr>
          <p:cNvSpPr txBox="1"/>
          <p:nvPr/>
        </p:nvSpPr>
        <p:spPr>
          <a:xfrm>
            <a:off x="309925" y="5449298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056" name="Picture 8" descr="csv icon">
            <a:extLst>
              <a:ext uri="{FF2B5EF4-FFF2-40B4-BE49-F238E27FC236}">
                <a16:creationId xmlns:a16="http://schemas.microsoft.com/office/drawing/2014/main" id="{C1421320-92F8-4E20-9348-5D1370C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97" y="107955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sv icon">
            <a:extLst>
              <a:ext uri="{FF2B5EF4-FFF2-40B4-BE49-F238E27FC236}">
                <a16:creationId xmlns:a16="http://schemas.microsoft.com/office/drawing/2014/main" id="{54141CCA-089C-4E29-B42A-309CB54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36" y="106378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B1AF2B-4FA7-4941-8581-621D0B1EB23D}"/>
              </a:ext>
            </a:extLst>
          </p:cNvPr>
          <p:cNvSpPr/>
          <p:nvPr/>
        </p:nvSpPr>
        <p:spPr>
          <a:xfrm>
            <a:off x="5504939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Hot Encoding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65613-EDD9-41F1-AD52-662D1FD2877A}"/>
              </a:ext>
            </a:extLst>
          </p:cNvPr>
          <p:cNvSpPr/>
          <p:nvPr/>
        </p:nvSpPr>
        <p:spPr>
          <a:xfrm>
            <a:off x="374190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NLP!</a:t>
            </a:r>
          </a:p>
        </p:txBody>
      </p:sp>
    </p:spTree>
    <p:extLst>
      <p:ext uri="{BB962C8B-B14F-4D97-AF65-F5344CB8AC3E}">
        <p14:creationId xmlns:p14="http://schemas.microsoft.com/office/powerpoint/2010/main" val="315957372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analytics: </a:t>
            </a:r>
            <a:r>
              <a:rPr lang="en-US" dirty="0" err="1"/>
              <a:t>s&amp;p</a:t>
            </a:r>
            <a:r>
              <a:rPr lang="en-US" dirty="0"/>
              <a:t> volatility calculation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5FAE2-B423-42AF-B7B9-F52B40B2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143000"/>
            <a:ext cx="6869969" cy="213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32F138-1B26-4641-8BA2-A7540EC0A39B}"/>
                  </a:ext>
                </a:extLst>
              </p:cNvPr>
              <p:cNvSpPr txBox="1"/>
              <p:nvPr/>
            </p:nvSpPr>
            <p:spPr>
              <a:xfrm>
                <a:off x="0" y="1972106"/>
                <a:ext cx="2209799" cy="47538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chemeClr val="tx1"/>
                    </a:solidFill>
                  </a:rPr>
                  <a:t>Volatility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sz="2000" dirty="0" err="1">
                  <a:solidFill>
                    <a:schemeClr val="tx1"/>
                  </a:solidFill>
                  <a:latin typeface="Futura Std Light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32F138-1B26-4641-8BA2-A7540EC0A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2106"/>
                <a:ext cx="2209799" cy="475387"/>
              </a:xfrm>
              <a:prstGeom prst="rect">
                <a:avLst/>
              </a:prstGeom>
              <a:blipFill>
                <a:blip r:embed="rId4"/>
                <a:stretch>
                  <a:fillRect t="-2597" b="-1168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FA7D5E5-BB0B-47F0-9DCD-C0088F47E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3810000"/>
            <a:ext cx="8366760" cy="1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093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pc="100" dirty="0"/>
              <a:t>RESEARCH APPROACH</a:t>
            </a:r>
            <a:br>
              <a:rPr lang="en-US" spc="100" dirty="0"/>
            </a:br>
            <a:r>
              <a:rPr lang="en-US" spc="100" dirty="0"/>
              <a:t>Data </a:t>
            </a:r>
            <a:r>
              <a:rPr lang="en-US" sz="2200" b="0" cap="all" spc="100" dirty="0">
                <a:latin typeface="Tw Cen MT" panose="020B0602020104020603" pitchFamily="34" charset="0"/>
              </a:rPr>
              <a:t>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6560236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4343400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841487" y="3554983"/>
            <a:ext cx="2459940" cy="902716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Perform NLP Sentiment Analysis on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4858779" y="2240250"/>
            <a:ext cx="2425357" cy="93554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7C866-D51D-4CE4-A037-BEA636EF1DD6}"/>
              </a:ext>
            </a:extLst>
          </p:cNvPr>
          <p:cNvSpPr/>
          <p:nvPr/>
        </p:nvSpPr>
        <p:spPr>
          <a:xfrm>
            <a:off x="5504939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Hot Encoding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15855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9" y="5649353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A03DE-F5FD-478D-9508-9D160C790C6F}"/>
              </a:ext>
            </a:extLst>
          </p:cNvPr>
          <p:cNvSpPr txBox="1"/>
          <p:nvPr/>
        </p:nvSpPr>
        <p:spPr>
          <a:xfrm>
            <a:off x="338500" y="1231795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Extract, Transform,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03FB4-A4E8-4C5B-AD28-D40ED04ADE5C}"/>
              </a:ext>
            </a:extLst>
          </p:cNvPr>
          <p:cNvSpPr txBox="1"/>
          <p:nvPr/>
        </p:nvSpPr>
        <p:spPr>
          <a:xfrm>
            <a:off x="338500" y="3068466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7716F-7C08-480F-BAC2-F51F8BBF2513}"/>
              </a:ext>
            </a:extLst>
          </p:cNvPr>
          <p:cNvCxnSpPr>
            <a:cxnSpLocks/>
          </p:cNvCxnSpPr>
          <p:nvPr/>
        </p:nvCxnSpPr>
        <p:spPr>
          <a:xfrm>
            <a:off x="1956432" y="1828800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2A44-F97A-4290-8F91-4C5BDF3AE1E6}"/>
              </a:ext>
            </a:extLst>
          </p:cNvPr>
          <p:cNvCxnSpPr>
            <a:cxnSpLocks/>
          </p:cNvCxnSpPr>
          <p:nvPr/>
        </p:nvCxnSpPr>
        <p:spPr>
          <a:xfrm>
            <a:off x="1956432" y="3901424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969BCB-8E9C-49E4-8F56-484F13790184}"/>
              </a:ext>
            </a:extLst>
          </p:cNvPr>
          <p:cNvSpPr txBox="1"/>
          <p:nvPr/>
        </p:nvSpPr>
        <p:spPr>
          <a:xfrm>
            <a:off x="309925" y="5449298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C591F7-6A93-4002-866F-83B75E1F6DDB}"/>
              </a:ext>
            </a:extLst>
          </p:cNvPr>
          <p:cNvSpPr/>
          <p:nvPr/>
        </p:nvSpPr>
        <p:spPr>
          <a:xfrm>
            <a:off x="374190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NLP!</a:t>
            </a:r>
          </a:p>
        </p:txBody>
      </p:sp>
      <p:pic>
        <p:nvPicPr>
          <p:cNvPr id="2056" name="Picture 8" descr="csv icon">
            <a:extLst>
              <a:ext uri="{FF2B5EF4-FFF2-40B4-BE49-F238E27FC236}">
                <a16:creationId xmlns:a16="http://schemas.microsoft.com/office/drawing/2014/main" id="{C1421320-92F8-4E20-9348-5D1370C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97" y="107955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sv icon">
            <a:extLst>
              <a:ext uri="{FF2B5EF4-FFF2-40B4-BE49-F238E27FC236}">
                <a16:creationId xmlns:a16="http://schemas.microsoft.com/office/drawing/2014/main" id="{54141CCA-089C-4E29-B42A-309CB54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36" y="106378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771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analytics: Trump tweet </a:t>
            </a:r>
            <a:r>
              <a:rPr lang="en-US" dirty="0" err="1"/>
              <a:t>nlp</a:t>
            </a:r>
            <a:r>
              <a:rPr lang="en-US" dirty="0"/>
              <a:t> sentiment analysis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7A94A-2753-4E19-9618-B2168415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83" y="5638800"/>
            <a:ext cx="5024034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BA4C1-6B3D-44E0-A37A-613FD4E29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143000"/>
            <a:ext cx="7315200" cy="438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33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pc="100" dirty="0"/>
              <a:t>RESEARCH APPROACH</a:t>
            </a:r>
            <a:br>
              <a:rPr lang="en-US" spc="100" dirty="0"/>
            </a:br>
            <a:r>
              <a:rPr lang="en-US" spc="100" dirty="0"/>
              <a:t>Machine </a:t>
            </a:r>
            <a:r>
              <a:rPr lang="en-US" sz="2200" b="0" cap="all" spc="100" dirty="0">
                <a:latin typeface="Tw Cen MT" panose="020B0602020104020603" pitchFamily="34" charset="0"/>
              </a:rPr>
              <a:t>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6560236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4343400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841487" y="3554983"/>
            <a:ext cx="2459940" cy="90271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Perform NLP Sentiment Analysis on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4858779" y="2240250"/>
            <a:ext cx="2425357" cy="93554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7C866-D51D-4CE4-A037-BEA636EF1DD6}"/>
              </a:ext>
            </a:extLst>
          </p:cNvPr>
          <p:cNvSpPr/>
          <p:nvPr/>
        </p:nvSpPr>
        <p:spPr>
          <a:xfrm>
            <a:off x="5504939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Hot Encoding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15855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9" y="5649353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A03DE-F5FD-478D-9508-9D160C790C6F}"/>
              </a:ext>
            </a:extLst>
          </p:cNvPr>
          <p:cNvSpPr txBox="1"/>
          <p:nvPr/>
        </p:nvSpPr>
        <p:spPr>
          <a:xfrm>
            <a:off x="338500" y="1231795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Extract, Transform,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03FB4-A4E8-4C5B-AD28-D40ED04ADE5C}"/>
              </a:ext>
            </a:extLst>
          </p:cNvPr>
          <p:cNvSpPr txBox="1"/>
          <p:nvPr/>
        </p:nvSpPr>
        <p:spPr>
          <a:xfrm>
            <a:off x="338500" y="3068466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7716F-7C08-480F-BAC2-F51F8BBF2513}"/>
              </a:ext>
            </a:extLst>
          </p:cNvPr>
          <p:cNvCxnSpPr>
            <a:cxnSpLocks/>
          </p:cNvCxnSpPr>
          <p:nvPr/>
        </p:nvCxnSpPr>
        <p:spPr>
          <a:xfrm>
            <a:off x="1956432" y="1828800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2A44-F97A-4290-8F91-4C5BDF3AE1E6}"/>
              </a:ext>
            </a:extLst>
          </p:cNvPr>
          <p:cNvCxnSpPr>
            <a:cxnSpLocks/>
          </p:cNvCxnSpPr>
          <p:nvPr/>
        </p:nvCxnSpPr>
        <p:spPr>
          <a:xfrm>
            <a:off x="1956432" y="3901424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969BCB-8E9C-49E4-8F56-484F13790184}"/>
              </a:ext>
            </a:extLst>
          </p:cNvPr>
          <p:cNvSpPr txBox="1"/>
          <p:nvPr/>
        </p:nvSpPr>
        <p:spPr>
          <a:xfrm>
            <a:off x="309925" y="5449298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C591F7-6A93-4002-866F-83B75E1F6DDB}"/>
              </a:ext>
            </a:extLst>
          </p:cNvPr>
          <p:cNvSpPr/>
          <p:nvPr/>
        </p:nvSpPr>
        <p:spPr>
          <a:xfrm>
            <a:off x="3741902" y="5029200"/>
            <a:ext cx="1447800" cy="1371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More NLP!</a:t>
            </a:r>
          </a:p>
        </p:txBody>
      </p:sp>
      <p:pic>
        <p:nvPicPr>
          <p:cNvPr id="2056" name="Picture 8" descr="csv icon">
            <a:extLst>
              <a:ext uri="{FF2B5EF4-FFF2-40B4-BE49-F238E27FC236}">
                <a16:creationId xmlns:a16="http://schemas.microsoft.com/office/drawing/2014/main" id="{C1421320-92F8-4E20-9348-5D1370C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97" y="107955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sv icon">
            <a:extLst>
              <a:ext uri="{FF2B5EF4-FFF2-40B4-BE49-F238E27FC236}">
                <a16:creationId xmlns:a16="http://schemas.microsoft.com/office/drawing/2014/main" id="{54141CCA-089C-4E29-B42A-309CB54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36" y="106378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0142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Machine learning: more </a:t>
            </a:r>
            <a:r>
              <a:rPr lang="en-US" dirty="0" err="1"/>
              <a:t>nlp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25DE96-E5E6-4A43-AB47-B99B6DFD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800"/>
            <a:ext cx="7772400" cy="257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E866F-DF0A-4EC6-AA62-D3B563D4C8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026" y="3870008"/>
            <a:ext cx="4313017" cy="1844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E889E-433D-4F92-9A79-6E1CFFEAB59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69682" y="3870008"/>
            <a:ext cx="4031088" cy="1692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594859-804C-449E-AA9E-7B6DFFABEC0A}"/>
              </a:ext>
            </a:extLst>
          </p:cNvPr>
          <p:cNvSpPr txBox="1"/>
          <p:nvPr/>
        </p:nvSpPr>
        <p:spPr>
          <a:xfrm>
            <a:off x="1414436" y="3463321"/>
            <a:ext cx="2133600" cy="5847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Stop Words not removed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76E30-214D-4CE0-8280-D464C6737F33}"/>
              </a:ext>
            </a:extLst>
          </p:cNvPr>
          <p:cNvSpPr txBox="1"/>
          <p:nvPr/>
        </p:nvSpPr>
        <p:spPr>
          <a:xfrm>
            <a:off x="5618426" y="3486404"/>
            <a:ext cx="2133600" cy="3385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Stop Words removed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C5B061-EDC7-4920-92ED-008192D38A60}"/>
              </a:ext>
            </a:extLst>
          </p:cNvPr>
          <p:cNvSpPr/>
          <p:nvPr/>
        </p:nvSpPr>
        <p:spPr>
          <a:xfrm>
            <a:off x="276403" y="3742343"/>
            <a:ext cx="1421193" cy="49386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DC2374-0EFD-4B5A-921A-11B0A2DB1F66}"/>
              </a:ext>
            </a:extLst>
          </p:cNvPr>
          <p:cNvSpPr/>
          <p:nvPr/>
        </p:nvSpPr>
        <p:spPr>
          <a:xfrm>
            <a:off x="4669682" y="3774634"/>
            <a:ext cx="1328269" cy="461573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860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6560236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4343400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841487" y="3554983"/>
            <a:ext cx="2459940" cy="90271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Perform NLP Sentiment Analysis on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4858779" y="2240250"/>
            <a:ext cx="2425357" cy="93554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7C866-D51D-4CE4-A037-BEA636EF1DD6}"/>
              </a:ext>
            </a:extLst>
          </p:cNvPr>
          <p:cNvSpPr/>
          <p:nvPr/>
        </p:nvSpPr>
        <p:spPr>
          <a:xfrm>
            <a:off x="5504939" y="5029200"/>
            <a:ext cx="1447800" cy="1371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Hot Encoding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15855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9" y="5649353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A03DE-F5FD-478D-9508-9D160C790C6F}"/>
              </a:ext>
            </a:extLst>
          </p:cNvPr>
          <p:cNvSpPr txBox="1"/>
          <p:nvPr/>
        </p:nvSpPr>
        <p:spPr>
          <a:xfrm>
            <a:off x="338500" y="1231795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Extract, Transform,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03FB4-A4E8-4C5B-AD28-D40ED04ADE5C}"/>
              </a:ext>
            </a:extLst>
          </p:cNvPr>
          <p:cNvSpPr txBox="1"/>
          <p:nvPr/>
        </p:nvSpPr>
        <p:spPr>
          <a:xfrm>
            <a:off x="338500" y="3068466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7716F-7C08-480F-BAC2-F51F8BBF2513}"/>
              </a:ext>
            </a:extLst>
          </p:cNvPr>
          <p:cNvCxnSpPr>
            <a:cxnSpLocks/>
          </p:cNvCxnSpPr>
          <p:nvPr/>
        </p:nvCxnSpPr>
        <p:spPr>
          <a:xfrm>
            <a:off x="1956432" y="1828800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2A44-F97A-4290-8F91-4C5BDF3AE1E6}"/>
              </a:ext>
            </a:extLst>
          </p:cNvPr>
          <p:cNvCxnSpPr>
            <a:cxnSpLocks/>
          </p:cNvCxnSpPr>
          <p:nvPr/>
        </p:nvCxnSpPr>
        <p:spPr>
          <a:xfrm>
            <a:off x="1956432" y="3901424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969BCB-8E9C-49E4-8F56-484F13790184}"/>
              </a:ext>
            </a:extLst>
          </p:cNvPr>
          <p:cNvSpPr txBox="1"/>
          <p:nvPr/>
        </p:nvSpPr>
        <p:spPr>
          <a:xfrm>
            <a:off x="309925" y="5449298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C591F7-6A93-4002-866F-83B75E1F6DDB}"/>
              </a:ext>
            </a:extLst>
          </p:cNvPr>
          <p:cNvSpPr/>
          <p:nvPr/>
        </p:nvSpPr>
        <p:spPr>
          <a:xfrm>
            <a:off x="3741902" y="5029200"/>
            <a:ext cx="1447800" cy="1371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NLP!</a:t>
            </a:r>
          </a:p>
        </p:txBody>
      </p:sp>
      <p:pic>
        <p:nvPicPr>
          <p:cNvPr id="2056" name="Picture 8" descr="csv icon">
            <a:extLst>
              <a:ext uri="{FF2B5EF4-FFF2-40B4-BE49-F238E27FC236}">
                <a16:creationId xmlns:a16="http://schemas.microsoft.com/office/drawing/2014/main" id="{C1421320-92F8-4E20-9348-5D1370C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97" y="107955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sv icon">
            <a:extLst>
              <a:ext uri="{FF2B5EF4-FFF2-40B4-BE49-F238E27FC236}">
                <a16:creationId xmlns:a16="http://schemas.microsoft.com/office/drawing/2014/main" id="{54141CCA-089C-4E29-B42A-309CB54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36" y="106378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7559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RESEARCH 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340" y="1123171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>
                <a:solidFill>
                  <a:schemeClr val="bg1"/>
                </a:solidFill>
                <a:latin typeface="Tw Cen MT" panose="020B0602020104020603" pitchFamily="34" charset="0"/>
              </a:rPr>
              <a:t>CONTEXT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066800"/>
            <a:ext cx="6638860" cy="8309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>
                <a:ea typeface="+mn-ea"/>
              </a:rPr>
              <a:t>On March 3</a:t>
            </a:r>
            <a:r>
              <a:rPr lang="en-US" sz="1600" baseline="30000" dirty="0">
                <a:ea typeface="+mn-ea"/>
              </a:rPr>
              <a:t>rd </a:t>
            </a:r>
            <a:r>
              <a:rPr lang="en-US" sz="1600" dirty="0">
                <a:ea typeface="+mn-ea"/>
              </a:rPr>
              <a:t>2020, the S&amp;P 500 had fallen 8.7% from its high in less than a month. This was an unprecedented drop, fueled by fears of the novel COVID spreading around the world. Trump publicized a tweet: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5D6-5032-4AE0-B755-A1F5A99DA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44"/>
          <a:stretch/>
        </p:blipFill>
        <p:spPr>
          <a:xfrm>
            <a:off x="1333500" y="2298692"/>
            <a:ext cx="6477000" cy="29028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1B9236-3B94-4919-8883-2D0E18E1A711}"/>
              </a:ext>
            </a:extLst>
          </p:cNvPr>
          <p:cNvSpPr/>
          <p:nvPr/>
        </p:nvSpPr>
        <p:spPr>
          <a:xfrm>
            <a:off x="1333500" y="5727118"/>
            <a:ext cx="6867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 was indicating that the fed will cut rates. That same day, Jerome Powel announced an emergency half-percentage rate cut.</a:t>
            </a:r>
          </a:p>
        </p:txBody>
      </p:sp>
    </p:spTree>
    <p:extLst>
      <p:ext uri="{BB962C8B-B14F-4D97-AF65-F5344CB8AC3E}">
        <p14:creationId xmlns:p14="http://schemas.microsoft.com/office/powerpoint/2010/main" val="31979266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Machine learning: one hot encoding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2ABC7-7BD1-4A46-B8E4-E4651C33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43000"/>
            <a:ext cx="6858000" cy="2549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D752A-1355-4E96-9676-698E3E935D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84157" y="3810000"/>
            <a:ext cx="3423285" cy="1552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FC82171-9190-4F2A-93A3-42C653852D26}"/>
              </a:ext>
            </a:extLst>
          </p:cNvPr>
          <p:cNvSpPr/>
          <p:nvPr/>
        </p:nvSpPr>
        <p:spPr>
          <a:xfrm>
            <a:off x="2784157" y="3723060"/>
            <a:ext cx="1143000" cy="39719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45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6560236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4343400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841487" y="3554983"/>
            <a:ext cx="2459940" cy="90271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Perform NLP Sentiment Analysis on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4858779" y="2240250"/>
            <a:ext cx="2425357" cy="93554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7C866-D51D-4CE4-A037-BEA636EF1DD6}"/>
              </a:ext>
            </a:extLst>
          </p:cNvPr>
          <p:cNvSpPr/>
          <p:nvPr/>
        </p:nvSpPr>
        <p:spPr>
          <a:xfrm>
            <a:off x="5504939" y="5029200"/>
            <a:ext cx="1447800" cy="13716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Hot Encoding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158552" y="5029200"/>
            <a:ext cx="1447800" cy="1371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Profit?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9" y="5649353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A03DE-F5FD-478D-9508-9D160C790C6F}"/>
              </a:ext>
            </a:extLst>
          </p:cNvPr>
          <p:cNvSpPr txBox="1"/>
          <p:nvPr/>
        </p:nvSpPr>
        <p:spPr>
          <a:xfrm>
            <a:off x="338500" y="1231795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Extract, Transform,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03FB4-A4E8-4C5B-AD28-D40ED04ADE5C}"/>
              </a:ext>
            </a:extLst>
          </p:cNvPr>
          <p:cNvSpPr txBox="1"/>
          <p:nvPr/>
        </p:nvSpPr>
        <p:spPr>
          <a:xfrm>
            <a:off x="338500" y="3068466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7716F-7C08-480F-BAC2-F51F8BBF2513}"/>
              </a:ext>
            </a:extLst>
          </p:cNvPr>
          <p:cNvCxnSpPr>
            <a:cxnSpLocks/>
          </p:cNvCxnSpPr>
          <p:nvPr/>
        </p:nvCxnSpPr>
        <p:spPr>
          <a:xfrm>
            <a:off x="1956432" y="1828800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2A44-F97A-4290-8F91-4C5BDF3AE1E6}"/>
              </a:ext>
            </a:extLst>
          </p:cNvPr>
          <p:cNvCxnSpPr>
            <a:cxnSpLocks/>
          </p:cNvCxnSpPr>
          <p:nvPr/>
        </p:nvCxnSpPr>
        <p:spPr>
          <a:xfrm>
            <a:off x="1956432" y="3901424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969BCB-8E9C-49E4-8F56-484F13790184}"/>
              </a:ext>
            </a:extLst>
          </p:cNvPr>
          <p:cNvSpPr txBox="1"/>
          <p:nvPr/>
        </p:nvSpPr>
        <p:spPr>
          <a:xfrm>
            <a:off x="309925" y="5449298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C591F7-6A93-4002-866F-83B75E1F6DDB}"/>
              </a:ext>
            </a:extLst>
          </p:cNvPr>
          <p:cNvSpPr/>
          <p:nvPr/>
        </p:nvSpPr>
        <p:spPr>
          <a:xfrm>
            <a:off x="3741902" y="5029200"/>
            <a:ext cx="1447800" cy="1371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NLP!</a:t>
            </a:r>
          </a:p>
        </p:txBody>
      </p:sp>
      <p:pic>
        <p:nvPicPr>
          <p:cNvPr id="2056" name="Picture 8" descr="csv icon">
            <a:extLst>
              <a:ext uri="{FF2B5EF4-FFF2-40B4-BE49-F238E27FC236}">
                <a16:creationId xmlns:a16="http://schemas.microsoft.com/office/drawing/2014/main" id="{C1421320-92F8-4E20-9348-5D1370C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97" y="107955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sv icon">
            <a:extLst>
              <a:ext uri="{FF2B5EF4-FFF2-40B4-BE49-F238E27FC236}">
                <a16:creationId xmlns:a16="http://schemas.microsoft.com/office/drawing/2014/main" id="{54141CCA-089C-4E29-B42A-309CB54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36" y="106378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4060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Profit? </a:t>
            </a:r>
            <a:endParaRPr lang="en-US" sz="2200" dirty="0"/>
          </a:p>
        </p:txBody>
      </p:sp>
      <p:pic>
        <p:nvPicPr>
          <p:cNvPr id="4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E7A88A51-374F-4C90-B495-CEFC1C05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F1D5A0-27D5-40C2-9D32-E3A17270D071}"/>
              </a:ext>
            </a:extLst>
          </p:cNvPr>
          <p:cNvSpPr txBox="1"/>
          <p:nvPr/>
        </p:nvSpPr>
        <p:spPr>
          <a:xfrm>
            <a:off x="3657600" y="4288423"/>
            <a:ext cx="1600200" cy="3385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Well…</a:t>
            </a:r>
          </a:p>
        </p:txBody>
      </p:sp>
    </p:spTree>
    <p:extLst>
      <p:ext uri="{BB962C8B-B14F-4D97-AF65-F5344CB8AC3E}">
        <p14:creationId xmlns:p14="http://schemas.microsoft.com/office/powerpoint/2010/main" val="34176348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Profit? </a:t>
            </a:r>
            <a:endParaRPr lang="en-US" sz="2200" dirty="0"/>
          </a:p>
        </p:txBody>
      </p:sp>
      <p:pic>
        <p:nvPicPr>
          <p:cNvPr id="5122" name="Picture 2" descr="Trump won't wear a face mask — 'It's only a recommendation' — even ...">
            <a:extLst>
              <a:ext uri="{FF2B5EF4-FFF2-40B4-BE49-F238E27FC236}">
                <a16:creationId xmlns:a16="http://schemas.microsoft.com/office/drawing/2014/main" id="{A2A3B9D8-9D39-47F9-8A13-BF58F80F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18" y="1462475"/>
            <a:ext cx="5059563" cy="38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C2503-E554-40D5-A0E1-2854C16176A8}"/>
              </a:ext>
            </a:extLst>
          </p:cNvPr>
          <p:cNvSpPr txBox="1"/>
          <p:nvPr/>
        </p:nvSpPr>
        <p:spPr>
          <a:xfrm>
            <a:off x="3771899" y="5880535"/>
            <a:ext cx="1600200" cy="3693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88937328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exploration</a:t>
            </a: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627CD-0E27-45B2-B2BB-5DFA509A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04" y="1371600"/>
            <a:ext cx="8158392" cy="43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271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exploration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Below are the top 3 most retweeted posts during Trump’s presidency: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B81BB7-A925-4ECD-9C23-1E1E9DAEA703}"/>
              </a:ext>
            </a:extLst>
          </p:cNvPr>
          <p:cNvGrpSpPr/>
          <p:nvPr/>
        </p:nvGrpSpPr>
        <p:grpSpPr>
          <a:xfrm>
            <a:off x="491197" y="1303822"/>
            <a:ext cx="8164257" cy="2162164"/>
            <a:chOff x="491197" y="1303822"/>
            <a:chExt cx="8164257" cy="2162164"/>
          </a:xfrm>
        </p:grpSpPr>
        <p:pic>
          <p:nvPicPr>
            <p:cNvPr id="4" name="Picture 3">
              <a:hlinkClick r:id="rId3"/>
              <a:extLst>
                <a:ext uri="{FF2B5EF4-FFF2-40B4-BE49-F238E27FC236}">
                  <a16:creationId xmlns:a16="http://schemas.microsoft.com/office/drawing/2014/main" id="{565572B6-709D-49F0-9E94-12CCA993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197" y="1371119"/>
              <a:ext cx="3247856" cy="209486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B5251A-31B8-4131-A4E9-9503D112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568" y="1303822"/>
              <a:ext cx="4686886" cy="10371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D09B5A-4D86-4B6E-AEDF-E77648BBD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2400" y="2547186"/>
              <a:ext cx="4682197" cy="881814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ADD40B9-4262-4D7A-ACA3-78D7A65F4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830" y="3635167"/>
            <a:ext cx="5938340" cy="28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15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>
                <a:solidFill>
                  <a:schemeClr val="tx1"/>
                </a:solidFill>
                <a:latin typeface="Tw Cen MT" panose="020B0602020104020603" pitchFamily="34" charset="0"/>
              </a:rPr>
              <a:t>Questions?</a:t>
            </a:r>
            <a:endParaRPr lang="en-US" sz="15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622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2677433"/>
            <a:ext cx="9144000" cy="7078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cap="all" dirty="0">
                <a:solidFill>
                  <a:schemeClr val="tx1"/>
                </a:solidFill>
                <a:latin typeface="Tw Cen MT" panose="020B0602020104020603" pitchFamily="34" charset="0"/>
              </a:rPr>
              <a:t>Thank you!</a:t>
            </a:r>
            <a:endParaRPr lang="en-US" sz="15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398129"/>
            <a:ext cx="891540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24592" y="3449238"/>
            <a:ext cx="8919408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4778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Merged Data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4800" y="8382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The final data frame combined the Trump’s tweets, sentiment analysis on the tweets, S&amp;P 500 prices, volatility, and market movement direction.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F4B4B-47F3-4907-9B5D-E1704B148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632099"/>
            <a:ext cx="6419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525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RESEARCH 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340" y="1123171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>
                <a:solidFill>
                  <a:schemeClr val="bg1"/>
                </a:solidFill>
                <a:latin typeface="Tw Cen MT" panose="020B0602020104020603" pitchFamily="34" charset="0"/>
              </a:rPr>
              <a:t>CONTEXT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1066800"/>
            <a:ext cx="6638860" cy="83099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>
                <a:ea typeface="+mn-ea"/>
              </a:rPr>
              <a:t>On March 3</a:t>
            </a:r>
            <a:r>
              <a:rPr lang="en-US" sz="1600" baseline="30000" dirty="0">
                <a:ea typeface="+mn-ea"/>
              </a:rPr>
              <a:t>rd </a:t>
            </a:r>
            <a:r>
              <a:rPr lang="en-US" sz="1600" dirty="0">
                <a:ea typeface="+mn-ea"/>
              </a:rPr>
              <a:t>2020, the S&amp;P 500 had fallen 8.7% from its high in less than a month. This was an unprecedented drop, fueled by fears of the novel COVID spreading around the world. Trump publicized a tweet: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5D6-5032-4AE0-B755-A1F5A99DA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44"/>
          <a:stretch/>
        </p:blipFill>
        <p:spPr>
          <a:xfrm>
            <a:off x="1333500" y="2298692"/>
            <a:ext cx="6477000" cy="29028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1B9236-3B94-4919-8883-2D0E18E1A711}"/>
              </a:ext>
            </a:extLst>
          </p:cNvPr>
          <p:cNvSpPr/>
          <p:nvPr/>
        </p:nvSpPr>
        <p:spPr>
          <a:xfrm>
            <a:off x="1333500" y="5727118"/>
            <a:ext cx="6867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 was indicating that the fed will cut rates. That same day, Jerome Powel announced an emergency half-percentage rate cut.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B73047-6F08-44EB-805C-D7704B2C4883}"/>
              </a:ext>
            </a:extLst>
          </p:cNvPr>
          <p:cNvSpPr/>
          <p:nvPr/>
        </p:nvSpPr>
        <p:spPr>
          <a:xfrm>
            <a:off x="1219200" y="4705473"/>
            <a:ext cx="2057400" cy="646331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170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FE11-7A7E-4D92-881D-3000831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73431-9C2A-4EC8-AA02-CDC5D3CD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05174"/>
            <a:ext cx="8402091" cy="48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229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FE11-7A7E-4D92-881D-3000831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73431-9C2A-4EC8-AA02-CDC5D3CD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05174"/>
            <a:ext cx="8402091" cy="484765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4F2B1C-AC55-4967-A667-4C1E91424D5F}"/>
              </a:ext>
            </a:extLst>
          </p:cNvPr>
          <p:cNvCxnSpPr>
            <a:cxnSpLocks/>
          </p:cNvCxnSpPr>
          <p:nvPr/>
        </p:nvCxnSpPr>
        <p:spPr>
          <a:xfrm>
            <a:off x="4108938" y="1676400"/>
            <a:ext cx="0" cy="37338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witter logo history | Creative Freedom">
            <a:extLst>
              <a:ext uri="{FF2B5EF4-FFF2-40B4-BE49-F238E27FC236}">
                <a16:creationId xmlns:a16="http://schemas.microsoft.com/office/drawing/2014/main" id="{735B7397-BE17-4CA6-A646-89337603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7502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417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9251-1948-43C1-BFB8-03CFD8BB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 machine learning help us predict market movements?</a:t>
            </a:r>
          </a:p>
        </p:txBody>
      </p:sp>
      <p:pic>
        <p:nvPicPr>
          <p:cNvPr id="3" name="Picture 2" descr="https://slack-imgs.com/?c=1&amp;o1=ro&amp;url=https%3A%2F%2Fimages.barrons.com%2Fim-104928%2Fsocial">
            <a:extLst>
              <a:ext uri="{FF2B5EF4-FFF2-40B4-BE49-F238E27FC236}">
                <a16:creationId xmlns:a16="http://schemas.microsoft.com/office/drawing/2014/main" id="{FEA69CB4-FC3F-4F07-99B2-50BB8C3F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26" y="2588160"/>
            <a:ext cx="5893947" cy="30059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A4235-A406-4124-BC23-56DB14EEDF28}"/>
              </a:ext>
            </a:extLst>
          </p:cNvPr>
          <p:cNvSpPr txBox="1"/>
          <p:nvPr/>
        </p:nvSpPr>
        <p:spPr>
          <a:xfrm>
            <a:off x="295340" y="1572271"/>
            <a:ext cx="1752600" cy="307777"/>
          </a:xfrm>
          <a:prstGeom prst="rect">
            <a:avLst/>
          </a:prstGeom>
          <a:solidFill>
            <a:srgbClr val="44546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400" spc="200" dirty="0">
                <a:solidFill>
                  <a:schemeClr val="bg1"/>
                </a:solidFill>
                <a:latin typeface="Tw Cen MT" panose="020B0602020104020603" pitchFamily="34" charset="0"/>
              </a:rPr>
              <a:t>SPECIFICALLY..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EA8AB-EA45-4C33-AF4B-2C8FB88412B7}"/>
              </a:ext>
            </a:extLst>
          </p:cNvPr>
          <p:cNvSpPr txBox="1"/>
          <p:nvPr/>
        </p:nvSpPr>
        <p:spPr>
          <a:xfrm>
            <a:off x="2200340" y="1524000"/>
            <a:ext cx="6638860" cy="5847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1pPr>
            <a:lvl2pPr marL="344488" lvl="1" indent="-173038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2pPr>
            <a:lvl4pPr marL="569913" lvl="3" indent="-225425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Tw Cen MT" panose="020B0602020104020603" pitchFamily="34" charset="0"/>
                <a:ea typeface="Times New Roman" panose="02020603050405020304" pitchFamily="18" charset="0"/>
              </a:defRPr>
            </a:lvl4pPr>
          </a:lstStyle>
          <a:p>
            <a:r>
              <a:rPr lang="en-US" sz="1600" dirty="0">
                <a:ea typeface="+mn-ea"/>
              </a:rPr>
              <a:t>Can we use ML and NLP to build and train a model that determines if there is a relationship between Trump’s tweets vs. S&amp;P 500 movements?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08497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z="2200" b="0" cap="all" spc="100" dirty="0">
                <a:latin typeface="Tw Cen MT" panose="020B0602020104020603" pitchFamily="34" charset="0"/>
              </a:rPr>
              <a:t>RESEARCH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6560236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4343400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841487" y="3554983"/>
            <a:ext cx="2459940" cy="902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NLP Sentiment Analysis on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4858779" y="2240250"/>
            <a:ext cx="2425357" cy="9355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15855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9" y="5649353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A03DE-F5FD-478D-9508-9D160C790C6F}"/>
              </a:ext>
            </a:extLst>
          </p:cNvPr>
          <p:cNvSpPr txBox="1"/>
          <p:nvPr/>
        </p:nvSpPr>
        <p:spPr>
          <a:xfrm>
            <a:off x="338500" y="1231795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Extract, Transform,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03FB4-A4E8-4C5B-AD28-D40ED04ADE5C}"/>
              </a:ext>
            </a:extLst>
          </p:cNvPr>
          <p:cNvSpPr txBox="1"/>
          <p:nvPr/>
        </p:nvSpPr>
        <p:spPr>
          <a:xfrm>
            <a:off x="338500" y="3068466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7716F-7C08-480F-BAC2-F51F8BBF2513}"/>
              </a:ext>
            </a:extLst>
          </p:cNvPr>
          <p:cNvCxnSpPr>
            <a:cxnSpLocks/>
          </p:cNvCxnSpPr>
          <p:nvPr/>
        </p:nvCxnSpPr>
        <p:spPr>
          <a:xfrm>
            <a:off x="1956432" y="1828800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2A44-F97A-4290-8F91-4C5BDF3AE1E6}"/>
              </a:ext>
            </a:extLst>
          </p:cNvPr>
          <p:cNvCxnSpPr>
            <a:cxnSpLocks/>
          </p:cNvCxnSpPr>
          <p:nvPr/>
        </p:nvCxnSpPr>
        <p:spPr>
          <a:xfrm>
            <a:off x="1956432" y="3901424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969BCB-8E9C-49E4-8F56-484F13790184}"/>
              </a:ext>
            </a:extLst>
          </p:cNvPr>
          <p:cNvSpPr txBox="1"/>
          <p:nvPr/>
        </p:nvSpPr>
        <p:spPr>
          <a:xfrm>
            <a:off x="309925" y="5449298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056" name="Picture 8" descr="csv icon">
            <a:extLst>
              <a:ext uri="{FF2B5EF4-FFF2-40B4-BE49-F238E27FC236}">
                <a16:creationId xmlns:a16="http://schemas.microsoft.com/office/drawing/2014/main" id="{C1421320-92F8-4E20-9348-5D1370C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97" y="107955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sv icon">
            <a:extLst>
              <a:ext uri="{FF2B5EF4-FFF2-40B4-BE49-F238E27FC236}">
                <a16:creationId xmlns:a16="http://schemas.microsoft.com/office/drawing/2014/main" id="{54141CCA-089C-4E29-B42A-309CB54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36" y="106378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ADCDE39-CE6A-4AF9-9891-BB9718DA0F74}"/>
              </a:ext>
            </a:extLst>
          </p:cNvPr>
          <p:cNvSpPr/>
          <p:nvPr/>
        </p:nvSpPr>
        <p:spPr>
          <a:xfrm>
            <a:off x="5504939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Hot Encoding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5044C-B96D-4A3C-A388-EE70B156589D}"/>
              </a:ext>
            </a:extLst>
          </p:cNvPr>
          <p:cNvSpPr/>
          <p:nvPr/>
        </p:nvSpPr>
        <p:spPr>
          <a:xfrm>
            <a:off x="374190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NLP!</a:t>
            </a:r>
          </a:p>
        </p:txBody>
      </p:sp>
    </p:spTree>
    <p:extLst>
      <p:ext uri="{BB962C8B-B14F-4D97-AF65-F5344CB8AC3E}">
        <p14:creationId xmlns:p14="http://schemas.microsoft.com/office/powerpoint/2010/main" val="2969148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dirty="0"/>
              <a:t>Data sources</a:t>
            </a: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21471" y="3153704"/>
            <a:ext cx="6477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1. http://www.trumptwitterarchive.com/archive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105400" y="6138446"/>
            <a:ext cx="54898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CBAD2"/>
              </a:buClr>
              <a:buChar char="•"/>
              <a:defRPr sz="2200">
                <a:solidFill>
                  <a:srgbClr val="4D4D4D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20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•"/>
              <a:defRPr sz="18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–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BAD2"/>
              </a:buClr>
              <a:buChar char="»"/>
              <a:defRPr sz="1600">
                <a:solidFill>
                  <a:srgbClr val="4D4D4D"/>
                </a:solidFill>
                <a:latin typeface="Tw Cen MT" panose="020B0602020104020603" pitchFamily="34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7ABED"/>
              </a:buClr>
              <a:buChar char="»"/>
              <a:defRPr sz="22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marL="0" indent="-115887">
              <a:buNone/>
            </a:pPr>
            <a:r>
              <a:rPr lang="en-US" sz="1600" dirty="0">
                <a:solidFill>
                  <a:schemeClr val="tx1"/>
                </a:solidFill>
              </a:rPr>
              <a:t>2. https://firstratedata.com/i/index/SPX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9D4A6-CD1B-40CB-A5FD-C2378C34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8513"/>
            <a:ext cx="7543800" cy="1544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5213E-6B9B-4C91-AABC-D57B8B9BE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16" y="3909635"/>
            <a:ext cx="6477000" cy="22909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512E0E-90E1-45EC-A382-57AE4671AE53}"/>
              </a:ext>
            </a:extLst>
          </p:cNvPr>
          <p:cNvSpPr/>
          <p:nvPr/>
        </p:nvSpPr>
        <p:spPr>
          <a:xfrm>
            <a:off x="3174755" y="3496015"/>
            <a:ext cx="2514600" cy="41971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S&amp;P 500 Intraday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646CF-BD9B-4C9E-8F66-D3803254D5AD}"/>
              </a:ext>
            </a:extLst>
          </p:cNvPr>
          <p:cNvSpPr/>
          <p:nvPr/>
        </p:nvSpPr>
        <p:spPr>
          <a:xfrm>
            <a:off x="3184280" y="951470"/>
            <a:ext cx="2514600" cy="4389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Trump’s Tweet Data</a:t>
            </a:r>
          </a:p>
        </p:txBody>
      </p:sp>
    </p:spTree>
    <p:extLst>
      <p:ext uri="{BB962C8B-B14F-4D97-AF65-F5344CB8AC3E}">
        <p14:creationId xmlns:p14="http://schemas.microsoft.com/office/powerpoint/2010/main" val="41780959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4301"/>
            <a:ext cx="8534400" cy="7938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>
              <a:tabLst>
                <a:tab pos="3543300" algn="l"/>
              </a:tabLst>
            </a:pPr>
            <a:r>
              <a:rPr lang="en-US" spc="100" dirty="0"/>
              <a:t>RESEARCH APPROACH</a:t>
            </a:r>
            <a:br>
              <a:rPr lang="en-US" spc="100" dirty="0"/>
            </a:br>
            <a:r>
              <a:rPr lang="en-US" spc="100" dirty="0" err="1"/>
              <a:t>etl</a:t>
            </a:r>
            <a:endParaRPr lang="en-US" sz="2200" b="0" cap="all" spc="100" dirty="0">
              <a:latin typeface="Tw Cen MT" panose="020B06020201040206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0FDA4-EBA4-4641-8282-F2F4BF64B0B7}"/>
              </a:ext>
            </a:extLst>
          </p:cNvPr>
          <p:cNvSpPr/>
          <p:nvPr/>
        </p:nvSpPr>
        <p:spPr>
          <a:xfrm>
            <a:off x="6560236" y="1034901"/>
            <a:ext cx="1447800" cy="79389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Trump’s Tweet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B7A9A-420B-416B-B07A-ED8CE3D93766}"/>
              </a:ext>
            </a:extLst>
          </p:cNvPr>
          <p:cNvSpPr/>
          <p:nvPr/>
        </p:nvSpPr>
        <p:spPr>
          <a:xfrm>
            <a:off x="4343400" y="1034901"/>
            <a:ext cx="1447800" cy="793899"/>
          </a:xfrm>
          <a:prstGeom prst="rect">
            <a:avLst/>
          </a:prstGeom>
          <a:solidFill>
            <a:srgbClr val="4D94B9"/>
          </a:solidFill>
          <a:ln>
            <a:solidFill>
              <a:srgbClr val="4D94B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S&amp;P 500 Intraday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B4A83-029D-42EB-B5EC-619B531F641F}"/>
              </a:ext>
            </a:extLst>
          </p:cNvPr>
          <p:cNvSpPr/>
          <p:nvPr/>
        </p:nvSpPr>
        <p:spPr>
          <a:xfrm>
            <a:off x="4841487" y="3554983"/>
            <a:ext cx="2459940" cy="90271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NLP Sentiment Analysis on Trump’s Tweets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6B9D1-3413-4049-A162-865752E69C5F}"/>
              </a:ext>
            </a:extLst>
          </p:cNvPr>
          <p:cNvSpPr/>
          <p:nvPr/>
        </p:nvSpPr>
        <p:spPr>
          <a:xfrm>
            <a:off x="4858779" y="2240250"/>
            <a:ext cx="2425357" cy="93554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Volatility of S&amp;P 500 Prices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16A244-36AF-476F-9FB6-232196DAC436}"/>
              </a:ext>
            </a:extLst>
          </p:cNvPr>
          <p:cNvSpPr/>
          <p:nvPr/>
        </p:nvSpPr>
        <p:spPr>
          <a:xfrm>
            <a:off x="715855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Profit?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Money Emoji Transparent &amp; PNG Clipart Free Download - YWD">
            <a:extLst>
              <a:ext uri="{FF2B5EF4-FFF2-40B4-BE49-F238E27FC236}">
                <a16:creationId xmlns:a16="http://schemas.microsoft.com/office/drawing/2014/main" id="{DB145BB0-A3F4-4028-B947-BB4694A28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9" y="5649353"/>
            <a:ext cx="624546" cy="6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A03DE-F5FD-478D-9508-9D160C790C6F}"/>
              </a:ext>
            </a:extLst>
          </p:cNvPr>
          <p:cNvSpPr txBox="1"/>
          <p:nvPr/>
        </p:nvSpPr>
        <p:spPr>
          <a:xfrm>
            <a:off x="338500" y="1231795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Extract, Transform, Load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03FB4-A4E8-4C5B-AD28-D40ED04ADE5C}"/>
              </a:ext>
            </a:extLst>
          </p:cNvPr>
          <p:cNvSpPr txBox="1"/>
          <p:nvPr/>
        </p:nvSpPr>
        <p:spPr>
          <a:xfrm>
            <a:off x="338500" y="3068466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Analytics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37716F-7C08-480F-BAC2-F51F8BBF2513}"/>
              </a:ext>
            </a:extLst>
          </p:cNvPr>
          <p:cNvCxnSpPr>
            <a:cxnSpLocks/>
          </p:cNvCxnSpPr>
          <p:nvPr/>
        </p:nvCxnSpPr>
        <p:spPr>
          <a:xfrm>
            <a:off x="1956432" y="1828800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342A44-F97A-4290-8F91-4C5BDF3AE1E6}"/>
              </a:ext>
            </a:extLst>
          </p:cNvPr>
          <p:cNvCxnSpPr>
            <a:cxnSpLocks/>
          </p:cNvCxnSpPr>
          <p:nvPr/>
        </p:nvCxnSpPr>
        <p:spPr>
          <a:xfrm>
            <a:off x="1956432" y="3901424"/>
            <a:ext cx="0" cy="1112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969BCB-8E9C-49E4-8F56-484F13790184}"/>
              </a:ext>
            </a:extLst>
          </p:cNvPr>
          <p:cNvSpPr txBox="1"/>
          <p:nvPr/>
        </p:nvSpPr>
        <p:spPr>
          <a:xfrm>
            <a:off x="309925" y="5449298"/>
            <a:ext cx="3254914" cy="4001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056" name="Picture 8" descr="csv icon">
            <a:extLst>
              <a:ext uri="{FF2B5EF4-FFF2-40B4-BE49-F238E27FC236}">
                <a16:creationId xmlns:a16="http://schemas.microsoft.com/office/drawing/2014/main" id="{C1421320-92F8-4E20-9348-5D1370C2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97" y="107955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sv icon">
            <a:extLst>
              <a:ext uri="{FF2B5EF4-FFF2-40B4-BE49-F238E27FC236}">
                <a16:creationId xmlns:a16="http://schemas.microsoft.com/office/drawing/2014/main" id="{54141CCA-089C-4E29-B42A-309CB54E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36" y="1063783"/>
            <a:ext cx="475442" cy="4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FE7809-12CF-41FB-9F62-DC622C702EB4}"/>
              </a:ext>
            </a:extLst>
          </p:cNvPr>
          <p:cNvSpPr/>
          <p:nvPr/>
        </p:nvSpPr>
        <p:spPr>
          <a:xfrm>
            <a:off x="5504939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Hot Encoding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2F577-8B63-487B-84AF-1187CA74CCDA}"/>
              </a:ext>
            </a:extLst>
          </p:cNvPr>
          <p:cNvSpPr/>
          <p:nvPr/>
        </p:nvSpPr>
        <p:spPr>
          <a:xfrm>
            <a:off x="3741902" y="5029200"/>
            <a:ext cx="1447800" cy="137160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NLP!</a:t>
            </a:r>
          </a:p>
        </p:txBody>
      </p:sp>
    </p:spTree>
    <p:extLst>
      <p:ext uri="{BB962C8B-B14F-4D97-AF65-F5344CB8AC3E}">
        <p14:creationId xmlns:p14="http://schemas.microsoft.com/office/powerpoint/2010/main" val="28923306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Default Design">
  <a:themeElements>
    <a:clrScheme name="ANN Inc 1">
      <a:dk1>
        <a:srgbClr val="000000"/>
      </a:dk1>
      <a:lt1>
        <a:srgbClr val="FFFFFF"/>
      </a:lt1>
      <a:dk2>
        <a:srgbClr val="87806B"/>
      </a:dk2>
      <a:lt2>
        <a:srgbClr val="6D6C70"/>
      </a:lt2>
      <a:accent1>
        <a:srgbClr val="ACA2AC"/>
      </a:accent1>
      <a:accent2>
        <a:srgbClr val="8CBAD2"/>
      </a:accent2>
      <a:accent3>
        <a:srgbClr val="FAC0CC"/>
      </a:accent3>
      <a:accent4>
        <a:srgbClr val="B6D8D9"/>
      </a:accent4>
      <a:accent5>
        <a:srgbClr val="C7AFB6"/>
      </a:accent5>
      <a:accent6>
        <a:srgbClr val="BFD1C7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rtlCol="0" anchor="ctr">
        <a:spAutoFit/>
      </a:bodyPr>
      <a:lstStyle>
        <a:defPPr algn="ctr">
          <a:defRPr sz="1200" dirty="0" err="1" smtClean="0">
            <a:solidFill>
              <a:schemeClr val="tx1"/>
            </a:solidFill>
            <a:latin typeface="Futura Std 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17621</TotalTime>
  <Words>1048</Words>
  <Application>Microsoft Office PowerPoint</Application>
  <PresentationFormat>On-screen Show (4:3)</PresentationFormat>
  <Paragraphs>158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Futura Std Light</vt:lpstr>
      <vt:lpstr>Georgia</vt:lpstr>
      <vt:lpstr>Tw Cen MT</vt:lpstr>
      <vt:lpstr>2_Default Design</vt:lpstr>
      <vt:lpstr>PowerPoint Presentation</vt:lpstr>
      <vt:lpstr>RESEARCH background</vt:lpstr>
      <vt:lpstr>RESEARCH background</vt:lpstr>
      <vt:lpstr>Research background</vt:lpstr>
      <vt:lpstr>Research background</vt:lpstr>
      <vt:lpstr>Can machine learning help us predict market movements?</vt:lpstr>
      <vt:lpstr>RESEARCH APPROACH</vt:lpstr>
      <vt:lpstr>Data sources</vt:lpstr>
      <vt:lpstr>RESEARCH APPROACH etl</vt:lpstr>
      <vt:lpstr>ETL: S&amp;P 500 Data</vt:lpstr>
      <vt:lpstr>RESEARCH APPROACH etl</vt:lpstr>
      <vt:lpstr>Etl: Trump tweet data</vt:lpstr>
      <vt:lpstr>RESEARCH APPROACH Data analytics</vt:lpstr>
      <vt:lpstr>Data analytics: s&amp;p volatility calculation</vt:lpstr>
      <vt:lpstr>RESEARCH APPROACH Data analytics</vt:lpstr>
      <vt:lpstr>Data analytics: Trump tweet nlp sentiment analysis</vt:lpstr>
      <vt:lpstr>RESEARCH APPROACH Machine learning</vt:lpstr>
      <vt:lpstr>Machine learning: more nlp</vt:lpstr>
      <vt:lpstr>Machine learning</vt:lpstr>
      <vt:lpstr>Machine learning: one hot encoding </vt:lpstr>
      <vt:lpstr>Machine learning</vt:lpstr>
      <vt:lpstr>Profit? </vt:lpstr>
      <vt:lpstr>Profit? </vt:lpstr>
      <vt:lpstr>Data exploration</vt:lpstr>
      <vt:lpstr>Data exploration</vt:lpstr>
      <vt:lpstr>PowerPoint Presentation</vt:lpstr>
      <vt:lpstr>PowerPoint Presentation</vt:lpstr>
      <vt:lpstr>Merged Data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COMPETITIVE ANALYSIS</dc:title>
  <dc:creator>Lauren La Cascia</dc:creator>
  <cp:lastModifiedBy>Nathan Mace</cp:lastModifiedBy>
  <cp:revision>6446</cp:revision>
  <cp:lastPrinted>2019-05-29T14:32:10Z</cp:lastPrinted>
  <dcterms:created xsi:type="dcterms:W3CDTF">2012-06-06T18:44:18Z</dcterms:created>
  <dcterms:modified xsi:type="dcterms:W3CDTF">2020-04-18T06:26:07Z</dcterms:modified>
</cp:coreProperties>
</file>