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64" r:id="rId1"/>
  </p:sldMasterIdLst>
  <p:notesMasterIdLst>
    <p:notesMasterId r:id="rId13"/>
  </p:notesMasterIdLst>
  <p:handoutMasterIdLst>
    <p:handoutMasterId r:id="rId14"/>
  </p:handoutMasterIdLst>
  <p:sldIdLst>
    <p:sldId id="1264" r:id="rId2"/>
    <p:sldId id="1400" r:id="rId3"/>
    <p:sldId id="1399" r:id="rId4"/>
    <p:sldId id="1372" r:id="rId5"/>
    <p:sldId id="1384" r:id="rId6"/>
    <p:sldId id="1402" r:id="rId7"/>
    <p:sldId id="1401" r:id="rId8"/>
    <p:sldId id="1387" r:id="rId9"/>
    <p:sldId id="1397" r:id="rId10"/>
    <p:sldId id="1395" r:id="rId11"/>
    <p:sldId id="1373" r:id="rId12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pos="57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3" userDrawn="1">
          <p15:clr>
            <a:srgbClr val="A4A3A4"/>
          </p15:clr>
        </p15:guide>
        <p15:guide id="2" pos="2185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 LaCascia" initials="LL" lastIdx="8" clrIdx="0">
    <p:extLst/>
  </p:cmAuthor>
  <p:cmAuthor id="2" name="Andrea Ortegon" initials="AO" lastIdx="8" clrIdx="1">
    <p:extLst/>
  </p:cmAuthor>
  <p:cmAuthor id="3" name="Heather Harrison" initials="HH" lastIdx="19" clrIdx="2">
    <p:extLst/>
  </p:cmAuthor>
  <p:cmAuthor id="4" name="Heather" initials="" lastIdx="5" clrIdx="3"/>
  <p:cmAuthor id="5" name="Jenny Yi" initials="JY" lastIdx="5" clrIdx="4">
    <p:extLst>
      <p:ext uri="{19B8F6BF-5375-455C-9EA6-DF929625EA0E}">
        <p15:presenceInfo xmlns:p15="http://schemas.microsoft.com/office/powerpoint/2012/main" userId="S-1-5-21-927676564-1509048076-1819828000-2009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9933"/>
    <a:srgbClr val="FFCC00"/>
    <a:srgbClr val="FDE3E9"/>
    <a:srgbClr val="336600"/>
    <a:srgbClr val="00FFFF"/>
    <a:srgbClr val="95B3D7"/>
    <a:srgbClr val="AECFDF"/>
    <a:srgbClr val="FBD3DB"/>
    <a:srgbClr val="F79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8" autoAdjust="0"/>
    <p:restoredTop sz="94343" autoAdjust="0"/>
  </p:normalViewPr>
  <p:slideViewPr>
    <p:cSldViewPr>
      <p:cViewPr varScale="1">
        <p:scale>
          <a:sx n="68" d="100"/>
          <a:sy n="68" d="100"/>
        </p:scale>
        <p:origin x="1548" y="60"/>
      </p:cViewPr>
      <p:guideLst>
        <p:guide orient="horz" pos="144"/>
        <p:guide pos="5712"/>
      </p:guideLst>
    </p:cSldViewPr>
  </p:slideViewPr>
  <p:outlineViewPr>
    <p:cViewPr>
      <p:scale>
        <a:sx n="33" d="100"/>
        <a:sy n="33" d="100"/>
      </p:scale>
      <p:origin x="48" y="1207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-10594"/>
    </p:cViewPr>
  </p:sorterViewPr>
  <p:notesViewPr>
    <p:cSldViewPr>
      <p:cViewPr varScale="1">
        <p:scale>
          <a:sx n="67" d="100"/>
          <a:sy n="67" d="100"/>
        </p:scale>
        <p:origin x="2718" y="78"/>
      </p:cViewPr>
      <p:guideLst>
        <p:guide orient="horz" pos="2953"/>
        <p:guide pos="2185"/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/>
          <a:lstStyle>
            <a:lvl1pPr algn="r">
              <a:defRPr sz="1200"/>
            </a:lvl1pPr>
          </a:lstStyle>
          <a:p>
            <a:fld id="{7D3C9561-F719-4105-A856-3A3FDA43532C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29967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829967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 anchor="b"/>
          <a:lstStyle>
            <a:lvl1pPr algn="r">
              <a:defRPr sz="1200"/>
            </a:lvl1pPr>
          </a:lstStyle>
          <a:p>
            <a:fld id="{9E6DEBCD-983A-4478-9953-3856EFAE81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4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/>
          <a:lstStyle>
            <a:lvl1pPr algn="r">
              <a:defRPr sz="1200"/>
            </a:lvl1pPr>
          </a:lstStyle>
          <a:p>
            <a:fld id="{58A1CE86-FC4A-4485-ACB7-F19C3E53A979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87" tIns="46494" rIns="92987" bIns="4649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2"/>
            <a:ext cx="5486400" cy="4183380"/>
          </a:xfrm>
          <a:prstGeom prst="rect">
            <a:avLst/>
          </a:prstGeom>
        </p:spPr>
        <p:txBody>
          <a:bodyPr vert="horz" lIns="92987" tIns="46494" rIns="92987" bIns="4649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29967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829967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 anchor="b"/>
          <a:lstStyle>
            <a:lvl1pPr algn="r">
              <a:defRPr sz="1200"/>
            </a:lvl1pPr>
          </a:lstStyle>
          <a:p>
            <a:fld id="{EBD217D9-B156-4188-9F00-8CE7EF96FC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26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D217D9-B156-4188-9F00-8CE7EF96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718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Those &gt;50YO</a:t>
            </a:r>
            <a:r>
              <a:rPr lang="en-US" baseline="0" dirty="0"/>
              <a:t> are more likely to dislike rigid fabric and wide leg.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890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909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194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693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D217D9-B156-4188-9F00-8CE7EF96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794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D217D9-B156-4188-9F00-8CE7EF96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5634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D217D9-B156-4188-9F00-8CE7EF96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47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51210"/>
            <a:ext cx="8534400" cy="793899"/>
          </a:xfrm>
        </p:spPr>
        <p:txBody>
          <a:bodyPr/>
          <a:lstStyle>
            <a:lvl1pPr>
              <a:defRPr sz="2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03968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51210"/>
            <a:ext cx="8534400" cy="793899"/>
          </a:xfrm>
        </p:spPr>
        <p:txBody>
          <a:bodyPr/>
          <a:lstStyle>
            <a:lvl1pPr>
              <a:defRPr sz="2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68229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0" y="1807534"/>
            <a:ext cx="9144000" cy="1754326"/>
          </a:xfrm>
          <a:solidFill>
            <a:schemeClr val="bg1"/>
          </a:solidFill>
        </p:spPr>
        <p:txBody>
          <a:bodyPr wrap="square" rtlCol="0">
            <a:spAutoFit/>
          </a:bodyPr>
          <a:lstStyle>
            <a:lvl1pPr marL="0" indent="0" algn="ctr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FontTx/>
              <a:buNone/>
              <a:defRPr lang="en-US" sz="5400" b="0" kern="1200" cap="all" spc="200" baseline="0" dirty="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398129"/>
            <a:ext cx="8915400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V="1">
            <a:off x="224592" y="3449238"/>
            <a:ext cx="8919408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46729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51210"/>
            <a:ext cx="8534400" cy="7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59711"/>
            <a:ext cx="8534400" cy="468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5486400" y="6400800"/>
            <a:ext cx="3505200" cy="4572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Arial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/>
              </a:rPr>
              <a:t>Page </a:t>
            </a:r>
            <a:fld id="{BD23BC3D-535B-4525-AA75-BBFCCD63F2E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/>
              </a:rPr>
              <a:t> 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793899"/>
            <a:ext cx="8915400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24592" y="834375"/>
            <a:ext cx="8919408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9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0" cap="all" baseline="0">
          <a:solidFill>
            <a:schemeClr val="tx1"/>
          </a:solidFill>
          <a:latin typeface="Tw Cen MT" panose="020B0602020104020603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Georgia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Georgia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Georgia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Georgia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Georgia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Georgia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Georgia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Georgia" pitchFamily="18" charset="0"/>
          <a:cs typeface="Arial" charset="0"/>
        </a:defRPr>
      </a:lvl9pPr>
    </p:titleStyle>
    <p:bodyStyle>
      <a:lvl1pPr marL="287338" indent="-287338" algn="l" rtl="0" eaLnBrk="0" fontAlgn="base" hangingPunct="0">
        <a:spcBef>
          <a:spcPct val="50000"/>
        </a:spcBef>
        <a:spcAft>
          <a:spcPct val="0"/>
        </a:spcAft>
        <a:buClr>
          <a:srgbClr val="8CBAD2"/>
        </a:buClr>
        <a:buChar char="•"/>
        <a:defRPr sz="2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1pPr>
      <a:lvl2pPr marL="747713" indent="-290513" algn="l" rtl="0" eaLnBrk="0" fontAlgn="base" hangingPunct="0">
        <a:spcBef>
          <a:spcPct val="20000"/>
        </a:spcBef>
        <a:spcAft>
          <a:spcPct val="0"/>
        </a:spcAft>
        <a:buClr>
          <a:srgbClr val="8CBAD2"/>
        </a:buClr>
        <a:buChar char="–"/>
        <a:defRPr sz="2000">
          <a:solidFill>
            <a:schemeClr val="tx1"/>
          </a:solidFill>
          <a:latin typeface="Tw Cen MT" panose="020B0602020104020603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CBAD2"/>
        </a:buClr>
        <a:buChar char="•"/>
        <a:defRPr sz="1800">
          <a:solidFill>
            <a:schemeClr val="tx1"/>
          </a:solidFill>
          <a:latin typeface="Tw Cen MT" panose="020B0602020104020603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CBAD2"/>
        </a:buClr>
        <a:buChar char="–"/>
        <a:defRPr sz="1600">
          <a:solidFill>
            <a:schemeClr val="tx1"/>
          </a:solidFill>
          <a:latin typeface="Tw Cen MT" panose="020B0602020104020603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CBAD2"/>
        </a:buClr>
        <a:buChar char="»"/>
        <a:defRPr sz="1600">
          <a:solidFill>
            <a:schemeClr val="tx1"/>
          </a:solidFill>
          <a:latin typeface="Tw Cen MT" panose="020B0602020104020603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77ABED"/>
        </a:buClr>
        <a:buChar char="»"/>
        <a:defRPr sz="2200">
          <a:solidFill>
            <a:srgbClr val="4D4D4D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77ABED"/>
        </a:buClr>
        <a:buChar char="»"/>
        <a:defRPr sz="2200">
          <a:solidFill>
            <a:srgbClr val="4D4D4D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77ABED"/>
        </a:buClr>
        <a:buChar char="»"/>
        <a:defRPr sz="2200">
          <a:solidFill>
            <a:srgbClr val="4D4D4D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77ABED"/>
        </a:buClr>
        <a:buChar char="»"/>
        <a:defRPr sz="2200"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ppy-Trump-Angry-Trump by carts on DeviantArt">
            <a:extLst>
              <a:ext uri="{FF2B5EF4-FFF2-40B4-BE49-F238E27FC236}">
                <a16:creationId xmlns:a16="http://schemas.microsoft.com/office/drawing/2014/main" id="{F6B66B58-6C9A-4D3F-B855-9B2CE56D1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01665" y="4007298"/>
            <a:ext cx="2140669" cy="214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0" y="2556640"/>
            <a:ext cx="9144000" cy="1315745"/>
          </a:xfrm>
          <a:noFill/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800" dirty="0"/>
              <a:t>Trump’s tweets v. the S&amp;P500</a:t>
            </a:r>
            <a:endParaRPr lang="en-US" sz="3800" cap="all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/>
              <a:t>Group 7: Jared </a:t>
            </a:r>
            <a:r>
              <a:rPr lang="en-US" sz="1500" dirty="0" err="1"/>
              <a:t>Madris</a:t>
            </a:r>
            <a:r>
              <a:rPr lang="en-US" sz="1500" dirty="0"/>
              <a:t>, jenny </a:t>
            </a:r>
            <a:r>
              <a:rPr lang="en-US" sz="1500" dirty="0" err="1"/>
              <a:t>yi</a:t>
            </a:r>
            <a:r>
              <a:rPr lang="en-US" sz="1500" dirty="0"/>
              <a:t>, Nathan Mace, Stephanie </a:t>
            </a:r>
            <a:r>
              <a:rPr lang="en-US" sz="1500" dirty="0" err="1"/>
              <a:t>ROman</a:t>
            </a:r>
            <a:endParaRPr lang="en-US" sz="1500" cap="all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398129"/>
            <a:ext cx="8915400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224592" y="3449238"/>
            <a:ext cx="8919408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Bussines, finance, growth, trading icon">
            <a:extLst>
              <a:ext uri="{FF2B5EF4-FFF2-40B4-BE49-F238E27FC236}">
                <a16:creationId xmlns:a16="http://schemas.microsoft.com/office/drawing/2014/main" id="{940D6DA4-F04D-4887-9882-BC2BDA961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219" y="1031078"/>
            <a:ext cx="1525562" cy="15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30972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0" y="2677433"/>
            <a:ext cx="9144000" cy="70788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4000" cap="all" dirty="0">
                <a:solidFill>
                  <a:schemeClr val="tx1"/>
                </a:solidFill>
                <a:latin typeface="Tw Cen MT" panose="020B0602020104020603" pitchFamily="34" charset="0"/>
              </a:rPr>
              <a:t>Questions?</a:t>
            </a:r>
            <a:endParaRPr lang="en-US" sz="15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398129"/>
            <a:ext cx="8915400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224592" y="3449238"/>
            <a:ext cx="8919408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062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0" y="2677433"/>
            <a:ext cx="9144000" cy="70788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4000" cap="all" dirty="0">
                <a:solidFill>
                  <a:schemeClr val="tx1"/>
                </a:solidFill>
                <a:latin typeface="Tw Cen MT" panose="020B0602020104020603" pitchFamily="34" charset="0"/>
              </a:rPr>
              <a:t>Thank you!</a:t>
            </a:r>
            <a:endParaRPr lang="en-US" sz="15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398129"/>
            <a:ext cx="8915400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224592" y="3449238"/>
            <a:ext cx="8919408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84778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sz="2200" b="0" cap="all" spc="100" dirty="0">
                <a:latin typeface="Tw Cen MT" panose="020B0602020104020603" pitchFamily="34" charset="0"/>
              </a:rPr>
              <a:t>RESEARCH background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5340" y="1123171"/>
            <a:ext cx="1752600" cy="307777"/>
          </a:xfrm>
          <a:prstGeom prst="rect">
            <a:avLst/>
          </a:prstGeom>
          <a:solidFill>
            <a:srgbClr val="44546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400" spc="200" dirty="0">
                <a:solidFill>
                  <a:schemeClr val="bg1"/>
                </a:solidFill>
                <a:latin typeface="Tw Cen MT" panose="020B0602020104020603" pitchFamily="34" charset="0"/>
              </a:rPr>
              <a:t>CONTEXT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1066800"/>
            <a:ext cx="6638860" cy="107721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1pPr>
            <a:lvl2pPr marL="344488" lvl="1" indent="-173038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2pPr>
            <a:lvl4pPr marL="569913" lvl="3" indent="-225425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4pPr>
          </a:lstStyle>
          <a:p>
            <a:r>
              <a:rPr lang="en-US" sz="1600" dirty="0">
                <a:ea typeface="+mn-ea"/>
              </a:rPr>
              <a:t>In August 2019, Trump posted a series of tweets starting his plan to 10% tariffs on $300 billion worth of imports from China, in addition to the $250 billion already subject to levies. The S&amp;P 500 fell 0.9% </a:t>
            </a:r>
            <a:r>
              <a:rPr lang="en-US" sz="1600" b="1" dirty="0">
                <a:ea typeface="+mn-ea"/>
              </a:rPr>
              <a:t>that same day </a:t>
            </a:r>
            <a:r>
              <a:rPr lang="en-US" sz="1600" dirty="0">
                <a:ea typeface="+mn-ea"/>
              </a:rPr>
              <a:t>and tumbled almost 3% the following Monday. </a:t>
            </a:r>
          </a:p>
        </p:txBody>
      </p:sp>
      <p:pic>
        <p:nvPicPr>
          <p:cNvPr id="1026" name="Picture 2" descr="https://slack-imgs.com/?c=1&amp;o1=ro&amp;url=https%3A%2F%2Fimages.barrons.com%2Fim-104928%2Fsocial">
            <a:extLst>
              <a:ext uri="{FF2B5EF4-FFF2-40B4-BE49-F238E27FC236}">
                <a16:creationId xmlns:a16="http://schemas.microsoft.com/office/drawing/2014/main" id="{D5CBB389-07A5-43F0-9217-C678E07C6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611405"/>
            <a:ext cx="3505200" cy="178766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193EB6-0614-4620-9D0C-BC7AC139835F}"/>
              </a:ext>
            </a:extLst>
          </p:cNvPr>
          <p:cNvSpPr txBox="1"/>
          <p:nvPr/>
        </p:nvSpPr>
        <p:spPr>
          <a:xfrm>
            <a:off x="304800" y="4949896"/>
            <a:ext cx="1752600" cy="307777"/>
          </a:xfrm>
          <a:prstGeom prst="rect">
            <a:avLst/>
          </a:prstGeom>
          <a:solidFill>
            <a:srgbClr val="44546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400" spc="200" dirty="0">
                <a:solidFill>
                  <a:schemeClr val="bg1"/>
                </a:solidFill>
                <a:latin typeface="Tw Cen MT" panose="020B0602020104020603" pitchFamily="34" charset="0"/>
              </a:rPr>
              <a:t>QUESTIONS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D29D68-0A2C-4704-BE81-B626B1CA6A7D}"/>
              </a:ext>
            </a:extLst>
          </p:cNvPr>
          <p:cNvSpPr txBox="1"/>
          <p:nvPr/>
        </p:nvSpPr>
        <p:spPr>
          <a:xfrm>
            <a:off x="2209800" y="4901625"/>
            <a:ext cx="6638860" cy="8309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1pPr>
            <a:lvl2pPr marL="344488" lvl="1" indent="-173038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2pPr>
            <a:lvl4pPr marL="569913" lvl="3" indent="-225425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4pPr>
          </a:lstStyle>
          <a:p>
            <a:r>
              <a:rPr lang="en-US" sz="1600" dirty="0">
                <a:ea typeface="+mn-ea"/>
              </a:rPr>
              <a:t>Do Trump’s tweets really move the markets? Using machine learning, can we build and train a model to determine the relationship between Trump’s tweets vs. S&amp;P 500 movements? 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41CEE3-C3A6-4B3D-A34C-EEAAE8006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611405"/>
            <a:ext cx="3657600" cy="17876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79266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sz="2200" b="0" cap="all" spc="100" dirty="0">
                <a:latin typeface="Tw Cen MT" panose="020B0602020104020603" pitchFamily="34" charset="0"/>
              </a:rPr>
              <a:t>RESEARCH 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C0FDA4-EBA4-4641-8282-F2F4BF64B0B7}"/>
              </a:ext>
            </a:extLst>
          </p:cNvPr>
          <p:cNvSpPr/>
          <p:nvPr/>
        </p:nvSpPr>
        <p:spPr>
          <a:xfrm>
            <a:off x="566225" y="1752600"/>
            <a:ext cx="1447800" cy="13716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Trump’s Tweet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1B7A9A-420B-416B-B07A-ED8CE3D93766}"/>
              </a:ext>
            </a:extLst>
          </p:cNvPr>
          <p:cNvSpPr/>
          <p:nvPr/>
        </p:nvSpPr>
        <p:spPr>
          <a:xfrm>
            <a:off x="2739683" y="1752600"/>
            <a:ext cx="1447800" cy="13716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S&amp;P 500 Intraday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7B4A83-029D-42EB-B5EC-619B531F641F}"/>
              </a:ext>
            </a:extLst>
          </p:cNvPr>
          <p:cNvSpPr/>
          <p:nvPr/>
        </p:nvSpPr>
        <p:spPr>
          <a:xfrm>
            <a:off x="4913141" y="1752600"/>
            <a:ext cx="1447800" cy="13716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NLP Sentiment Analysis to Trump’s Tweets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06B9D1-3413-4049-A162-865752E69C5F}"/>
              </a:ext>
            </a:extLst>
          </p:cNvPr>
          <p:cNvSpPr/>
          <p:nvPr/>
        </p:nvSpPr>
        <p:spPr>
          <a:xfrm>
            <a:off x="7086600" y="1752600"/>
            <a:ext cx="1447800" cy="13716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Volatility of S&amp;P 500 Prices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C1C6DD-66D1-4122-B77A-3AA0C1835C0F}"/>
              </a:ext>
            </a:extLst>
          </p:cNvPr>
          <p:cNvSpPr/>
          <p:nvPr/>
        </p:nvSpPr>
        <p:spPr>
          <a:xfrm>
            <a:off x="566225" y="4018674"/>
            <a:ext cx="1447800" cy="13716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 2 Datasets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3EECFF-8DF3-4B7C-8742-BE3BC9DD18B0}"/>
              </a:ext>
            </a:extLst>
          </p:cNvPr>
          <p:cNvCxnSpPr>
            <a:cxnSpLocks/>
          </p:cNvCxnSpPr>
          <p:nvPr/>
        </p:nvCxnSpPr>
        <p:spPr>
          <a:xfrm>
            <a:off x="2133600" y="2438400"/>
            <a:ext cx="500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DE6EE3-E8AF-4F61-A6D8-6C471C3DFFF4}"/>
              </a:ext>
            </a:extLst>
          </p:cNvPr>
          <p:cNvCxnSpPr>
            <a:cxnSpLocks/>
          </p:cNvCxnSpPr>
          <p:nvPr/>
        </p:nvCxnSpPr>
        <p:spPr>
          <a:xfrm>
            <a:off x="4269545" y="2438400"/>
            <a:ext cx="500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793024-4A80-4723-BA8D-02E7B20211F6}"/>
              </a:ext>
            </a:extLst>
          </p:cNvPr>
          <p:cNvCxnSpPr>
            <a:cxnSpLocks/>
          </p:cNvCxnSpPr>
          <p:nvPr/>
        </p:nvCxnSpPr>
        <p:spPr>
          <a:xfrm>
            <a:off x="6477000" y="2438400"/>
            <a:ext cx="500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98C2BC3-253A-414D-B60F-971CCFF928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39422" y="3439552"/>
            <a:ext cx="6665156" cy="304800"/>
          </a:xfrm>
          <a:prstGeom prst="bentConnector3">
            <a:avLst>
              <a:gd name="adj1" fmla="val 1000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779E6E-96A9-4226-AF89-E4783E4FBA50}"/>
              </a:ext>
            </a:extLst>
          </p:cNvPr>
          <p:cNvCxnSpPr/>
          <p:nvPr/>
        </p:nvCxnSpPr>
        <p:spPr>
          <a:xfrm flipV="1">
            <a:off x="7904578" y="3287152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428491-6FB0-4ABE-B2B6-9F7CF63E7793}"/>
              </a:ext>
            </a:extLst>
          </p:cNvPr>
          <p:cNvCxnSpPr>
            <a:cxnSpLocks/>
          </p:cNvCxnSpPr>
          <p:nvPr/>
        </p:nvCxnSpPr>
        <p:spPr>
          <a:xfrm>
            <a:off x="2133599" y="4704474"/>
            <a:ext cx="500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3ABFD84-422D-48D1-B907-4CCEC72A871C}"/>
              </a:ext>
            </a:extLst>
          </p:cNvPr>
          <p:cNvSpPr/>
          <p:nvPr/>
        </p:nvSpPr>
        <p:spPr>
          <a:xfrm>
            <a:off x="2739683" y="3999920"/>
            <a:ext cx="1447800" cy="13716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Feed it into our Model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F6DE10-EA5C-404C-A08D-C6753D019D12}"/>
              </a:ext>
            </a:extLst>
          </p:cNvPr>
          <p:cNvCxnSpPr>
            <a:cxnSpLocks/>
          </p:cNvCxnSpPr>
          <p:nvPr/>
        </p:nvCxnSpPr>
        <p:spPr>
          <a:xfrm>
            <a:off x="4307057" y="4704474"/>
            <a:ext cx="500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977C866-D51D-4CE4-A037-BEA636EF1DD6}"/>
              </a:ext>
            </a:extLst>
          </p:cNvPr>
          <p:cNvSpPr/>
          <p:nvPr/>
        </p:nvSpPr>
        <p:spPr>
          <a:xfrm>
            <a:off x="4913141" y="3999920"/>
            <a:ext cx="1447800" cy="13716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See What Correlates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AA577A-E46B-48EF-840A-023BFD0ACD41}"/>
              </a:ext>
            </a:extLst>
          </p:cNvPr>
          <p:cNvCxnSpPr>
            <a:cxnSpLocks/>
          </p:cNvCxnSpPr>
          <p:nvPr/>
        </p:nvCxnSpPr>
        <p:spPr>
          <a:xfrm>
            <a:off x="6480515" y="4676333"/>
            <a:ext cx="500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416A244-36AF-476F-9FB6-232196DAC436}"/>
              </a:ext>
            </a:extLst>
          </p:cNvPr>
          <p:cNvSpPr/>
          <p:nvPr/>
        </p:nvSpPr>
        <p:spPr>
          <a:xfrm>
            <a:off x="7086599" y="3971779"/>
            <a:ext cx="1447800" cy="13716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2" name="Picture 4" descr="Money Emoji Transparent &amp; PNG Clipart Free Download - YWD">
            <a:extLst>
              <a:ext uri="{FF2B5EF4-FFF2-40B4-BE49-F238E27FC236}">
                <a16:creationId xmlns:a16="http://schemas.microsoft.com/office/drawing/2014/main" id="{DB145BB0-A3F4-4028-B947-BB4694A28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226" y="4591932"/>
            <a:ext cx="624546" cy="62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148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/>
              <a:t>Data sources</a:t>
            </a:r>
            <a:endParaRPr lang="en-US" sz="2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1066800"/>
            <a:ext cx="6477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0" indent="-115887">
              <a:buNone/>
            </a:pPr>
            <a:r>
              <a:rPr lang="en-US" sz="1600" dirty="0">
                <a:solidFill>
                  <a:schemeClr val="tx1"/>
                </a:solidFill>
              </a:rPr>
              <a:t>1. http://www.trumptwitterarchive.com/archive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78846" y="3592472"/>
            <a:ext cx="54898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0" indent="-115887">
              <a:buNone/>
            </a:pPr>
            <a:r>
              <a:rPr lang="en-US" sz="1600" dirty="0">
                <a:solidFill>
                  <a:schemeClr val="tx1"/>
                </a:solidFill>
              </a:rPr>
              <a:t>2. https://firstratedata.com/i/index/SPX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9D4A6-CD1B-40CB-A5FD-C2378C34C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28513"/>
            <a:ext cx="7543800" cy="1544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95213E-6B9B-4C91-AABC-D57B8B9BE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66" y="3931026"/>
            <a:ext cx="5259079" cy="142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959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/>
              <a:t>Data ETL</a:t>
            </a:r>
            <a:endParaRPr lang="en-US" sz="2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0" y="838200"/>
            <a:ext cx="868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0" indent="-115887">
              <a:buNone/>
            </a:pPr>
            <a:r>
              <a:rPr lang="en-US" sz="1600" dirty="0">
                <a:solidFill>
                  <a:schemeClr val="tx1"/>
                </a:solidFill>
              </a:rPr>
              <a:t>XX.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9099" b="3333"/>
          <a:stretch/>
        </p:blipFill>
        <p:spPr>
          <a:xfrm>
            <a:off x="533401" y="2286000"/>
            <a:ext cx="3893624" cy="32261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0247"/>
          <a:stretch/>
        </p:blipFill>
        <p:spPr>
          <a:xfrm>
            <a:off x="4746171" y="2286000"/>
            <a:ext cx="4093029" cy="32261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04733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/>
              <a:t>Data exploration</a:t>
            </a:r>
            <a:endParaRPr lang="en-US" sz="2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0" y="838200"/>
            <a:ext cx="868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0" indent="-115887">
              <a:buNone/>
            </a:pPr>
            <a:r>
              <a:rPr lang="en-US" sz="1600" dirty="0">
                <a:solidFill>
                  <a:schemeClr val="tx1"/>
                </a:solidFill>
              </a:rPr>
              <a:t>XX. </a:t>
            </a:r>
          </a:p>
        </p:txBody>
      </p:sp>
    </p:spTree>
    <p:extLst>
      <p:ext uri="{BB962C8B-B14F-4D97-AF65-F5344CB8AC3E}">
        <p14:creationId xmlns:p14="http://schemas.microsoft.com/office/powerpoint/2010/main" val="286310427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/>
              <a:t>Analysis</a:t>
            </a:r>
            <a:endParaRPr lang="en-US" sz="2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0" y="838200"/>
            <a:ext cx="868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0" indent="-115887">
              <a:buNone/>
            </a:pPr>
            <a:r>
              <a:rPr lang="en-US" sz="1600" dirty="0">
                <a:solidFill>
                  <a:schemeClr val="tx1"/>
                </a:solidFill>
              </a:rPr>
              <a:t>XX. </a:t>
            </a:r>
          </a:p>
        </p:txBody>
      </p:sp>
    </p:spTree>
    <p:extLst>
      <p:ext uri="{BB962C8B-B14F-4D97-AF65-F5344CB8AC3E}">
        <p14:creationId xmlns:p14="http://schemas.microsoft.com/office/powerpoint/2010/main" val="399996037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0" y="2677433"/>
            <a:ext cx="9144000" cy="70788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4000" dirty="0"/>
              <a:t>Let’s check out the front end</a:t>
            </a:r>
            <a:endParaRPr lang="en-US" sz="15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398129"/>
            <a:ext cx="8915400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224592" y="3449238"/>
            <a:ext cx="8919408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8234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spc="100" dirty="0"/>
              <a:t>conclusion</a:t>
            </a:r>
            <a:endParaRPr lang="en-US" sz="2200" b="0" cap="all" spc="1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32454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Default Design">
  <a:themeElements>
    <a:clrScheme name="ANN Inc 1">
      <a:dk1>
        <a:srgbClr val="000000"/>
      </a:dk1>
      <a:lt1>
        <a:srgbClr val="FFFFFF"/>
      </a:lt1>
      <a:dk2>
        <a:srgbClr val="87806B"/>
      </a:dk2>
      <a:lt2>
        <a:srgbClr val="6D6C70"/>
      </a:lt2>
      <a:accent1>
        <a:srgbClr val="ACA2AC"/>
      </a:accent1>
      <a:accent2>
        <a:srgbClr val="8CBAD2"/>
      </a:accent2>
      <a:accent3>
        <a:srgbClr val="FAC0CC"/>
      </a:accent3>
      <a:accent4>
        <a:srgbClr val="B6D8D9"/>
      </a:accent4>
      <a:accent5>
        <a:srgbClr val="C7AFB6"/>
      </a:accent5>
      <a:accent6>
        <a:srgbClr val="BFD1C7"/>
      </a:accent6>
      <a:hlink>
        <a:srgbClr val="009999"/>
      </a:hlink>
      <a:folHlink>
        <a:srgbClr val="99CC00"/>
      </a:folHlink>
    </a:clrScheme>
    <a:fontScheme name="Default Design">
      <a:majorFont>
        <a:latin typeface="Georgia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rtlCol="0" anchor="ctr">
        <a:spAutoFit/>
      </a:bodyPr>
      <a:lstStyle>
        <a:defPPr algn="ctr">
          <a:defRPr sz="1200" dirty="0" err="1" smtClean="0">
            <a:solidFill>
              <a:schemeClr val="tx1"/>
            </a:solidFill>
            <a:latin typeface="Futura Std Light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17185</TotalTime>
  <Words>230</Words>
  <Application>Microsoft Office PowerPoint</Application>
  <PresentationFormat>On-screen Show (4:3)</PresentationFormat>
  <Paragraphs>38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Georgia</vt:lpstr>
      <vt:lpstr>Tw Cen MT</vt:lpstr>
      <vt:lpstr>2_Default Design</vt:lpstr>
      <vt:lpstr>PowerPoint Presentation</vt:lpstr>
      <vt:lpstr>RESEARCH background</vt:lpstr>
      <vt:lpstr>RESEARCH APPROACH</vt:lpstr>
      <vt:lpstr>Data sources</vt:lpstr>
      <vt:lpstr>Data ETL</vt:lpstr>
      <vt:lpstr>Data exploration</vt:lpstr>
      <vt:lpstr>Analysis</vt:lpstr>
      <vt:lpstr>PowerPoint Presentation</vt:lpstr>
      <vt:lpstr>conclusion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COMPETITIVE ANALYSIS</dc:title>
  <dc:creator>Lauren La Cascia</dc:creator>
  <cp:lastModifiedBy>Jenny Yi</cp:lastModifiedBy>
  <cp:revision>6420</cp:revision>
  <cp:lastPrinted>2019-05-29T14:32:10Z</cp:lastPrinted>
  <dcterms:created xsi:type="dcterms:W3CDTF">2012-06-06T18:44:18Z</dcterms:created>
  <dcterms:modified xsi:type="dcterms:W3CDTF">2020-04-14T01:06:11Z</dcterms:modified>
</cp:coreProperties>
</file>