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2864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7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7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5284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00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36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7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61EEDF-9393-4C7B-96AF-32BA84C4385D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7B13670-FFFE-4F74-BFF3-47CAA7F104B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98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7284" y="1545465"/>
            <a:ext cx="8537709" cy="1648496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800" b="1" dirty="0"/>
              <a:t>PROJETO integrador DE CIÊNCIA DE DADOS “SOBREVIVENDO AO TITANIC”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46266" y="6255159"/>
            <a:ext cx="3322750" cy="602841"/>
          </a:xfrm>
        </p:spPr>
        <p:txBody>
          <a:bodyPr/>
          <a:lstStyle/>
          <a:p>
            <a:pPr algn="l"/>
            <a:r>
              <a:rPr lang="en-US" b="1" dirty="0" smtClean="0"/>
              <a:t>Stephanie Berlini </a:t>
            </a:r>
            <a:r>
              <a:rPr lang="en-US" b="1" dirty="0" err="1" smtClean="0"/>
              <a:t>Rufino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3398210"/>
            <a:ext cx="5430055" cy="29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Sobrevivência</a:t>
            </a:r>
            <a:r>
              <a:rPr lang="en-US" b="1" dirty="0" smtClean="0"/>
              <a:t> x </a:t>
            </a:r>
            <a:r>
              <a:rPr lang="en-US" b="1" dirty="0" err="1" smtClean="0"/>
              <a:t>porto</a:t>
            </a:r>
            <a:r>
              <a:rPr lang="en-US" b="1" dirty="0" smtClean="0"/>
              <a:t> de </a:t>
            </a:r>
            <a:r>
              <a:rPr lang="en-US" b="1" dirty="0" err="1" smtClean="0"/>
              <a:t>embarque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>
                <a:solidFill>
                  <a:schemeClr val="tx1"/>
                </a:solidFill>
              </a:rPr>
              <a:t>Southampton (Inglaterra): 39,69% </a:t>
            </a:r>
            <a:r>
              <a:rPr lang="pt-BR" sz="2800" dirty="0">
                <a:solidFill>
                  <a:schemeClr val="tx1"/>
                </a:solidFill>
              </a:rPr>
              <a:t> </a:t>
            </a:r>
            <a:endParaRPr lang="pt-BR" sz="2800" dirty="0" smtClean="0">
              <a:solidFill>
                <a:schemeClr val="tx1"/>
              </a:solidFill>
            </a:endParaRPr>
          </a:p>
          <a:p>
            <a:r>
              <a:rPr lang="pt-BR" sz="2800" dirty="0" err="1" smtClean="0">
                <a:solidFill>
                  <a:schemeClr val="tx1"/>
                </a:solidFill>
              </a:rPr>
              <a:t>Cherbourg-Octeville</a:t>
            </a:r>
            <a:r>
              <a:rPr lang="pt-BR" sz="2800" dirty="0">
                <a:solidFill>
                  <a:schemeClr val="tx1"/>
                </a:solidFill>
              </a:rPr>
              <a:t> </a:t>
            </a:r>
            <a:r>
              <a:rPr lang="pt-BR" sz="2800" dirty="0" smtClean="0">
                <a:solidFill>
                  <a:schemeClr val="tx1"/>
                </a:solidFill>
              </a:rPr>
              <a:t>(França): </a:t>
            </a:r>
            <a:r>
              <a:rPr lang="pt-BR" sz="2800" dirty="0">
                <a:solidFill>
                  <a:schemeClr val="tx1"/>
                </a:solidFill>
              </a:rPr>
              <a:t>55,35%  </a:t>
            </a:r>
          </a:p>
          <a:p>
            <a:r>
              <a:rPr lang="pt-BR" sz="2800" dirty="0" err="1" smtClean="0">
                <a:solidFill>
                  <a:schemeClr val="tx1"/>
                </a:solidFill>
              </a:rPr>
              <a:t>Queenstown</a:t>
            </a:r>
            <a:r>
              <a:rPr lang="pt-BR" sz="2800" dirty="0">
                <a:solidFill>
                  <a:schemeClr val="tx1"/>
                </a:solidFill>
              </a:rPr>
              <a:t> (</a:t>
            </a:r>
            <a:r>
              <a:rPr lang="pt-BR" sz="2800" dirty="0" smtClean="0">
                <a:solidFill>
                  <a:schemeClr val="tx1"/>
                </a:solidFill>
              </a:rPr>
              <a:t>Irlanda): </a:t>
            </a:r>
            <a:r>
              <a:rPr lang="pt-BR" sz="2800" dirty="0">
                <a:solidFill>
                  <a:schemeClr val="tx1"/>
                </a:solidFill>
              </a:rPr>
              <a:t>38,96%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1" y="1626316"/>
            <a:ext cx="3618963" cy="49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Sobrevivência</a:t>
            </a:r>
            <a:r>
              <a:rPr lang="en-US" b="1" dirty="0" smtClean="0"/>
              <a:t> x </a:t>
            </a:r>
            <a:r>
              <a:rPr lang="pt-BR" b="1" dirty="0"/>
              <a:t>p</a:t>
            </a:r>
            <a:r>
              <a:rPr lang="pt-BR" b="1" dirty="0" smtClean="0"/>
              <a:t>assageiros </a:t>
            </a:r>
            <a:r>
              <a:rPr lang="pt-BR" b="1" dirty="0"/>
              <a:t>com cônjuges ou irmãos a bordo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5827690" cy="4098482"/>
          </a:xfrm>
        </p:spPr>
        <p:txBody>
          <a:bodyPr>
            <a:noAutofit/>
          </a:bodyPr>
          <a:lstStyle/>
          <a:p>
            <a:r>
              <a:rPr lang="en-US" sz="3600" dirty="0" smtClean="0"/>
              <a:t>0: </a:t>
            </a:r>
            <a:r>
              <a:rPr lang="pt-BR" sz="3600" dirty="0"/>
              <a:t>34,53%</a:t>
            </a:r>
            <a:endParaRPr lang="en-US" sz="3600" dirty="0" smtClean="0"/>
          </a:p>
          <a:p>
            <a:r>
              <a:rPr lang="en-US" sz="3600" dirty="0" smtClean="0"/>
              <a:t>1: </a:t>
            </a:r>
            <a:r>
              <a:rPr lang="pt-BR" sz="3600" dirty="0"/>
              <a:t>53,58%</a:t>
            </a:r>
            <a:endParaRPr lang="en-US" sz="3600" dirty="0" smtClean="0"/>
          </a:p>
          <a:p>
            <a:r>
              <a:rPr lang="en-US" sz="3600" dirty="0" smtClean="0"/>
              <a:t>2: </a:t>
            </a:r>
            <a:r>
              <a:rPr lang="pt-BR" sz="3600" dirty="0"/>
              <a:t>46,42% </a:t>
            </a:r>
            <a:endParaRPr lang="pt-BR" sz="3600" dirty="0" smtClean="0"/>
          </a:p>
          <a:p>
            <a:r>
              <a:rPr lang="en-US" sz="3600" dirty="0" smtClean="0"/>
              <a:t>3: </a:t>
            </a:r>
            <a:r>
              <a:rPr lang="pt-BR" sz="3600" dirty="0"/>
              <a:t>25%</a:t>
            </a:r>
            <a:endParaRPr lang="en-US" sz="3600" dirty="0" smtClean="0"/>
          </a:p>
          <a:p>
            <a:r>
              <a:rPr lang="en-US" sz="3600" dirty="0" smtClean="0"/>
              <a:t>4: </a:t>
            </a:r>
            <a:r>
              <a:rPr lang="pt-BR" sz="3600" dirty="0"/>
              <a:t>16,66% </a:t>
            </a:r>
            <a:endParaRPr lang="en-US" sz="3600" dirty="0" smtClean="0"/>
          </a:p>
          <a:p>
            <a:r>
              <a:rPr lang="en-US" sz="3600" dirty="0" smtClean="0"/>
              <a:t>A </a:t>
            </a:r>
            <a:r>
              <a:rPr lang="en-US" sz="3600" dirty="0" err="1" smtClean="0"/>
              <a:t>partir</a:t>
            </a:r>
            <a:r>
              <a:rPr lang="en-US" sz="3600" dirty="0" smtClean="0"/>
              <a:t> de 5: </a:t>
            </a:r>
            <a:r>
              <a:rPr lang="pt-BR" sz="3600" dirty="0" smtClean="0"/>
              <a:t>0%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811" y="1768917"/>
            <a:ext cx="3670479" cy="46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Sobrevivência</a:t>
            </a:r>
            <a:r>
              <a:rPr lang="en-US" b="1" dirty="0" smtClean="0"/>
              <a:t> x </a:t>
            </a:r>
            <a:r>
              <a:rPr lang="pt-BR" b="1" dirty="0"/>
              <a:t>passageiros com pais ou filhos </a:t>
            </a:r>
            <a:r>
              <a:rPr lang="pt-BR" b="1" dirty="0" smtClean="0"/>
              <a:t>a bordo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6922394" cy="3581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0: </a:t>
            </a:r>
            <a:r>
              <a:rPr lang="pt-BR" sz="3600" dirty="0"/>
              <a:t>34,36% </a:t>
            </a:r>
            <a:endParaRPr lang="en-US" sz="3600" dirty="0" smtClean="0"/>
          </a:p>
          <a:p>
            <a:r>
              <a:rPr lang="en-US" sz="3600" dirty="0" smtClean="0"/>
              <a:t>1: </a:t>
            </a:r>
            <a:r>
              <a:rPr lang="pt-BR" sz="3600" dirty="0"/>
              <a:t>55,08% </a:t>
            </a:r>
            <a:endParaRPr lang="en-US" sz="3600" dirty="0" smtClean="0"/>
          </a:p>
          <a:p>
            <a:r>
              <a:rPr lang="en-US" sz="3600" dirty="0" smtClean="0"/>
              <a:t>2: </a:t>
            </a:r>
            <a:r>
              <a:rPr lang="pt-BR" sz="3600" dirty="0"/>
              <a:t>50%</a:t>
            </a:r>
            <a:endParaRPr lang="en-US" sz="3600" dirty="0" smtClean="0"/>
          </a:p>
          <a:p>
            <a:r>
              <a:rPr lang="en-US" sz="3600" dirty="0" smtClean="0"/>
              <a:t>3: </a:t>
            </a:r>
            <a:r>
              <a:rPr lang="pt-BR" sz="3600" dirty="0"/>
              <a:t>60</a:t>
            </a:r>
            <a:r>
              <a:rPr lang="pt-BR" sz="3600" dirty="0" smtClean="0"/>
              <a:t>%</a:t>
            </a:r>
          </a:p>
          <a:p>
            <a:r>
              <a:rPr lang="en-US" sz="3600" dirty="0" smtClean="0"/>
              <a:t>A </a:t>
            </a:r>
            <a:r>
              <a:rPr lang="en-US" sz="3600" dirty="0" err="1" smtClean="0"/>
              <a:t>partir</a:t>
            </a:r>
            <a:r>
              <a:rPr lang="en-US" sz="3600" dirty="0" smtClean="0"/>
              <a:t> de 4: 0%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995" y="2171700"/>
            <a:ext cx="3606084" cy="453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Sobrevivência</a:t>
            </a:r>
            <a:r>
              <a:rPr lang="en-US" b="1" dirty="0"/>
              <a:t> </a:t>
            </a:r>
            <a:r>
              <a:rPr lang="en-US" b="1" dirty="0" smtClean="0"/>
              <a:t>x </a:t>
            </a:r>
            <a:r>
              <a:rPr lang="en-US" b="1" dirty="0" err="1" smtClean="0"/>
              <a:t>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13" y="1790163"/>
            <a:ext cx="7624293" cy="393352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48507" y="5859716"/>
            <a:ext cx="637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sobreviveram</a:t>
            </a:r>
            <a:r>
              <a:rPr lang="en-US" dirty="0" smtClean="0"/>
              <a:t>;       		  1 = </a:t>
            </a:r>
            <a:r>
              <a:rPr lang="en-US" dirty="0" err="1" smtClean="0"/>
              <a:t>sobreviveram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3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850006"/>
            <a:ext cx="9601200" cy="501739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3200" dirty="0" err="1" smtClean="0"/>
              <a:t>Será</a:t>
            </a:r>
            <a:r>
              <a:rPr lang="en-US" sz="3200" dirty="0" smtClean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passageiros</a:t>
            </a:r>
            <a:r>
              <a:rPr lang="en-US" sz="3200" dirty="0"/>
              <a:t> </a:t>
            </a:r>
            <a:r>
              <a:rPr lang="en-US" sz="3200" b="1" dirty="0" err="1"/>
              <a:t>mais</a:t>
            </a:r>
            <a:r>
              <a:rPr lang="en-US" sz="3200" b="1" dirty="0"/>
              <a:t> </a:t>
            </a:r>
            <a:r>
              <a:rPr lang="en-US" sz="3200" b="1" dirty="0" err="1"/>
              <a:t>novos</a:t>
            </a:r>
            <a:r>
              <a:rPr lang="en-US" sz="3200" dirty="0"/>
              <a:t>, </a:t>
            </a:r>
            <a:r>
              <a:rPr lang="en-US" sz="3200" b="1" dirty="0" err="1"/>
              <a:t>mulheres</a:t>
            </a:r>
            <a:r>
              <a:rPr lang="en-US" sz="3200" dirty="0"/>
              <a:t> e </a:t>
            </a:r>
            <a:r>
              <a:rPr lang="en-US" sz="3200" dirty="0" err="1"/>
              <a:t>viajantes</a:t>
            </a:r>
            <a:r>
              <a:rPr lang="en-US" sz="3200" dirty="0"/>
              <a:t> da </a:t>
            </a:r>
            <a:r>
              <a:rPr lang="en-US" sz="3200" b="1" dirty="0"/>
              <a:t>1ª  </a:t>
            </a:r>
            <a:r>
              <a:rPr lang="en-US" sz="3200" b="1" dirty="0" err="1"/>
              <a:t>classe</a:t>
            </a:r>
            <a:r>
              <a:rPr lang="en-US" sz="3200" b="1" dirty="0"/>
              <a:t> </a:t>
            </a:r>
            <a:r>
              <a:rPr lang="en-US" sz="3200" dirty="0" err="1"/>
              <a:t>foram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tinham</a:t>
            </a:r>
            <a:r>
              <a:rPr lang="en-US" sz="3200" dirty="0"/>
              <a:t> chance de </a:t>
            </a:r>
            <a:r>
              <a:rPr lang="en-US" sz="3200" dirty="0" err="1"/>
              <a:t>sobreviver</a:t>
            </a:r>
            <a:r>
              <a:rPr lang="en-US" sz="3200" dirty="0"/>
              <a:t>, </a:t>
            </a:r>
            <a:r>
              <a:rPr lang="en-US" sz="3200" dirty="0" err="1"/>
              <a:t>igual</a:t>
            </a:r>
            <a:r>
              <a:rPr lang="en-US" sz="3200" dirty="0"/>
              <a:t> </a:t>
            </a:r>
            <a:r>
              <a:rPr lang="en-US" sz="3200" dirty="0" err="1"/>
              <a:t>ao</a:t>
            </a:r>
            <a:r>
              <a:rPr lang="en-US" sz="3200" dirty="0"/>
              <a:t> </a:t>
            </a:r>
            <a:r>
              <a:rPr lang="en-US" sz="3200" dirty="0" err="1"/>
              <a:t>visto</a:t>
            </a:r>
            <a:r>
              <a:rPr lang="en-US" sz="3200" dirty="0"/>
              <a:t> no </a:t>
            </a:r>
            <a:r>
              <a:rPr lang="en-US" sz="3200" dirty="0" err="1"/>
              <a:t>filme</a:t>
            </a:r>
            <a:r>
              <a:rPr lang="en-US" sz="3200" dirty="0" smtClean="0"/>
              <a:t>?</a:t>
            </a:r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A </a:t>
            </a:r>
            <a:r>
              <a:rPr lang="en-US" sz="3600" dirty="0" err="1" smtClean="0"/>
              <a:t>partir</a:t>
            </a:r>
            <a:r>
              <a:rPr lang="en-US" sz="3600" dirty="0" smtClean="0"/>
              <a:t> </a:t>
            </a:r>
            <a:r>
              <a:rPr lang="en-US" sz="3600" dirty="0"/>
              <a:t>da </a:t>
            </a:r>
            <a:r>
              <a:rPr lang="en-US" sz="3600" dirty="0" err="1"/>
              <a:t>análise</a:t>
            </a:r>
            <a:r>
              <a:rPr lang="en-US" sz="3600" dirty="0"/>
              <a:t> dos </a:t>
            </a:r>
            <a:r>
              <a:rPr lang="en-US" sz="3600" dirty="0" err="1"/>
              <a:t>gráficos</a:t>
            </a:r>
            <a:r>
              <a:rPr lang="en-US" sz="3600" dirty="0"/>
              <a:t> </a:t>
            </a:r>
            <a:r>
              <a:rPr lang="en-US" sz="3600" dirty="0" smtClean="0"/>
              <a:t>e dos </a:t>
            </a:r>
            <a:r>
              <a:rPr lang="en-US" sz="3600" dirty="0" err="1" smtClean="0"/>
              <a:t>percentuais</a:t>
            </a:r>
            <a:r>
              <a:rPr lang="en-US" sz="3600" dirty="0" smtClean="0"/>
              <a:t> de </a:t>
            </a:r>
            <a:r>
              <a:rPr lang="en-US" sz="3600" dirty="0" err="1" smtClean="0"/>
              <a:t>sobrevivência</a:t>
            </a:r>
            <a:r>
              <a:rPr lang="en-US" sz="3600" dirty="0" smtClean="0"/>
              <a:t>, </a:t>
            </a:r>
            <a:r>
              <a:rPr lang="en-US" sz="3600" dirty="0" err="1" smtClean="0"/>
              <a:t>podemos</a:t>
            </a:r>
            <a:r>
              <a:rPr lang="en-US" sz="3600" dirty="0" smtClean="0"/>
              <a:t> </a:t>
            </a:r>
            <a:r>
              <a:rPr lang="en-US" sz="3600" dirty="0" err="1" smtClean="0"/>
              <a:t>concluir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</a:t>
            </a:r>
            <a:r>
              <a:rPr lang="en-US" sz="3600" dirty="0" smtClean="0"/>
              <a:t>! </a:t>
            </a:r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365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708338"/>
            <a:ext cx="9601200" cy="55121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3200" dirty="0" err="1" smtClean="0"/>
              <a:t>Portanto</a:t>
            </a:r>
            <a:r>
              <a:rPr lang="en-US" sz="3200" dirty="0" smtClean="0"/>
              <a:t>, para </a:t>
            </a:r>
            <a:r>
              <a:rPr lang="en-US" sz="3200" dirty="0" err="1" smtClean="0"/>
              <a:t>analisar</a:t>
            </a:r>
            <a:r>
              <a:rPr lang="en-US" sz="3200" dirty="0" smtClean="0"/>
              <a:t> as chances </a:t>
            </a:r>
            <a:r>
              <a:rPr lang="en-US" sz="3200" dirty="0" err="1" smtClean="0"/>
              <a:t>usamos</a:t>
            </a:r>
            <a:r>
              <a:rPr lang="en-US" sz="3200" dirty="0" smtClean="0"/>
              <a:t> </a:t>
            </a:r>
            <a:r>
              <a:rPr lang="en-US" sz="3200" dirty="0" err="1" smtClean="0"/>
              <a:t>algumas</a:t>
            </a:r>
            <a:r>
              <a:rPr lang="en-US" sz="3200" dirty="0" smtClean="0"/>
              <a:t> </a:t>
            </a:r>
            <a:r>
              <a:rPr lang="en-US" sz="3200" b="1" dirty="0" err="1" smtClean="0"/>
              <a:t>feautures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mais</a:t>
            </a:r>
            <a:r>
              <a:rPr lang="en-US" sz="3200" dirty="0" smtClean="0"/>
              <a:t> </a:t>
            </a:r>
            <a:r>
              <a:rPr lang="en-US" sz="3200" dirty="0" err="1" smtClean="0"/>
              <a:t>são</a:t>
            </a:r>
            <a:r>
              <a:rPr lang="en-US" sz="3200" dirty="0" smtClean="0"/>
              <a:t> </a:t>
            </a:r>
            <a:r>
              <a:rPr lang="en-US" sz="3200" dirty="0" err="1" smtClean="0"/>
              <a:t>relevantes</a:t>
            </a:r>
            <a:r>
              <a:rPr lang="en-US" sz="3200" dirty="0" smtClean="0"/>
              <a:t>: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2800" dirty="0" smtClean="0"/>
              <a:t>C</a:t>
            </a:r>
            <a:r>
              <a:rPr lang="pt-BR" sz="2800" dirty="0" smtClean="0"/>
              <a:t>lasse </a:t>
            </a:r>
            <a:r>
              <a:rPr lang="pt-BR" sz="2800" dirty="0"/>
              <a:t>do </a:t>
            </a:r>
            <a:r>
              <a:rPr lang="pt-BR" sz="2800" dirty="0" smtClean="0"/>
              <a:t>bilhete</a:t>
            </a:r>
          </a:p>
          <a:p>
            <a:pPr algn="just"/>
            <a:r>
              <a:rPr lang="en-US" sz="2800" dirty="0" err="1" smtClean="0"/>
              <a:t>Sexo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Idade</a:t>
            </a:r>
            <a:endParaRPr lang="en-US" sz="2800" dirty="0" smtClean="0"/>
          </a:p>
          <a:p>
            <a:pPr algn="just"/>
            <a:r>
              <a:rPr lang="pt-BR" sz="2800" dirty="0" smtClean="0"/>
              <a:t>Cônjuges </a:t>
            </a:r>
            <a:r>
              <a:rPr lang="pt-BR" sz="2800" dirty="0"/>
              <a:t>ou irmãos a bordo </a:t>
            </a:r>
            <a:endParaRPr lang="pt-BR" sz="2800" dirty="0" smtClean="0"/>
          </a:p>
          <a:p>
            <a:pPr algn="just"/>
            <a:r>
              <a:rPr lang="en-US" sz="2800" dirty="0" err="1" smtClean="0"/>
              <a:t>Pais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filhos</a:t>
            </a:r>
            <a:r>
              <a:rPr lang="en-US" sz="2800" dirty="0" smtClean="0"/>
              <a:t> a </a:t>
            </a:r>
            <a:r>
              <a:rPr lang="en-US" sz="2800" dirty="0" err="1" smtClean="0"/>
              <a:t>bordo</a:t>
            </a:r>
            <a:endParaRPr lang="en-US" sz="2800" dirty="0" smtClean="0"/>
          </a:p>
          <a:p>
            <a:pPr algn="just"/>
            <a:r>
              <a:rPr lang="en-US" sz="2800" dirty="0" err="1"/>
              <a:t>Preço</a:t>
            </a:r>
            <a:r>
              <a:rPr lang="en-US" sz="2800" dirty="0"/>
              <a:t> </a:t>
            </a:r>
            <a:r>
              <a:rPr lang="en-US" sz="2800" dirty="0" smtClean="0"/>
              <a:t>do </a:t>
            </a:r>
            <a:r>
              <a:rPr lang="en-US" sz="2800" dirty="0" err="1" smtClean="0"/>
              <a:t>bilhete</a:t>
            </a:r>
            <a:endParaRPr lang="en-US" sz="2800" dirty="0" smtClean="0"/>
          </a:p>
          <a:p>
            <a:pPr algn="just"/>
            <a:r>
              <a:rPr lang="en-US" sz="2800" dirty="0" smtClean="0"/>
              <a:t>Porto de </a:t>
            </a:r>
            <a:r>
              <a:rPr lang="en-US" sz="2800" dirty="0" err="1" smtClean="0"/>
              <a:t>embarque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554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49062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Analisando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os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modelos</a:t>
            </a:r>
            <a:r>
              <a:rPr lang="en-US" sz="4000" b="1" dirty="0" smtClean="0"/>
              <a:t> de </a:t>
            </a:r>
            <a:r>
              <a:rPr lang="en-US" sz="4000" b="1" i="1" dirty="0" smtClean="0"/>
              <a:t>machine learning </a:t>
            </a:r>
            <a:endParaRPr lang="pt-BR" sz="4000" b="1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296" y="2580672"/>
            <a:ext cx="7914135" cy="5888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89" y="3579052"/>
            <a:ext cx="8487177" cy="73935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26" y="4897861"/>
            <a:ext cx="10270668" cy="10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Será</a:t>
            </a:r>
            <a:r>
              <a:rPr lang="en-US" sz="4000" b="1" dirty="0"/>
              <a:t> </a:t>
            </a:r>
            <a:r>
              <a:rPr lang="en-US" sz="4000" b="1" dirty="0" err="1" smtClean="0"/>
              <a:t>que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eu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sobreviveria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ao</a:t>
            </a:r>
            <a:r>
              <a:rPr lang="en-US" sz="4000" b="1" dirty="0"/>
              <a:t> </a:t>
            </a:r>
            <a:r>
              <a:rPr lang="en-US" sz="4000" b="1" dirty="0" err="1"/>
              <a:t>naufrágio</a:t>
            </a:r>
            <a:r>
              <a:rPr lang="en-US" sz="4000" b="1" dirty="0"/>
              <a:t> </a:t>
            </a:r>
            <a:r>
              <a:rPr lang="en-US" sz="4000" b="1" dirty="0" smtClean="0"/>
              <a:t>do </a:t>
            </a:r>
            <a:r>
              <a:rPr lang="en-US" sz="4000" b="1" dirty="0" err="1" smtClean="0"/>
              <a:t>navio</a:t>
            </a:r>
            <a:r>
              <a:rPr lang="en-US" sz="4000" b="1" dirty="0" smtClean="0"/>
              <a:t> Titanic?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3192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Acompanhantes</a:t>
            </a:r>
            <a:r>
              <a:rPr lang="en-US" sz="2800" dirty="0" smtClean="0"/>
              <a:t>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Elaine (</a:t>
            </a:r>
            <a:r>
              <a:rPr lang="en-US" sz="2800" dirty="0" err="1" smtClean="0"/>
              <a:t>mãe</a:t>
            </a:r>
            <a:r>
              <a:rPr lang="en-US" sz="2800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José </a:t>
            </a:r>
            <a:r>
              <a:rPr lang="en-US" sz="2800" dirty="0" smtClean="0"/>
              <a:t>(</a:t>
            </a:r>
            <a:r>
              <a:rPr lang="en-US" sz="2800" dirty="0" err="1" smtClean="0"/>
              <a:t>pai</a:t>
            </a:r>
            <a:r>
              <a:rPr lang="en-US" sz="2800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Bruno (</a:t>
            </a:r>
            <a:r>
              <a:rPr lang="en-US" sz="2800" dirty="0" err="1" smtClean="0"/>
              <a:t>namorado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 err="1" smtClean="0"/>
              <a:t>Todos</a:t>
            </a:r>
            <a:r>
              <a:rPr lang="en-US" sz="2800" dirty="0" smtClean="0"/>
              <a:t> </a:t>
            </a:r>
            <a:r>
              <a:rPr lang="en-US" sz="2800" dirty="0" err="1" smtClean="0"/>
              <a:t>viajando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/>
              <a:t> 2ª </a:t>
            </a:r>
            <a:r>
              <a:rPr lang="en-US" sz="2800" dirty="0" err="1" smtClean="0"/>
              <a:t>classe</a:t>
            </a:r>
            <a:endParaRPr lang="en-US" sz="2800" dirty="0" smtClean="0"/>
          </a:p>
          <a:p>
            <a:pPr algn="just"/>
            <a:r>
              <a:rPr lang="pt-BR" sz="2800" dirty="0"/>
              <a:t>P</a:t>
            </a:r>
            <a:r>
              <a:rPr lang="pt-BR" sz="2800" dirty="0" smtClean="0"/>
              <a:t>agando </a:t>
            </a:r>
            <a:r>
              <a:rPr lang="pt-BR" sz="2800" dirty="0"/>
              <a:t>o preço médio do </a:t>
            </a:r>
            <a:r>
              <a:rPr lang="pt-BR" sz="2800" i="1" dirty="0"/>
              <a:t>ticket</a:t>
            </a:r>
            <a:r>
              <a:rPr lang="pt-BR" sz="2800" dirty="0"/>
              <a:t> </a:t>
            </a:r>
            <a:endParaRPr lang="pt-BR" sz="2800" dirty="0"/>
          </a:p>
          <a:p>
            <a:pPr algn="just"/>
            <a:r>
              <a:rPr lang="pt-BR" sz="2800" dirty="0" smtClean="0"/>
              <a:t>Embarcando </a:t>
            </a:r>
            <a:r>
              <a:rPr lang="pt-BR" sz="2800" dirty="0"/>
              <a:t>no porto de Southampton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193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Usando</a:t>
            </a:r>
            <a:r>
              <a:rPr lang="en-US" b="1" dirty="0" smtClean="0"/>
              <a:t> </a:t>
            </a:r>
            <a:r>
              <a:rPr lang="en-US" b="1" dirty="0" err="1" smtClean="0"/>
              <a:t>os</a:t>
            </a:r>
            <a:r>
              <a:rPr lang="en-US" b="1" dirty="0" smtClean="0"/>
              <a:t> </a:t>
            </a:r>
            <a:r>
              <a:rPr lang="en-US" b="1" dirty="0" err="1" smtClean="0"/>
              <a:t>modelos</a:t>
            </a:r>
            <a:r>
              <a:rPr lang="en-US" b="1" dirty="0" smtClean="0"/>
              <a:t> </a:t>
            </a:r>
            <a:r>
              <a:rPr lang="en-US" b="1" dirty="0"/>
              <a:t>com </a:t>
            </a:r>
            <a:r>
              <a:rPr lang="en-US" b="1" dirty="0" err="1"/>
              <a:t>acurácia</a:t>
            </a:r>
            <a:r>
              <a:rPr lang="en-US" b="1" dirty="0"/>
              <a:t> </a:t>
            </a:r>
            <a:r>
              <a:rPr lang="en-US" b="1" dirty="0" err="1" smtClean="0"/>
              <a:t>mais</a:t>
            </a:r>
            <a:r>
              <a:rPr lang="en-US" b="1" dirty="0" smtClean="0"/>
              <a:t> </a:t>
            </a:r>
            <a:r>
              <a:rPr lang="en-US" b="1" dirty="0" err="1" smtClean="0"/>
              <a:t>baixa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6" y="1995019"/>
            <a:ext cx="8609527" cy="362725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65360" y="6117464"/>
            <a:ext cx="641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ambos </a:t>
            </a:r>
            <a:r>
              <a:rPr lang="en-US" dirty="0" err="1" smtClean="0"/>
              <a:t>haveria</a:t>
            </a:r>
            <a:r>
              <a:rPr lang="en-US" dirty="0" smtClean="0"/>
              <a:t> </a:t>
            </a:r>
            <a:r>
              <a:rPr lang="en-US" dirty="0" err="1" smtClean="0"/>
              <a:t>sobrevivência</a:t>
            </a:r>
            <a:r>
              <a:rPr lang="en-US" dirty="0" smtClean="0"/>
              <a:t> de Stephanie e Elaine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9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Usando</a:t>
            </a:r>
            <a:r>
              <a:rPr lang="en-US" b="1" dirty="0" smtClean="0"/>
              <a:t> o KNN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82" y="1982699"/>
            <a:ext cx="8875752" cy="333627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43200" y="597579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KNN, Elaine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sobreviveria</a:t>
            </a:r>
            <a:r>
              <a:rPr lang="en-US" dirty="0" smtClean="0"/>
              <a:t>, Stephanie </a:t>
            </a:r>
            <a:r>
              <a:rPr lang="en-US" dirty="0" err="1" smtClean="0"/>
              <a:t>sobreviveria</a:t>
            </a:r>
            <a:r>
              <a:rPr lang="en-US" dirty="0" smtClean="0"/>
              <a:t> </a:t>
            </a:r>
            <a:r>
              <a:rPr lang="en-US" dirty="0" err="1" smtClean="0"/>
              <a:t>novamente</a:t>
            </a:r>
            <a:r>
              <a:rPr lang="en-US" dirty="0" smtClean="0"/>
              <a:t> e Bruno </a:t>
            </a:r>
            <a:r>
              <a:rPr lang="en-US" dirty="0" err="1" smtClean="0"/>
              <a:t>iria</a:t>
            </a:r>
            <a:r>
              <a:rPr lang="en-US" dirty="0" smtClean="0"/>
              <a:t> </a:t>
            </a:r>
            <a:r>
              <a:rPr lang="en-US" dirty="0" err="1" smtClean="0"/>
              <a:t>sobreviver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4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734096"/>
            <a:ext cx="5003442" cy="51333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Indice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66" y="574451"/>
            <a:ext cx="6242095" cy="29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4405" y="1870657"/>
            <a:ext cx="9015211" cy="3177862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OBRIGADA PELA ATEN</a:t>
            </a:r>
            <a:r>
              <a:rPr lang="pt-B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ÃO!</a:t>
            </a:r>
            <a:endParaRPr lang="pt-B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8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5727"/>
          </a:xfrm>
        </p:spPr>
        <p:txBody>
          <a:bodyPr/>
          <a:lstStyle/>
          <a:p>
            <a:r>
              <a:rPr lang="en-US" b="1" dirty="0" smtClean="0"/>
              <a:t>O </a:t>
            </a:r>
            <a:r>
              <a:rPr lang="en-US" b="1" dirty="0" err="1" smtClean="0"/>
              <a:t>majestoso</a:t>
            </a:r>
            <a:r>
              <a:rPr lang="en-US" b="1" dirty="0" smtClean="0"/>
              <a:t> </a:t>
            </a:r>
            <a:r>
              <a:rPr lang="en-US" b="1" dirty="0" smtClean="0"/>
              <a:t>RMS </a:t>
            </a:r>
            <a:r>
              <a:rPr lang="en-US" b="1" dirty="0" smtClean="0"/>
              <a:t>Titanic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48496"/>
            <a:ext cx="9601200" cy="42189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800" dirty="0"/>
              <a:t>A</a:t>
            </a:r>
            <a:r>
              <a:rPr lang="en-US" sz="2800" dirty="0" smtClean="0"/>
              <a:t> c</a:t>
            </a:r>
            <a:r>
              <a:rPr lang="pt-BR" sz="2800" dirty="0" err="1" smtClean="0"/>
              <a:t>onstrução</a:t>
            </a:r>
            <a:r>
              <a:rPr lang="en-US" sz="2800" dirty="0" smtClean="0"/>
              <a:t> do </a:t>
            </a:r>
            <a:r>
              <a:rPr lang="en-US" sz="2800" b="1" dirty="0" smtClean="0"/>
              <a:t>RMS Titanic </a:t>
            </a:r>
            <a:r>
              <a:rPr lang="pt-BR" sz="2800" dirty="0" smtClean="0"/>
              <a:t>começou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1909 e </a:t>
            </a:r>
            <a:r>
              <a:rPr lang="en-US" sz="2800" dirty="0" err="1" smtClean="0"/>
              <a:t>sua</a:t>
            </a:r>
            <a:r>
              <a:rPr lang="en-US" sz="2800" dirty="0" smtClean="0"/>
              <a:t> </a:t>
            </a:r>
            <a:r>
              <a:rPr lang="en-US" sz="2800" dirty="0" err="1" smtClean="0"/>
              <a:t>viagem</a:t>
            </a:r>
            <a:r>
              <a:rPr lang="en-US" sz="2800" dirty="0" smtClean="0"/>
              <a:t> inaugural </a:t>
            </a:r>
            <a:r>
              <a:rPr lang="en-US" sz="2800" dirty="0" err="1" smtClean="0"/>
              <a:t>foi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10 de </a:t>
            </a:r>
            <a:r>
              <a:rPr lang="en-US" sz="2800" dirty="0" err="1" smtClean="0"/>
              <a:t>abril</a:t>
            </a:r>
            <a:r>
              <a:rPr lang="en-US" sz="2800" dirty="0" smtClean="0"/>
              <a:t> de 1912. </a:t>
            </a:r>
            <a:r>
              <a:rPr lang="pt-BR" sz="2800" dirty="0"/>
              <a:t>Cerca de 1316 passageiros estavam a bordo e um grande número de </a:t>
            </a:r>
            <a:r>
              <a:rPr lang="pt-BR" sz="2800" dirty="0" smtClean="0"/>
              <a:t>tripulantes também. Dos passageiros, 325 </a:t>
            </a:r>
            <a:r>
              <a:rPr lang="pt-BR" sz="2800" dirty="0"/>
              <a:t>na primeira classe, 285 na segunda e 706 na terceira. Deles, 922 embarcaram em</a:t>
            </a:r>
            <a:r>
              <a:rPr lang="pt-BR" sz="2800" dirty="0">
                <a:solidFill>
                  <a:schemeClr val="tx1"/>
                </a:solidFill>
              </a:rPr>
              <a:t> Southampton, 274 em </a:t>
            </a:r>
            <a:r>
              <a:rPr lang="pt-BR" sz="2800" dirty="0" err="1">
                <a:solidFill>
                  <a:schemeClr val="tx1"/>
                </a:solidFill>
              </a:rPr>
              <a:t>Cherbourg-Octeville</a:t>
            </a:r>
            <a:r>
              <a:rPr lang="pt-BR" sz="2800" dirty="0">
                <a:solidFill>
                  <a:schemeClr val="tx1"/>
                </a:solidFill>
              </a:rPr>
              <a:t> na França e 120 em </a:t>
            </a:r>
            <a:r>
              <a:rPr lang="pt-BR" sz="2800" dirty="0" err="1">
                <a:solidFill>
                  <a:schemeClr val="tx1"/>
                </a:solidFill>
              </a:rPr>
              <a:t>Queenstown</a:t>
            </a:r>
            <a:r>
              <a:rPr lang="pt-BR" sz="2800" dirty="0">
                <a:solidFill>
                  <a:schemeClr val="tx1"/>
                </a:solidFill>
              </a:rPr>
              <a:t> na Irlanda.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Chocou</a:t>
            </a:r>
            <a:r>
              <a:rPr lang="en-US" sz="2800" dirty="0" smtClean="0"/>
              <a:t>-se </a:t>
            </a:r>
            <a:r>
              <a:rPr lang="en-US" sz="2800" dirty="0" smtClean="0"/>
              <a:t>com um iceberg </a:t>
            </a:r>
            <a:r>
              <a:rPr lang="pt-BR" sz="2800" dirty="0"/>
              <a:t>às 23h40min do dia 14 de abril e afundou na madrugada do dia seguinte com mais de </a:t>
            </a:r>
            <a:r>
              <a:rPr lang="pt-BR" sz="2800" b="1" dirty="0" smtClean="0"/>
              <a:t>1500 </a:t>
            </a:r>
            <a:r>
              <a:rPr lang="pt-BR" sz="2800" b="1" dirty="0"/>
              <a:t>pessoas </a:t>
            </a:r>
            <a:r>
              <a:rPr lang="pt-BR" sz="2800" dirty="0"/>
              <a:t>a </a:t>
            </a:r>
            <a:r>
              <a:rPr lang="pt-BR" sz="2800" dirty="0" smtClean="0"/>
              <a:t>bordo.</a:t>
            </a:r>
          </a:p>
          <a:p>
            <a:pPr marL="0" indent="0">
              <a:buNone/>
            </a:pP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2848"/>
          </a:xfrm>
        </p:spPr>
        <p:txBody>
          <a:bodyPr/>
          <a:lstStyle/>
          <a:p>
            <a:r>
              <a:rPr lang="en-US" b="1" dirty="0" err="1" smtClean="0"/>
              <a:t>Alguns</a:t>
            </a:r>
            <a:r>
              <a:rPr lang="en-US" b="1" dirty="0" smtClean="0"/>
              <a:t> </a:t>
            </a:r>
            <a:r>
              <a:rPr lang="en-US" b="1" dirty="0" err="1" smtClean="0"/>
              <a:t>fatos</a:t>
            </a:r>
            <a:r>
              <a:rPr lang="en-US" b="1" dirty="0" smtClean="0"/>
              <a:t> </a:t>
            </a:r>
            <a:r>
              <a:rPr lang="en-US" b="1" dirty="0" err="1" smtClean="0"/>
              <a:t>sobre</a:t>
            </a:r>
            <a:r>
              <a:rPr lang="en-US" b="1" dirty="0" smtClean="0"/>
              <a:t> o Titanic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738648"/>
            <a:ext cx="9601200" cy="4752304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No dia em </a:t>
            </a:r>
            <a:r>
              <a:rPr lang="pt-BR" sz="2400" dirty="0"/>
              <a:t>que o RMS Titanic </a:t>
            </a:r>
            <a:r>
              <a:rPr lang="pt-BR" sz="2400" dirty="0" smtClean="0"/>
              <a:t>se chocou com o iceberg, </a:t>
            </a:r>
            <a:r>
              <a:rPr lang="pt-BR" sz="2400" dirty="0"/>
              <a:t>foi planificado um exercício com botes salva-vidas. O simulacro </a:t>
            </a:r>
            <a:r>
              <a:rPr lang="pt-BR" sz="2400" dirty="0" smtClean="0"/>
              <a:t>foi </a:t>
            </a:r>
            <a:r>
              <a:rPr lang="pt-BR" sz="2400" b="1" dirty="0" smtClean="0"/>
              <a:t>cancelado</a:t>
            </a:r>
            <a:r>
              <a:rPr lang="pt-BR" sz="2400" dirty="0" smtClean="0"/>
              <a:t> </a:t>
            </a:r>
            <a:r>
              <a:rPr lang="pt-BR" sz="2400" dirty="0"/>
              <a:t>devido a razões desconhecidas. </a:t>
            </a:r>
            <a:r>
              <a:rPr lang="pt-BR" sz="2400" dirty="0" smtClean="0"/>
              <a:t>Muitos creem que muitas </a:t>
            </a:r>
            <a:r>
              <a:rPr lang="pt-BR" sz="2400" dirty="0"/>
              <a:t>vidas poderiam ter sido </a:t>
            </a:r>
            <a:r>
              <a:rPr lang="pt-BR" sz="2400" dirty="0" smtClean="0"/>
              <a:t>salvas</a:t>
            </a:r>
            <a:r>
              <a:rPr lang="pt-BR" sz="2400" dirty="0"/>
              <a:t>, caso esta manobra tivesse sido realizada</a:t>
            </a:r>
            <a:r>
              <a:rPr lang="pt-BR" sz="2400" dirty="0" smtClean="0"/>
              <a:t>.</a:t>
            </a:r>
          </a:p>
          <a:p>
            <a:pPr algn="just"/>
            <a:r>
              <a:rPr lang="pt-BR" sz="2400" dirty="0"/>
              <a:t>Além de não dispor de suficientes botes salva-vidas a bordo para transportar os 2200 passageiros, muitos deles foram lançados </a:t>
            </a:r>
            <a:r>
              <a:rPr lang="pt-BR" sz="2400" b="1" dirty="0" smtClean="0"/>
              <a:t>vazios</a:t>
            </a:r>
            <a:r>
              <a:rPr lang="pt-BR" sz="2400" dirty="0"/>
              <a:t>. Como título </a:t>
            </a:r>
            <a:r>
              <a:rPr lang="pt-BR" sz="2400" dirty="0" smtClean="0"/>
              <a:t>de exemplo, o primeiro </a:t>
            </a:r>
            <a:r>
              <a:rPr lang="pt-BR" sz="2400" dirty="0"/>
              <a:t>bote salva-vidas a sair do navio levou apenas 28 pessoas, apesar de possuir uma capacidade para 65</a:t>
            </a:r>
            <a:r>
              <a:rPr lang="pt-BR" sz="2400" dirty="0" smtClean="0"/>
              <a:t>.</a:t>
            </a:r>
          </a:p>
          <a:p>
            <a:pPr algn="just"/>
            <a:r>
              <a:rPr lang="pt-BR" sz="2400" dirty="0"/>
              <a:t>Os vigilantes do Titanic </a:t>
            </a:r>
            <a:r>
              <a:rPr lang="pt-BR" sz="2400" b="1" dirty="0"/>
              <a:t>perderam a chave </a:t>
            </a:r>
            <a:r>
              <a:rPr lang="pt-BR" sz="2400" dirty="0"/>
              <a:t>para abrir a caixa dos binóculos. Daí que a prevenção da tripulação para possíveis perigos durante a viagem – tais como </a:t>
            </a:r>
            <a:r>
              <a:rPr lang="pt-BR" sz="2400" dirty="0" smtClean="0"/>
              <a:t>icebergs </a:t>
            </a:r>
            <a:r>
              <a:rPr lang="pt-BR" sz="2400" dirty="0"/>
              <a:t>– </a:t>
            </a:r>
            <a:r>
              <a:rPr lang="pt-BR" sz="2400" dirty="0" smtClean="0"/>
              <a:t>foi inútil</a:t>
            </a:r>
            <a:r>
              <a:rPr lang="pt-BR" sz="2400" dirty="0"/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1860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4334" t="13689" r="2520" b="20642"/>
          <a:stretch/>
        </p:blipFill>
        <p:spPr>
          <a:xfrm>
            <a:off x="750673" y="685799"/>
            <a:ext cx="11188044" cy="49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97546"/>
          </a:xfrm>
        </p:spPr>
        <p:txBody>
          <a:bodyPr/>
          <a:lstStyle/>
          <a:p>
            <a:r>
              <a:rPr lang="en-US" b="1" dirty="0" smtClean="0"/>
              <a:t>O </a:t>
            </a:r>
            <a:r>
              <a:rPr lang="en-US" b="1" dirty="0" err="1" smtClean="0"/>
              <a:t>projeto</a:t>
            </a:r>
            <a:r>
              <a:rPr lang="en-US" b="1" dirty="0" smtClean="0"/>
              <a:t> </a:t>
            </a:r>
            <a:r>
              <a:rPr lang="en-US" b="1" dirty="0" err="1" smtClean="0"/>
              <a:t>integrador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983346"/>
            <a:ext cx="9601200" cy="38958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</a:t>
            </a:r>
            <a:r>
              <a:rPr lang="pt-BR" sz="3200" dirty="0" smtClean="0"/>
              <a:t>Baseado </a:t>
            </a:r>
            <a:r>
              <a:rPr lang="pt-BR" sz="3200" dirty="0"/>
              <a:t>no desafio do site </a:t>
            </a:r>
            <a:r>
              <a:rPr lang="pt-BR" sz="3200" i="1" dirty="0"/>
              <a:t>Kaggle “Titanic: </a:t>
            </a:r>
            <a:r>
              <a:rPr lang="pt-BR" sz="3200" i="1" dirty="0" err="1"/>
              <a:t>machine</a:t>
            </a:r>
            <a:r>
              <a:rPr lang="pt-BR" sz="3200" i="1" dirty="0"/>
              <a:t> </a:t>
            </a:r>
            <a:r>
              <a:rPr lang="pt-BR" sz="3200" i="1" dirty="0" err="1"/>
              <a:t>learning</a:t>
            </a:r>
            <a:r>
              <a:rPr lang="pt-BR" sz="3200" i="1" dirty="0"/>
              <a:t> </a:t>
            </a:r>
            <a:r>
              <a:rPr lang="pt-BR" sz="3200" i="1" dirty="0" err="1"/>
              <a:t>from</a:t>
            </a:r>
            <a:r>
              <a:rPr lang="pt-BR" sz="3200" i="1" dirty="0"/>
              <a:t> </a:t>
            </a:r>
            <a:r>
              <a:rPr lang="pt-BR" sz="3200" i="1" dirty="0" err="1"/>
              <a:t>disaster</a:t>
            </a:r>
            <a:r>
              <a:rPr lang="pt-BR" sz="3200" i="1" dirty="0"/>
              <a:t>”</a:t>
            </a:r>
            <a:r>
              <a:rPr lang="pt-BR" sz="3200" dirty="0"/>
              <a:t>, o projeto integrador do 1º semestre de 2020 da Turma I de Ciência de Dados do Centro Universitário Eurípedes de Marilia (UNIVEM), teve como proposta inicial replicar o </a:t>
            </a:r>
            <a:r>
              <a:rPr lang="pt-BR" sz="3200" i="1" dirty="0"/>
              <a:t>notebook</a:t>
            </a:r>
            <a:r>
              <a:rPr lang="pt-BR" sz="3200" dirty="0"/>
              <a:t> do </a:t>
            </a:r>
            <a:r>
              <a:rPr lang="pt-BR" sz="3200" i="1" dirty="0"/>
              <a:t>GitHub </a:t>
            </a:r>
            <a:r>
              <a:rPr lang="pt-BR" sz="3200" dirty="0"/>
              <a:t>do usuário Carlos FAB, com o intuito de prever se um indivíduo </a:t>
            </a:r>
            <a:r>
              <a:rPr lang="pt-BR" sz="3200" dirty="0" smtClean="0"/>
              <a:t>sobreviveria ou não </a:t>
            </a:r>
            <a:r>
              <a:rPr lang="pt-BR" sz="3200" dirty="0"/>
              <a:t>ao </a:t>
            </a:r>
            <a:r>
              <a:rPr lang="pt-BR" sz="3200" dirty="0" smtClean="0"/>
              <a:t>naufrágio.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173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9817"/>
          </a:xfrm>
        </p:spPr>
        <p:txBody>
          <a:bodyPr/>
          <a:lstStyle/>
          <a:p>
            <a:r>
              <a:rPr lang="en-US" b="1" dirty="0" err="1" smtClean="0"/>
              <a:t>Analisando</a:t>
            </a:r>
            <a:r>
              <a:rPr lang="en-US" b="1" dirty="0" smtClean="0"/>
              <a:t>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3600" dirty="0" err="1" smtClean="0"/>
              <a:t>Será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passageiros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mais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novos</a:t>
            </a:r>
            <a:r>
              <a:rPr lang="en-US" sz="3600" dirty="0" smtClean="0"/>
              <a:t>, </a:t>
            </a:r>
            <a:r>
              <a:rPr lang="en-US" sz="3600" b="1" dirty="0" err="1" smtClean="0"/>
              <a:t>mulheres</a:t>
            </a:r>
            <a:r>
              <a:rPr lang="en-US" sz="3600" dirty="0" smtClean="0"/>
              <a:t> e </a:t>
            </a:r>
            <a:r>
              <a:rPr lang="en-US" sz="3600" dirty="0" err="1" smtClean="0"/>
              <a:t>viajantes</a:t>
            </a:r>
            <a:r>
              <a:rPr lang="en-US" sz="3600" dirty="0" smtClean="0"/>
              <a:t> </a:t>
            </a:r>
            <a:r>
              <a:rPr lang="en-US" sz="3600" dirty="0"/>
              <a:t>da </a:t>
            </a:r>
            <a:r>
              <a:rPr lang="en-US" sz="3600" b="1" dirty="0"/>
              <a:t>1ª  </a:t>
            </a:r>
            <a:r>
              <a:rPr lang="en-US" sz="3600" b="1" dirty="0" err="1" smtClean="0"/>
              <a:t>classe</a:t>
            </a:r>
            <a:r>
              <a:rPr lang="en-US" sz="3600" b="1" dirty="0" smtClean="0"/>
              <a:t> </a:t>
            </a:r>
            <a:r>
              <a:rPr lang="en-US" sz="3600" dirty="0" err="1" smtClean="0"/>
              <a:t>foram</a:t>
            </a:r>
            <a:r>
              <a:rPr lang="en-US" sz="3600" dirty="0" smtClean="0"/>
              <a:t> </a:t>
            </a:r>
            <a:r>
              <a:rPr lang="en-US" sz="3600" dirty="0" err="1" smtClean="0"/>
              <a:t>os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mais</a:t>
            </a:r>
            <a:r>
              <a:rPr lang="en-US" sz="3600" dirty="0" smtClean="0"/>
              <a:t> </a:t>
            </a:r>
            <a:r>
              <a:rPr lang="en-US" sz="3600" dirty="0" err="1" smtClean="0"/>
              <a:t>tinham</a:t>
            </a:r>
            <a:r>
              <a:rPr lang="en-US" sz="3600" dirty="0" smtClean="0"/>
              <a:t> chance de </a:t>
            </a:r>
            <a:r>
              <a:rPr lang="en-US" sz="3600" dirty="0" err="1" smtClean="0"/>
              <a:t>sobreviver</a:t>
            </a:r>
            <a:r>
              <a:rPr lang="en-US" sz="3600" dirty="0" smtClean="0"/>
              <a:t>, </a:t>
            </a:r>
            <a:r>
              <a:rPr lang="en-US" sz="3600" dirty="0" err="1" smtClean="0"/>
              <a:t>igual</a:t>
            </a:r>
            <a:r>
              <a:rPr lang="en-US" sz="3600" dirty="0" smtClean="0"/>
              <a:t> </a:t>
            </a:r>
            <a:r>
              <a:rPr lang="en-US" sz="3600" dirty="0" err="1" smtClean="0"/>
              <a:t>ao</a:t>
            </a:r>
            <a:r>
              <a:rPr lang="en-US" sz="3600" dirty="0" smtClean="0"/>
              <a:t> </a:t>
            </a:r>
            <a:r>
              <a:rPr lang="en-US" sz="3600" dirty="0" err="1" smtClean="0"/>
              <a:t>visto</a:t>
            </a:r>
            <a:r>
              <a:rPr lang="en-US" sz="3600" dirty="0" smtClean="0"/>
              <a:t> no </a:t>
            </a:r>
            <a:r>
              <a:rPr lang="en-US" sz="3600" dirty="0" err="1" smtClean="0"/>
              <a:t>filme</a:t>
            </a:r>
            <a:r>
              <a:rPr lang="en-US" sz="3600" dirty="0" smtClean="0"/>
              <a:t>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612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355" y="660042"/>
            <a:ext cx="9601200" cy="1028163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Sobrevivência</a:t>
            </a:r>
            <a:r>
              <a:rPr lang="en-US" sz="5400" b="1" dirty="0" smtClean="0"/>
              <a:t> x </a:t>
            </a:r>
            <a:r>
              <a:rPr lang="en-US" sz="5400" b="1" dirty="0" err="1" smtClean="0"/>
              <a:t>sexo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Mulheres</a:t>
            </a:r>
            <a:r>
              <a:rPr lang="en-US" sz="4000" dirty="0" smtClean="0"/>
              <a:t>: </a:t>
            </a:r>
            <a:r>
              <a:rPr lang="pt-BR" sz="4000" dirty="0"/>
              <a:t>74,20% </a:t>
            </a:r>
            <a:endParaRPr lang="pt-BR" sz="4000" dirty="0" smtClean="0"/>
          </a:p>
          <a:p>
            <a:r>
              <a:rPr lang="en-US" sz="4000" dirty="0" err="1" smtClean="0"/>
              <a:t>Homens</a:t>
            </a:r>
            <a:r>
              <a:rPr lang="en-US" sz="4000" dirty="0" smtClean="0"/>
              <a:t>: </a:t>
            </a:r>
            <a:r>
              <a:rPr lang="pt-BR" sz="4000" dirty="0"/>
              <a:t>18,89%</a:t>
            </a:r>
            <a:endParaRPr lang="pt-BR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2317" b="1907"/>
          <a:stretch/>
        </p:blipFill>
        <p:spPr>
          <a:xfrm>
            <a:off x="7212169" y="811928"/>
            <a:ext cx="4250028" cy="60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871656" cy="1485900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Sobrevivência</a:t>
            </a:r>
            <a:r>
              <a:rPr lang="en-US" sz="4800" b="1" dirty="0" smtClean="0"/>
              <a:t> x </a:t>
            </a:r>
            <a:r>
              <a:rPr lang="en-US" sz="4800" b="1" dirty="0" err="1" smtClean="0"/>
              <a:t>classe</a:t>
            </a:r>
            <a:r>
              <a:rPr lang="en-US" sz="4800" b="1" dirty="0" smtClean="0"/>
              <a:t> do </a:t>
            </a:r>
            <a:r>
              <a:rPr lang="en-US" sz="4800" b="1" dirty="0" err="1" smtClean="0"/>
              <a:t>passageiro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6458755" cy="3581400"/>
          </a:xfrm>
        </p:spPr>
        <p:txBody>
          <a:bodyPr>
            <a:normAutofit/>
          </a:bodyPr>
          <a:lstStyle/>
          <a:p>
            <a:r>
              <a:rPr lang="pt-BR" sz="4000" dirty="0"/>
              <a:t>1</a:t>
            </a:r>
            <a:r>
              <a:rPr lang="pt-BR" sz="4000" dirty="0" smtClean="0"/>
              <a:t>ª classe: </a:t>
            </a:r>
            <a:r>
              <a:rPr lang="pt-BR" sz="4000" dirty="0"/>
              <a:t>62,96</a:t>
            </a:r>
            <a:r>
              <a:rPr lang="pt-BR" sz="4000" dirty="0" smtClean="0"/>
              <a:t>% </a:t>
            </a:r>
          </a:p>
          <a:p>
            <a:r>
              <a:rPr lang="pt-BR" sz="4000" dirty="0" smtClean="0"/>
              <a:t>2ª classe: </a:t>
            </a:r>
            <a:r>
              <a:rPr lang="pt-BR" sz="4000" dirty="0"/>
              <a:t>47,28% </a:t>
            </a:r>
            <a:endParaRPr lang="pt-BR" sz="4000" dirty="0" smtClean="0"/>
          </a:p>
          <a:p>
            <a:r>
              <a:rPr lang="pt-BR" sz="4000" dirty="0"/>
              <a:t>3</a:t>
            </a:r>
            <a:r>
              <a:rPr lang="pt-BR" sz="4000" dirty="0" smtClean="0"/>
              <a:t>ª classe: </a:t>
            </a:r>
            <a:r>
              <a:rPr lang="pt-BR" sz="4000" dirty="0"/>
              <a:t>24,23%</a:t>
            </a:r>
            <a:endParaRPr lang="pt-BR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355" y="1669606"/>
            <a:ext cx="3786389" cy="50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135</TotalTime>
  <Words>350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 PROJETO integrador DE CIÊNCIA DE DADOS “SOBREVIVENDO AO TITANIC”</vt:lpstr>
      <vt:lpstr>Apresentação do PowerPoint</vt:lpstr>
      <vt:lpstr>O majestoso RMS Titanic</vt:lpstr>
      <vt:lpstr>Alguns fatos sobre o Titanic</vt:lpstr>
      <vt:lpstr>Apresentação do PowerPoint</vt:lpstr>
      <vt:lpstr>O projeto integrador</vt:lpstr>
      <vt:lpstr>Analisando dados</vt:lpstr>
      <vt:lpstr>Sobrevivência x sexo</vt:lpstr>
      <vt:lpstr>Sobrevivência x classe do passageiro</vt:lpstr>
      <vt:lpstr>Sobrevivência x porto de embarque</vt:lpstr>
      <vt:lpstr>Sobrevivência x passageiros com cônjuges ou irmãos a bordo</vt:lpstr>
      <vt:lpstr>Sobrevivência x passageiros com pais ou filhos a bordo</vt:lpstr>
      <vt:lpstr>Sobrevivência x idade</vt:lpstr>
      <vt:lpstr>Apresentação do PowerPoint</vt:lpstr>
      <vt:lpstr>Apresentação do PowerPoint</vt:lpstr>
      <vt:lpstr>Analisando os modelos de machine learning </vt:lpstr>
      <vt:lpstr>Será que eu sobreviveria ao naufrágio do navio Titanic?</vt:lpstr>
      <vt:lpstr>Usando os modelos com acurácia mais baixa</vt:lpstr>
      <vt:lpstr>Usando o KNN</vt:lpstr>
      <vt:lpstr>OBRIGADA PELA ATENÇÃO!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PROJETO integrador DE CIÊNCIA DE DADOS “SOBREVIVENDO AO TITANIC”</dc:title>
  <dc:creator>User</dc:creator>
  <cp:lastModifiedBy>User</cp:lastModifiedBy>
  <cp:revision>20</cp:revision>
  <dcterms:created xsi:type="dcterms:W3CDTF">2020-06-17T02:14:09Z</dcterms:created>
  <dcterms:modified xsi:type="dcterms:W3CDTF">2020-06-17T04:41:23Z</dcterms:modified>
</cp:coreProperties>
</file>