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1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9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4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2564D-68E6-4246-9B19-FE20E632C763}" type="datetimeFigureOut">
              <a:rPr lang="en-US" smtClean="0"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D0FB24-EC9F-4940-AC18-3C786EA854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BMW Sales Trends in the U.S.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A 2007-2016 sales analysis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4300" dirty="0" smtClean="0"/>
              <a:t>By Stephanie Vaul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85943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New BMW Sales – Supplementing with Economic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“Federal Reserve Economic Data” databases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Monthly statistics spanning the entire 10-year period from 2007 through 2016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Values gathered: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800" dirty="0" smtClean="0"/>
              <a:t>Prime Rate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48 month Auto Loan Rate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Consumer Price Index (CPI) of All Goods (including food and energy)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Real Disposable Income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Personal Consumption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Personal Savings Rate (savings as a percent of disposable income)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Unemployment Level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US Auto Sales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3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New BMW Sales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Data Set &amp;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Summarized all New Sales data by Purchase Year and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2007 and Newer model years only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Appended the economic data by Year and Month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Ran various Linear Regression models and collinearity checks to remove insignificant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Dependent Variable (to predict) = Sales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Independent Variables = all the economic values gathered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Looking for the highest Adjusted R-squared and Independent variables with significance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Best model used Personal Savings Rate + Disposable Income + US Auto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1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New BMW Sales –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/>
              <a:t>Best 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290" y="1923503"/>
            <a:ext cx="7844300" cy="419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9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New BMW Sales – </a:t>
            </a:r>
            <a:br>
              <a:rPr lang="en-US" dirty="0"/>
            </a:br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90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Split the data into a Training and Testing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Training = 2007-2013;  Testing = 2014-2016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Verified the results using Root Mean of Squared Errors (RMSE) &amp; mean of Sales 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RMSE of the Training Set = 2,059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RMSE of the Testing Set = 8,497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Mean of Sales Counts = 15,061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What it all means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The RMSE tells us how far off we could be with our predictions.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With the Training set, it’s a 13.7% span of error. So while the model may have predicted 20k for a particular month, the actual could be anywhere from 18k to 22k. Not too terribly bad.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With the Testing set, our error was more than 4x that of the Training set &amp; had a span of 56% error. When using it for future months, if it had predicted 20k, the actuals could have been 11.5k-28.5k.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Conclusion: Our best model was not well suited to predict future sales. </a:t>
            </a:r>
          </a:p>
        </p:txBody>
      </p:sp>
    </p:spTree>
    <p:extLst>
      <p:ext uri="{BB962C8B-B14F-4D97-AF65-F5344CB8AC3E}">
        <p14:creationId xmlns:p14="http://schemas.microsoft.com/office/powerpoint/2010/main" val="209801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Break down trends </a:t>
            </a:r>
            <a:r>
              <a:rPr lang="en-US" dirty="0" smtClean="0"/>
              <a:t>further by </a:t>
            </a:r>
            <a:r>
              <a:rPr lang="en-US" dirty="0"/>
              <a:t>BMW </a:t>
            </a:r>
            <a:r>
              <a:rPr lang="en-US" dirty="0" smtClean="0"/>
              <a:t>Market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Do they mirror the Regional trends?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Vehicle Categories by Gender &amp;/or Age </a:t>
            </a:r>
            <a:r>
              <a:rPr lang="en-US" dirty="0" smtClean="0"/>
              <a:t>(using birth </a:t>
            </a:r>
            <a:r>
              <a:rPr lang="en-US" dirty="0"/>
              <a:t>date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Limited data, but still look to see who’s buying what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help with target marketing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Repeat </a:t>
            </a:r>
            <a:r>
              <a:rPr lang="en-US" dirty="0"/>
              <a:t>vs First-time </a:t>
            </a:r>
            <a:r>
              <a:rPr lang="en-US" dirty="0" smtClean="0"/>
              <a:t>Buyers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Review trade VIN data – converting from another brand (which ones) or repeat BMW buyer (same model series or upgrading)?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Length of Vehicle Ownership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Time between sales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88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BMW sales are steady and slightly increasing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New Sales are on the decline in recent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Used Sales have been on the rise in recent years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Regional trends mimic National with Central being the lowest ranking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3-series is by far the largest seller, more than double the volume of the 2</a:t>
            </a:r>
            <a:r>
              <a:rPr lang="en-US" baseline="30000" dirty="0" smtClean="0"/>
              <a:t>nd</a:t>
            </a:r>
            <a:r>
              <a:rPr lang="en-US" dirty="0" smtClean="0"/>
              <a:t> place 5-series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3-series is also the most moderately priced line, but the expensive X5’s outsell their more moderately priced X3 counterpart.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Predicting New BMW sales based on U.S. economic statistics has proven to be inadequate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 conjunction with the higher priced BMW’s &amp; fairly high cash purchase rate, this could indicate that BMW buyers are upper class and not as influenced by the national averages and loan 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72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proprietary sales data from most BMW centers in the U.S. going back </a:t>
            </a:r>
            <a:r>
              <a:rPr lang="en-US" dirty="0" smtClean="0"/>
              <a:t>10 years. </a:t>
            </a:r>
          </a:p>
          <a:p>
            <a:r>
              <a:rPr lang="en-US" dirty="0" smtClean="0"/>
              <a:t>Some of the main fields we’ll look at are:</a:t>
            </a:r>
            <a:endParaRPr lang="en-US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Region (assigned by BMW based on dealership location, </a:t>
            </a:r>
            <a:r>
              <a:rPr lang="en-US" sz="2000" dirty="0"/>
              <a:t>of which there are four)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PurchDate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VehYear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VehModel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VehECode </a:t>
            </a:r>
            <a:r>
              <a:rPr lang="en-US" sz="2000" dirty="0"/>
              <a:t>(engine code assigned by BMW to categorize years &amp; models)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NewUsed </a:t>
            </a:r>
            <a:r>
              <a:rPr lang="en-US" sz="2000" dirty="0"/>
              <a:t>(New, Used, Other sale)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PurchType </a:t>
            </a:r>
            <a:r>
              <a:rPr lang="en-US" sz="2000" dirty="0"/>
              <a:t>(Lease, Cash, Finance</a:t>
            </a:r>
            <a:r>
              <a:rPr lang="en-US" sz="2000" dirty="0" smtClean="0"/>
              <a:t>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/>
              <a:t> Gender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37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the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669536" cy="9221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Gender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Very limited data available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531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Pay Type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How the customer is paid for the vehicle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All but 0.165% of data populated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4603447"/>
            <a:ext cx="423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Only 17% have gender specified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/>
              <a:t>1/3 of known buyers are female </a:t>
            </a:r>
            <a:endParaRPr lang="en-US" dirty="0" smtClean="0"/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2/3 of know buyers are male</a:t>
            </a: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Not adequate overall population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88722"/>
              </p:ext>
            </p:extLst>
          </p:nvPr>
        </p:nvGraphicFramePr>
        <p:xfrm>
          <a:off x="1097280" y="2648373"/>
          <a:ext cx="438099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576"/>
                <a:gridCol w="1194816"/>
                <a:gridCol w="1011936"/>
                <a:gridCol w="1121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Sales 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of Specified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194774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394286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2890455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89427"/>
              </p:ext>
            </p:extLst>
          </p:nvPr>
        </p:nvGraphicFramePr>
        <p:xfrm>
          <a:off x="6486143" y="2926080"/>
          <a:ext cx="347472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1"/>
                <a:gridCol w="1292352"/>
                <a:gridCol w="1146048"/>
              </a:tblGrid>
              <a:tr h="301244">
                <a:tc>
                  <a:txBody>
                    <a:bodyPr/>
                    <a:lstStyle/>
                    <a:p>
                      <a:r>
                        <a:rPr lang="en-US" dirty="0" smtClean="0"/>
                        <a:t>PayType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Total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937642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1501621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1034526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86143" y="4603447"/>
            <a:ext cx="458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Majority finance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Still a high percentage of buyers pay in cash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Implies BMW purchases may be upper class with higher disposable income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7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Sales by Purchase Year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National sales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8928" y="2582335"/>
            <a:ext cx="4285993" cy="328665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Regional sales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4224" y="2582863"/>
            <a:ext cx="4791456" cy="35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vs Used Sales by Purchase Year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National sales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8929" y="2582863"/>
            <a:ext cx="4245578" cy="350094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Regional sales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6689" y="2582334"/>
            <a:ext cx="5388863" cy="36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3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Sales by eCode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2084" y="1941095"/>
            <a:ext cx="3641558" cy="416709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eCode = BMW engine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Groups similar models &amp; years together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Visualization of how long each eCode was manufactured based on color and the sales volume based on bar height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be used to determine vehicle categories by cross-referencing the eCodes with model series &amp;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highest bars, E90/91/92/93 &amp; F30, are both </a:t>
            </a:r>
            <a:r>
              <a:rPr lang="en-US" dirty="0" smtClean="0"/>
              <a:t>3-series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8514" y="2084832"/>
            <a:ext cx="641887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0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eCodes to Vehicle Categories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40551"/>
              </p:ext>
            </p:extLst>
          </p:nvPr>
        </p:nvGraphicFramePr>
        <p:xfrm>
          <a:off x="1190752" y="1983740"/>
          <a:ext cx="99649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41"/>
                <a:gridCol w="1576044"/>
                <a:gridCol w="2540437"/>
                <a:gridCol w="3279006"/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eCode Groups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Years^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New Sales Count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E90/91/92/93 &amp; F30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2005-2016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3-series sedans/coupes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670080 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392370+277710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F07/F10/F11 &amp; E60/61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2003-2016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5-series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sedans/coupes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310819 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227741+83078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E70, F15 &amp; E53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2000-2016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 SUV's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262452 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176578+85157+717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F25 &amp; E83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2004-2016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 SUV's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154102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39520" y="3837940"/>
            <a:ext cx="961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 Since our data is based on New sales purchased from 2007 to 2016, </a:t>
            </a:r>
            <a:r>
              <a:rPr lang="en-US" dirty="0" smtClean="0"/>
              <a:t>for </a:t>
            </a:r>
            <a:r>
              <a:rPr lang="en-US" dirty="0"/>
              <a:t>the most part, these counts represent 2007+ model years.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0752" y="4700337"/>
            <a:ext cx="9708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Allows assignment of Vehicle Category for these four most popular series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Remaining assigned to “Others”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Most popular 3-series outsold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place, 5-series, by more than double over last 10 years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X5’s comprised 67% of the SUV sales, despite a higher price 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64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Sales Purchase Price by Category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2904" y="1845735"/>
            <a:ext cx="4443664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Many records had to be removed from the dataset in order to calculate the means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Lease payments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Trade-In values removed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Apparent invalid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Still left with a wide range of purchase prices within each series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X3’s </a:t>
            </a:r>
            <a:r>
              <a:rPr lang="en-US" dirty="0"/>
              <a:t>have the </a:t>
            </a:r>
            <a:r>
              <a:rPr lang="en-US" dirty="0" smtClean="0"/>
              <a:t>narrowest price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5-series have the widest price range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5-series and X5’s higher mean price than their 3-series and X3 counterparts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X3 and X5’s SUV’s higher mean that the 3- &amp; 5-series sedans/coupes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7993" y="1987976"/>
            <a:ext cx="6088781" cy="373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5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Series: New Sales by Model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2512194" cy="402335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Color 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Oranges = Sedans/Coupes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Blues = SUV’s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Mean price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drop in the sedan/coupes over last several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SUV’s see a steady increase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2016 </a:t>
            </a:r>
            <a:r>
              <a:rPr lang="en-US" dirty="0" smtClean="0"/>
              <a:t>decrease in sedan/coupes in may be main cause of overall new sales drop in 2016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90737" y="1845734"/>
            <a:ext cx="6936290" cy="42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</TotalTime>
  <Words>1148</Words>
  <Application>Microsoft Office PowerPoint</Application>
  <PresentationFormat>Widescreen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BMW Sales Trends in the U.S.</vt:lpstr>
      <vt:lpstr>The Data Set</vt:lpstr>
      <vt:lpstr>A look at the raw data</vt:lpstr>
      <vt:lpstr>Total Sales by Purchase Year</vt:lpstr>
      <vt:lpstr>New vs Used Sales by Purchase Year</vt:lpstr>
      <vt:lpstr>New Sales by eCode</vt:lpstr>
      <vt:lpstr>eCodes to Vehicle Categories</vt:lpstr>
      <vt:lpstr>New Sales Purchase Price by Category</vt:lpstr>
      <vt:lpstr>Popular Series: New Sales by Model Year</vt:lpstr>
      <vt:lpstr>Predicting New BMW Sales – Supplementing with Economic Data</vt:lpstr>
      <vt:lpstr>Predicting New BMW Sales –  The Data Set &amp; Models</vt:lpstr>
      <vt:lpstr>Predicting New BMW Sales –  The Best Model</vt:lpstr>
      <vt:lpstr>Predicting New BMW Sales –  The Results</vt:lpstr>
      <vt:lpstr>Where to next…</vt:lpstr>
      <vt:lpstr>In 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BMW Sales Trends in the US</dc:title>
  <dc:creator>StephanieV</dc:creator>
  <cp:lastModifiedBy>StephanieV</cp:lastModifiedBy>
  <cp:revision>45</cp:revision>
  <dcterms:created xsi:type="dcterms:W3CDTF">2017-02-01T18:43:37Z</dcterms:created>
  <dcterms:modified xsi:type="dcterms:W3CDTF">2017-02-11T00:24:45Z</dcterms:modified>
</cp:coreProperties>
</file>