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</p:sldIdLst>
  <p:sldSz cx="9144000" cy="5143500" type="screen16x9"/>
  <p:notesSz cx="6858000" cy="9144000"/>
  <p:embeddedFontLs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76215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8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884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139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717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000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576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013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909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57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245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83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847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8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57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566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842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421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117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36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14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2DDlOIwZ3SqX4li-WFlgsX0lIzamos7rWPvCC2LTC0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430433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Summer Internship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FlowJo Experience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i="1">
                <a:solidFill>
                  <a:srgbClr val="F3F3F3"/>
                </a:solidFill>
              </a:rPr>
              <a:t>We Learned...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4087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Font typeface="Proxima Nova"/>
              <a:buChar char="●"/>
            </a:pPr>
            <a:r>
              <a:rPr lang="en" dirty="0">
                <a:solidFill>
                  <a:srgbClr val="D9D9D9"/>
                </a:solidFill>
              </a:rPr>
              <a:t>Automated testing should begin when GUI is more stable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Spent a great deal of time on test maintenance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■"/>
            </a:pPr>
            <a:r>
              <a:rPr lang="en" dirty="0">
                <a:solidFill>
                  <a:srgbClr val="D9D9D9"/>
                </a:solidFill>
              </a:rPr>
              <a:t>Components change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■"/>
            </a:pPr>
            <a:r>
              <a:rPr lang="en" dirty="0">
                <a:solidFill>
                  <a:srgbClr val="D9D9D9"/>
                </a:solidFill>
              </a:rPr>
              <a:t>Changes in functionality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●"/>
            </a:pPr>
            <a:r>
              <a:rPr lang="en" dirty="0">
                <a:solidFill>
                  <a:srgbClr val="D9D9D9"/>
                </a:solidFill>
              </a:rPr>
              <a:t>Need to prioritize development tasks for automated testing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Tests had to be revised as needed features were developed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■"/>
            </a:pPr>
            <a:r>
              <a:rPr lang="en" dirty="0">
                <a:solidFill>
                  <a:srgbClr val="D9D9D9"/>
                </a:solidFill>
              </a:rPr>
              <a:t>Uploading files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●"/>
            </a:pPr>
            <a:r>
              <a:rPr lang="en" dirty="0">
                <a:solidFill>
                  <a:srgbClr val="D9D9D9"/>
                </a:solidFill>
              </a:rPr>
              <a:t>QF-Test doesn't work as well on Linux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Uploading files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●"/>
            </a:pPr>
            <a:r>
              <a:rPr lang="en" dirty="0">
                <a:solidFill>
                  <a:srgbClr val="D9D9D9"/>
                </a:solidFill>
              </a:rPr>
              <a:t>QF-Test has some issues with web applications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Clicks don’t always 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i="1">
                <a:solidFill>
                  <a:srgbClr val="F3F3F3"/>
                </a:solidFill>
              </a:rPr>
              <a:t>Next Time...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32261" y="1245779"/>
            <a:ext cx="7664335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D9D9D9"/>
              </a:buClr>
              <a:buSzPct val="100000"/>
              <a:buFont typeface="Proxima Nova"/>
              <a:buChar char="●"/>
            </a:pPr>
            <a:r>
              <a:rPr lang="en" dirty="0">
                <a:solidFill>
                  <a:srgbClr val="D9D9D9"/>
                </a:solidFill>
              </a:rPr>
              <a:t>Write a more detailed Functional Spec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Items on </a:t>
            </a:r>
            <a:r>
              <a:rPr lang="en" dirty="0" smtClean="0">
                <a:solidFill>
                  <a:srgbClr val="D9D9D9"/>
                </a:solidFill>
              </a:rPr>
              <a:t>functional </a:t>
            </a:r>
            <a:r>
              <a:rPr lang="en" dirty="0">
                <a:solidFill>
                  <a:srgbClr val="D9D9D9"/>
                </a:solidFill>
              </a:rPr>
              <a:t>spec </a:t>
            </a:r>
            <a:r>
              <a:rPr lang="en" sz="1400" dirty="0" smtClean="0">
                <a:solidFill>
                  <a:srgbClr val="D9D9D9"/>
                </a:solidFill>
              </a:rPr>
              <a:t>need </a:t>
            </a:r>
            <a:r>
              <a:rPr lang="en" sz="1400" dirty="0">
                <a:solidFill>
                  <a:srgbClr val="D9D9D9"/>
                </a:solidFill>
              </a:rPr>
              <a:t>to </a:t>
            </a:r>
            <a:r>
              <a:rPr lang="en" sz="1400" dirty="0" smtClean="0">
                <a:solidFill>
                  <a:srgbClr val="D9D9D9"/>
                </a:solidFill>
              </a:rPr>
              <a:t>be </a:t>
            </a:r>
            <a:r>
              <a:rPr lang="en" sz="1400" dirty="0">
                <a:solidFill>
                  <a:srgbClr val="D9D9D9"/>
                </a:solidFill>
              </a:rPr>
              <a:t>broken up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D9D9D9"/>
              </a:buClr>
              <a:buChar char="■"/>
            </a:pPr>
            <a:r>
              <a:rPr lang="en" dirty="0">
                <a:solidFill>
                  <a:srgbClr val="D9D9D9"/>
                </a:solidFill>
              </a:rPr>
              <a:t>Number of tests don’t align with </a:t>
            </a:r>
            <a:r>
              <a:rPr lang="en" sz="1400" dirty="0" smtClean="0">
                <a:solidFill>
                  <a:srgbClr val="D9D9D9"/>
                </a:solidFill>
              </a:rPr>
              <a:t>line items on functional spec</a:t>
            </a:r>
          </a:p>
          <a:p>
            <a:pPr marL="914400" marR="0" lvl="0" indent="45720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1400" dirty="0">
              <a:solidFill>
                <a:srgbClr val="D9D9D9"/>
              </a:solidFill>
            </a:endParaRPr>
          </a:p>
          <a:p>
            <a:pPr marL="914400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Write functional spec with understanding that each line item is a ticket in LP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D9D9D9"/>
              </a:buClr>
              <a:buChar char="■"/>
            </a:pPr>
            <a:r>
              <a:rPr lang="en" dirty="0">
                <a:solidFill>
                  <a:srgbClr val="D9D9D9"/>
                </a:solidFill>
              </a:rPr>
              <a:t>Some LP tickets didn’t make sense, and need to be revised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i="1" dirty="0" smtClean="0">
                <a:solidFill>
                  <a:srgbClr val="F3F3F3"/>
                </a:solidFill>
              </a:rPr>
              <a:t>DV Tool</a:t>
            </a:r>
            <a:r>
              <a:rPr lang="en" sz="3000" i="1" dirty="0" smtClean="0">
                <a:solidFill>
                  <a:srgbClr val="F3F3F3"/>
                </a:solidFill>
              </a:rPr>
              <a:t> </a:t>
            </a:r>
            <a:r>
              <a:rPr lang="en" sz="3000" i="1" dirty="0">
                <a:solidFill>
                  <a:srgbClr val="F3F3F3"/>
                </a:solidFill>
              </a:rPr>
              <a:t>Testing Stats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>
                <a:solidFill>
                  <a:srgbClr val="D9D9D9"/>
                </a:solidFill>
              </a:rPr>
              <a:t>Automated Tests: 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>
                <a:solidFill>
                  <a:srgbClr val="D9D9D9"/>
                </a:solidFill>
              </a:rPr>
              <a:t>18 test sets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>
                <a:solidFill>
                  <a:srgbClr val="D9D9D9"/>
                </a:solidFill>
              </a:rPr>
              <a:t>125 tests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>
                <a:solidFill>
                  <a:srgbClr val="D9D9D9"/>
                </a:solidFill>
              </a:rPr>
              <a:t>Manual Tests: 25 tests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>
                <a:solidFill>
                  <a:srgbClr val="D9D9D9"/>
                </a:solidFill>
              </a:rPr>
              <a:t>Test Coverage: ~56% (of functional spec)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 descr="docker-facebook-share.png"/>
          <p:cNvPicPr preferRelativeResize="0"/>
          <p:nvPr/>
        </p:nvPicPr>
        <p:blipFill rotWithShape="1">
          <a:blip r:embed="rId3">
            <a:alphaModFix/>
          </a:blip>
          <a:srcRect t="35492" b="35172"/>
          <a:stretch/>
        </p:blipFill>
        <p:spPr>
          <a:xfrm>
            <a:off x="1682487" y="3390534"/>
            <a:ext cx="5779018" cy="142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 descr="docker-facebook-share.png"/>
          <p:cNvPicPr preferRelativeResize="0"/>
          <p:nvPr/>
        </p:nvPicPr>
        <p:blipFill rotWithShape="1">
          <a:blip r:embed="rId3">
            <a:alphaModFix/>
          </a:blip>
          <a:srcRect l="4324" t="35492" r="57477" b="35172"/>
          <a:stretch/>
        </p:blipFill>
        <p:spPr>
          <a:xfrm>
            <a:off x="0" y="3390525"/>
            <a:ext cx="2207449" cy="142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 descr="docker-facebook-share.png"/>
          <p:cNvPicPr preferRelativeResize="0"/>
          <p:nvPr/>
        </p:nvPicPr>
        <p:blipFill rotWithShape="1">
          <a:blip r:embed="rId3">
            <a:alphaModFix/>
          </a:blip>
          <a:srcRect l="38012" t="35492" r="57477" b="35172"/>
          <a:stretch/>
        </p:blipFill>
        <p:spPr>
          <a:xfrm>
            <a:off x="0" y="3390525"/>
            <a:ext cx="260600" cy="142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 descr="docker-facebook-share.png"/>
          <p:cNvPicPr preferRelativeResize="0"/>
          <p:nvPr/>
        </p:nvPicPr>
        <p:blipFill rotWithShape="1">
          <a:blip r:embed="rId3">
            <a:alphaModFix/>
          </a:blip>
          <a:srcRect l="8498" t="35492" r="85564" b="35172"/>
          <a:stretch/>
        </p:blipFill>
        <p:spPr>
          <a:xfrm>
            <a:off x="8800931" y="3390525"/>
            <a:ext cx="343074" cy="142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 descr="docker-facebook-share.png"/>
          <p:cNvPicPr preferRelativeResize="0"/>
          <p:nvPr/>
        </p:nvPicPr>
        <p:blipFill rotWithShape="1">
          <a:blip r:embed="rId3">
            <a:alphaModFix/>
          </a:blip>
          <a:srcRect l="9037" t="35492" r="57475" b="35172"/>
          <a:stretch/>
        </p:blipFill>
        <p:spPr>
          <a:xfrm>
            <a:off x="6893748" y="3390525"/>
            <a:ext cx="1935149" cy="142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510450" y="2201677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u="sng" dirty="0"/>
              <a:t>DevOps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sz="3000" i="1" dirty="0"/>
              <a:t>Dockerizing </a:t>
            </a:r>
            <a:r>
              <a:rPr lang="en" sz="3000" i="1" dirty="0" smtClean="0"/>
              <a:t>DV Tool</a:t>
            </a:r>
            <a:endParaRPr lang="en" sz="3000" i="1" dirty="0"/>
          </a:p>
        </p:txBody>
      </p:sp>
      <p:grpSp>
        <p:nvGrpSpPr>
          <p:cNvPr id="176" name="Shape 176"/>
          <p:cNvGrpSpPr/>
          <p:nvPr/>
        </p:nvGrpSpPr>
        <p:grpSpPr>
          <a:xfrm>
            <a:off x="-4" y="151694"/>
            <a:ext cx="9135915" cy="1421124"/>
            <a:chOff x="-4" y="115625"/>
            <a:chExt cx="9135915" cy="1421124"/>
          </a:xfrm>
        </p:grpSpPr>
        <p:pic>
          <p:nvPicPr>
            <p:cNvPr id="177" name="Shape 177" descr="docker-facebook-share.png"/>
            <p:cNvPicPr preferRelativeResize="0"/>
            <p:nvPr/>
          </p:nvPicPr>
          <p:blipFill rotWithShape="1">
            <a:blip r:embed="rId3">
              <a:alphaModFix/>
            </a:blip>
            <a:srcRect l="9037" t="35492" r="57475" b="35172"/>
            <a:stretch/>
          </p:blipFill>
          <p:spPr>
            <a:xfrm>
              <a:off x="6893748" y="115625"/>
              <a:ext cx="1935149" cy="1421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Shape 178" descr="docker-facebook-share.png"/>
            <p:cNvPicPr preferRelativeResize="0"/>
            <p:nvPr/>
          </p:nvPicPr>
          <p:blipFill rotWithShape="1">
            <a:blip r:embed="rId3">
              <a:alphaModFix/>
            </a:blip>
            <a:srcRect l="9037" t="35492" r="57475" b="35172"/>
            <a:stretch/>
          </p:blipFill>
          <p:spPr>
            <a:xfrm>
              <a:off x="4958598" y="115625"/>
              <a:ext cx="1935149" cy="1421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Shape 179" descr="docker-facebook-share.png"/>
            <p:cNvPicPr preferRelativeResize="0"/>
            <p:nvPr/>
          </p:nvPicPr>
          <p:blipFill rotWithShape="1">
            <a:blip r:embed="rId3">
              <a:alphaModFix/>
            </a:blip>
            <a:srcRect l="9037" t="35492" r="57475" b="35172"/>
            <a:stretch/>
          </p:blipFill>
          <p:spPr>
            <a:xfrm>
              <a:off x="3023440" y="115625"/>
              <a:ext cx="1935149" cy="1421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Shape 180" descr="docker-facebook-share.png"/>
            <p:cNvPicPr preferRelativeResize="0"/>
            <p:nvPr/>
          </p:nvPicPr>
          <p:blipFill rotWithShape="1">
            <a:blip r:embed="rId3">
              <a:alphaModFix/>
            </a:blip>
            <a:srcRect l="9037" t="35492" r="57475" b="35172"/>
            <a:stretch/>
          </p:blipFill>
          <p:spPr>
            <a:xfrm>
              <a:off x="1088290" y="115625"/>
              <a:ext cx="1935149" cy="1421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1" name="Shape 181"/>
            <p:cNvGrpSpPr/>
            <p:nvPr/>
          </p:nvGrpSpPr>
          <p:grpSpPr>
            <a:xfrm>
              <a:off x="-4" y="115625"/>
              <a:ext cx="9135915" cy="1421124"/>
              <a:chOff x="-4" y="115625"/>
              <a:chExt cx="9135915" cy="1421124"/>
            </a:xfrm>
          </p:grpSpPr>
          <p:pic>
            <p:nvPicPr>
              <p:cNvPr id="182" name="Shape 182" descr="docker-facebook-share.png"/>
              <p:cNvPicPr preferRelativeResize="0"/>
              <p:nvPr/>
            </p:nvPicPr>
            <p:blipFill rotWithShape="1">
              <a:blip r:embed="rId3">
                <a:alphaModFix/>
              </a:blip>
              <a:srcRect l="8498" t="35492" r="85564" b="35172"/>
              <a:stretch/>
            </p:blipFill>
            <p:spPr>
              <a:xfrm>
                <a:off x="8792837" y="115625"/>
                <a:ext cx="343074" cy="1421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Shape 183" descr="docker-facebook-share.png"/>
              <p:cNvPicPr preferRelativeResize="0"/>
              <p:nvPr/>
            </p:nvPicPr>
            <p:blipFill rotWithShape="1">
              <a:blip r:embed="rId3">
                <a:alphaModFix/>
              </a:blip>
              <a:srcRect l="23692" t="35492" r="57475" b="35172"/>
              <a:stretch/>
            </p:blipFill>
            <p:spPr>
              <a:xfrm>
                <a:off x="-4" y="115625"/>
                <a:ext cx="1088299" cy="14211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510450" y="2201677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sz="3000" i="1"/>
              <a:t>The Internship Experience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i="1">
                <a:solidFill>
                  <a:srgbClr val="F3F3F3"/>
                </a:solidFill>
              </a:rPr>
              <a:t>Stephanie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137676"/>
            <a:ext cx="8520600" cy="49139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●"/>
            </a:pPr>
            <a:r>
              <a:rPr lang="en" dirty="0">
                <a:solidFill>
                  <a:srgbClr val="D9D9D9"/>
                </a:solidFill>
              </a:rPr>
              <a:t>Email Notification Plugin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Programming in Java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Requirements and Specification documents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GitBooks documentation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Met and worked with employees in many </a:t>
            </a:r>
            <a:r>
              <a:rPr lang="en" dirty="0" smtClean="0">
                <a:solidFill>
                  <a:srgbClr val="D9D9D9"/>
                </a:solidFill>
              </a:rPr>
              <a:t>departments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○"/>
            </a:pPr>
            <a:endParaRPr lang="en" dirty="0">
              <a:solidFill>
                <a:srgbClr val="D9D9D9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●"/>
            </a:pPr>
            <a:r>
              <a:rPr lang="en" dirty="0" smtClean="0">
                <a:solidFill>
                  <a:srgbClr val="D9D9D9"/>
                </a:solidFill>
              </a:rPr>
              <a:t>DV Tool</a:t>
            </a:r>
            <a:endParaRPr lang="en" dirty="0">
              <a:solidFill>
                <a:srgbClr val="D9D9D9"/>
              </a:solidFill>
            </a:endParaRP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Software development process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New tools: QF-Test, JIRA, LiquidPlanner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■"/>
            </a:pPr>
            <a:r>
              <a:rPr lang="en" dirty="0">
                <a:solidFill>
                  <a:srgbClr val="D9D9D9"/>
                </a:solidFill>
              </a:rPr>
              <a:t>Importance of developing and testing using the same </a:t>
            </a:r>
            <a:r>
              <a:rPr lang="en" dirty="0" smtClean="0">
                <a:solidFill>
                  <a:srgbClr val="D9D9D9"/>
                </a:solidFill>
              </a:rPr>
              <a:t>tools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■"/>
            </a:pPr>
            <a:endParaRPr lang="en" dirty="0">
              <a:solidFill>
                <a:srgbClr val="D9D9D9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●"/>
            </a:pPr>
            <a:r>
              <a:rPr lang="en" dirty="0">
                <a:solidFill>
                  <a:srgbClr val="D9D9D9"/>
                </a:solidFill>
              </a:rPr>
              <a:t>I most enjoyed...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Teamwork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Planning and Organization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Seeing </a:t>
            </a:r>
            <a:r>
              <a:rPr lang="en" dirty="0" smtClean="0">
                <a:solidFill>
                  <a:srgbClr val="D9D9D9"/>
                </a:solidFill>
              </a:rPr>
              <a:t>DV Tool project progress</a:t>
            </a:r>
            <a:endParaRPr lang="en" dirty="0">
              <a:solidFill>
                <a:srgbClr val="D9D9D9"/>
              </a:solidFill>
            </a:endParaRP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Working on meaningful projects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i="1" dirty="0" smtClean="0">
                <a:solidFill>
                  <a:srgbClr val="F3F3F3"/>
                </a:solidFill>
              </a:rPr>
              <a:t>Intern1</a:t>
            </a:r>
            <a:endParaRPr lang="en" sz="3000" i="1" dirty="0">
              <a:solidFill>
                <a:srgbClr val="F3F3F3"/>
              </a:solidFill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073050"/>
            <a:ext cx="8520600" cy="3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dirty="0">
                <a:solidFill>
                  <a:srgbClr val="D9D9D9"/>
                </a:solidFill>
              </a:rPr>
              <a:t>Plugins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Auto-Gating Plugin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FlowJo Plugin API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Learned Java and Swing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Font typeface="Proxima Nova"/>
              <a:buChar char="●"/>
            </a:pPr>
            <a:r>
              <a:rPr lang="en" dirty="0" smtClean="0">
                <a:solidFill>
                  <a:srgbClr val="D9D9D9"/>
                </a:solidFill>
              </a:rPr>
              <a:t>DV Tool</a:t>
            </a:r>
            <a:endParaRPr lang="en" dirty="0">
              <a:solidFill>
                <a:srgbClr val="D9D9D9"/>
              </a:solidFill>
            </a:endParaRP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Worked on Interactive D3 Visuals, processing,  and Stitching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Learned React JS, Node, and D3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i="1" dirty="0" smtClean="0">
                <a:solidFill>
                  <a:srgbClr val="F3F3F3"/>
                </a:solidFill>
              </a:rPr>
              <a:t>Intern2</a:t>
            </a:r>
            <a:endParaRPr lang="en" sz="3000" i="1" dirty="0">
              <a:solidFill>
                <a:srgbClr val="F3F3F3"/>
              </a:solidFill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073050"/>
            <a:ext cx="8520600" cy="3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dirty="0" smtClean="0">
                <a:solidFill>
                  <a:srgbClr val="D9D9D9"/>
                </a:solidFill>
              </a:rPr>
              <a:t>Plugins</a:t>
            </a:r>
            <a:endParaRPr lang="en" dirty="0">
              <a:solidFill>
                <a:srgbClr val="D9D9D9"/>
              </a:solidFill>
            </a:endParaRP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 smtClean="0">
                <a:solidFill>
                  <a:srgbClr val="D9D9D9"/>
                </a:solidFill>
              </a:rPr>
              <a:t>dAWS </a:t>
            </a:r>
            <a:r>
              <a:rPr lang="en" dirty="0">
                <a:solidFill>
                  <a:srgbClr val="D9D9D9"/>
                </a:solidFill>
              </a:rPr>
              <a:t>S3 plugin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Font typeface="Proxima Nova"/>
              <a:buChar char="●"/>
            </a:pPr>
            <a:r>
              <a:rPr lang="en" dirty="0" smtClean="0">
                <a:solidFill>
                  <a:srgbClr val="D9D9D9"/>
                </a:solidFill>
              </a:rPr>
              <a:t>DV Tool</a:t>
            </a:r>
            <a:endParaRPr lang="en" dirty="0">
              <a:solidFill>
                <a:srgbClr val="D9D9D9"/>
              </a:solidFill>
            </a:endParaRP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Learned too many libraries to count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Node server development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Front-End Interfaces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i="1" dirty="0" smtClean="0">
                <a:solidFill>
                  <a:srgbClr val="F3F3F3"/>
                </a:solidFill>
              </a:rPr>
              <a:t>Intern3</a:t>
            </a:r>
            <a:endParaRPr lang="en" sz="3000" i="1" dirty="0">
              <a:solidFill>
                <a:srgbClr val="F3F3F3"/>
              </a:solidFill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073050"/>
            <a:ext cx="8520600" cy="3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dirty="0">
                <a:solidFill>
                  <a:srgbClr val="D9D9D9"/>
                </a:solidFill>
              </a:rPr>
              <a:t>Plugins were fun, and challenging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It felt good to make something that will get used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Font typeface="Proxima Nova"/>
              <a:buChar char="●"/>
            </a:pPr>
            <a:r>
              <a:rPr lang="en" dirty="0">
                <a:solidFill>
                  <a:srgbClr val="D9D9D9"/>
                </a:solidFill>
              </a:rPr>
              <a:t>QA work with </a:t>
            </a:r>
            <a:r>
              <a:rPr lang="en" dirty="0" smtClean="0">
                <a:solidFill>
                  <a:srgbClr val="D9D9D9"/>
                </a:solidFill>
              </a:rPr>
              <a:t>DV Tool was </a:t>
            </a:r>
            <a:r>
              <a:rPr lang="en" dirty="0">
                <a:solidFill>
                  <a:srgbClr val="D9D9D9"/>
                </a:solidFill>
              </a:rPr>
              <a:t>great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Training with QF-Test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Solving problems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Improving product quality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●"/>
            </a:pPr>
            <a:r>
              <a:rPr lang="en" dirty="0">
                <a:solidFill>
                  <a:srgbClr val="D9D9D9"/>
                </a:solidFill>
              </a:rPr>
              <a:t>Individual work is useful, but team work is essential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i="1" dirty="0" smtClean="0">
                <a:solidFill>
                  <a:srgbClr val="F3F3F3"/>
                </a:solidFill>
              </a:rPr>
              <a:t>Intern4</a:t>
            </a:r>
            <a:endParaRPr lang="en" sz="3000" i="1" dirty="0">
              <a:solidFill>
                <a:srgbClr val="F3F3F3"/>
              </a:solidFill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073050"/>
            <a:ext cx="8520600" cy="3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dirty="0">
                <a:solidFill>
                  <a:srgbClr val="D9D9D9"/>
                </a:solidFill>
              </a:rPr>
              <a:t>Plugins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Built requirements &amp; functional specs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Learned and worked with the FlowJo API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Created and standardized a documentation format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Font typeface="Proxima Nova"/>
              <a:buChar char="●"/>
            </a:pPr>
            <a:r>
              <a:rPr lang="en" dirty="0" smtClean="0">
                <a:solidFill>
                  <a:srgbClr val="D9D9D9"/>
                </a:solidFill>
              </a:rPr>
              <a:t>DV Tool</a:t>
            </a:r>
            <a:endParaRPr lang="en" dirty="0">
              <a:solidFill>
                <a:srgbClr val="D9D9D9"/>
              </a:solidFill>
            </a:endParaRP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Learned about what DevOps is and what it involves, as well as basic CI work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Learned and worked heavily with Docker and Jenkins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Maintained much of the infrastructure and tools for developing and running </a:t>
            </a:r>
            <a:r>
              <a:rPr lang="en" dirty="0" smtClean="0">
                <a:solidFill>
                  <a:srgbClr val="D9D9D9"/>
                </a:solidFill>
              </a:rPr>
              <a:t>DV Tool</a:t>
            </a:r>
            <a:endParaRPr lang="en" dirty="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i="1">
                <a:solidFill>
                  <a:srgbClr val="F3F3F3"/>
                </a:solidFill>
              </a:rPr>
              <a:t>Internship Program 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93634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dirty="0">
                <a:solidFill>
                  <a:srgbClr val="D9D9D9"/>
                </a:solidFill>
              </a:rPr>
              <a:t>Solo work - Plugins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Opportunity to get to know each other and the company while working on a smaller project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Plugin creation and documentation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D9D9D9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dirty="0">
                <a:solidFill>
                  <a:srgbClr val="D9D9D9"/>
                </a:solidFill>
              </a:rPr>
              <a:t>Group Work - Data Visualization </a:t>
            </a:r>
            <a:r>
              <a:rPr lang="en" dirty="0" smtClean="0">
                <a:solidFill>
                  <a:srgbClr val="D9D9D9"/>
                </a:solidFill>
              </a:rPr>
              <a:t>Tool (DV Tool)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 smtClean="0">
                <a:solidFill>
                  <a:srgbClr val="D9D9D9"/>
                </a:solidFill>
              </a:rPr>
              <a:t>Project was chosen by Mike and agreed upon by the group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Font typeface="Proxima Nova"/>
              <a:buChar char="○"/>
            </a:pPr>
            <a:r>
              <a:rPr lang="en" dirty="0" smtClean="0">
                <a:solidFill>
                  <a:srgbClr val="D9D9D9"/>
                </a:solidFill>
              </a:rPr>
              <a:t>Intern </a:t>
            </a:r>
            <a:r>
              <a:rPr lang="en" dirty="0">
                <a:solidFill>
                  <a:srgbClr val="D9D9D9"/>
                </a:solidFill>
              </a:rPr>
              <a:t>team was tasked with choosing their own roles (QA, ENG, DevOps)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Followed typical structure of requirements gathering -&gt; requirements documentation -&gt; functional specification -&gt; development -&gt; 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266550"/>
            <a:ext cx="8520600" cy="461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 i="1">
                <a:solidFill>
                  <a:srgbClr val="D9D9D9"/>
                </a:solidFill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i="1">
                <a:solidFill>
                  <a:srgbClr val="F3F3F3"/>
                </a:solidFill>
              </a:rPr>
              <a:t>Justin &amp; Clay Roles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dirty="0">
                <a:solidFill>
                  <a:srgbClr val="D9D9D9"/>
                </a:solidFill>
              </a:rPr>
              <a:t>Project/Product Managers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Early on we acted as liaisons between the team and other employees, until they became more comfortable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Provided deliverables for individual work (</a:t>
            </a:r>
            <a:r>
              <a:rPr lang="en" dirty="0" smtClean="0">
                <a:solidFill>
                  <a:srgbClr val="D9D9D9"/>
                </a:solidFill>
              </a:rPr>
              <a:t>plugins)</a:t>
            </a:r>
            <a:endParaRPr lang="en" dirty="0">
              <a:solidFill>
                <a:srgbClr val="D9D9D9"/>
              </a:solidFill>
            </a:endParaRP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Help facilitate some of the documentation work for </a:t>
            </a:r>
            <a:r>
              <a:rPr lang="en" dirty="0" smtClean="0">
                <a:solidFill>
                  <a:srgbClr val="D9D9D9"/>
                </a:solidFill>
              </a:rPr>
              <a:t>DV Tool </a:t>
            </a:r>
            <a:r>
              <a:rPr lang="en" dirty="0">
                <a:solidFill>
                  <a:srgbClr val="D9D9D9"/>
                </a:solidFill>
              </a:rPr>
              <a:t>(Req. Spec. and Func. Spec.)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Help organize work flow using Liquid Planner</a:t>
            </a:r>
          </a:p>
          <a:p>
            <a:pPr marL="914400" lvl="1" indent="-228600" rtl="0"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Generally available to answer questions, help make </a:t>
            </a:r>
            <a:r>
              <a:rPr lang="en" dirty="0" smtClean="0">
                <a:solidFill>
                  <a:srgbClr val="D9D9D9"/>
                </a:solidFill>
              </a:rPr>
              <a:t>project</a:t>
            </a:r>
            <a:r>
              <a:rPr lang="en" dirty="0" smtClean="0">
                <a:solidFill>
                  <a:srgbClr val="D9D9D9"/>
                </a:solidFill>
              </a:rPr>
              <a:t> </a:t>
            </a:r>
            <a:r>
              <a:rPr lang="en" dirty="0">
                <a:solidFill>
                  <a:srgbClr val="D9D9D9"/>
                </a:solidFill>
              </a:rPr>
              <a:t>decisions, bounce ideas off of, and anything else the team needed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i="1" dirty="0" smtClean="0">
                <a:solidFill>
                  <a:srgbClr val="F3F3F3"/>
                </a:solidFill>
              </a:rPr>
              <a:t>DV Tool </a:t>
            </a:r>
            <a:r>
              <a:rPr lang="en" sz="3000" i="1" dirty="0" smtClean="0">
                <a:solidFill>
                  <a:srgbClr val="F3F3F3"/>
                </a:solidFill>
              </a:rPr>
              <a:t>is </a:t>
            </a:r>
            <a:r>
              <a:rPr lang="en" sz="3000" i="1" dirty="0">
                <a:solidFill>
                  <a:srgbClr val="F3F3F3"/>
                </a:solidFill>
              </a:rPr>
              <a:t>built with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975" y="1435137"/>
            <a:ext cx="1476849" cy="17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300" y="1383387"/>
            <a:ext cx="1797499" cy="179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899" y="3552599"/>
            <a:ext cx="1991525" cy="93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995" y="3563870"/>
            <a:ext cx="3007374" cy="91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36951" y="3246625"/>
            <a:ext cx="1229175" cy="12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5876" y="1575688"/>
            <a:ext cx="1495148" cy="141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77075" y="1741825"/>
            <a:ext cx="1097950" cy="10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10450" y="2201677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/>
              <a:t>QA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3000" i="1"/>
              <a:t>Assuring Quality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513737" y="4144987"/>
            <a:ext cx="2125489" cy="419099"/>
            <a:chOff x="1752512" y="4018000"/>
            <a:chExt cx="2125489" cy="419099"/>
          </a:xfrm>
        </p:grpSpPr>
        <p:pic>
          <p:nvPicPr>
            <p:cNvPr id="109" name="Shape 1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2512" y="4056100"/>
              <a:ext cx="352425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Shape 1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64625" y="4018000"/>
              <a:ext cx="1713377" cy="419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" name="Shape 111"/>
          <p:cNvGrpSpPr/>
          <p:nvPr/>
        </p:nvGrpSpPr>
        <p:grpSpPr>
          <a:xfrm>
            <a:off x="6242762" y="3950425"/>
            <a:ext cx="2390775" cy="800150"/>
            <a:chOff x="6242762" y="3950475"/>
            <a:chExt cx="2390775" cy="800150"/>
          </a:xfrm>
        </p:grpSpPr>
        <p:sp>
          <p:nvSpPr>
            <p:cNvPr id="112" name="Shape 112"/>
            <p:cNvSpPr/>
            <p:nvPr/>
          </p:nvSpPr>
          <p:spPr>
            <a:xfrm>
              <a:off x="6251775" y="3955625"/>
              <a:ext cx="2381700" cy="795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13" name="Shape 1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42762" y="3950475"/>
              <a:ext cx="2390775" cy="800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Shape 114"/>
          <p:cNvGrpSpPr/>
          <p:nvPr/>
        </p:nvGrpSpPr>
        <p:grpSpPr>
          <a:xfrm>
            <a:off x="3440273" y="3961098"/>
            <a:ext cx="2001451" cy="786876"/>
            <a:chOff x="3440273" y="3961098"/>
            <a:chExt cx="2001451" cy="786876"/>
          </a:xfrm>
        </p:grpSpPr>
        <p:sp>
          <p:nvSpPr>
            <p:cNvPr id="115" name="Shape 115"/>
            <p:cNvSpPr/>
            <p:nvPr/>
          </p:nvSpPr>
          <p:spPr>
            <a:xfrm>
              <a:off x="3447625" y="3969175"/>
              <a:ext cx="1994100" cy="77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16" name="Shape 1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40273" y="3961098"/>
              <a:ext cx="1998147" cy="7787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i="1" dirty="0" smtClean="0">
                <a:solidFill>
                  <a:srgbClr val="F3F3F3"/>
                </a:solidFill>
              </a:rPr>
              <a:t>DV Tool Testing </a:t>
            </a:r>
            <a:r>
              <a:rPr lang="en" sz="3000" i="1" dirty="0">
                <a:solidFill>
                  <a:srgbClr val="F3F3F3"/>
                </a:solidFill>
              </a:rPr>
              <a:t>Process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27285"/>
            <a:ext cx="8520600" cy="40114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dirty="0">
                <a:solidFill>
                  <a:srgbClr val="D9D9D9"/>
                </a:solidFill>
              </a:rPr>
              <a:t>Starting Point- Engineers and QA worked together to write </a:t>
            </a:r>
            <a:r>
              <a:rPr lang="en" dirty="0" smtClean="0">
                <a:solidFill>
                  <a:srgbClr val="D9D9D9"/>
                </a:solidFill>
              </a:rPr>
              <a:t>Functional </a:t>
            </a:r>
            <a:r>
              <a:rPr lang="en" dirty="0">
                <a:solidFill>
                  <a:srgbClr val="D9D9D9"/>
                </a:solidFill>
              </a:rPr>
              <a:t>Specification </a:t>
            </a:r>
            <a:r>
              <a:rPr lang="en" dirty="0" smtClean="0">
                <a:solidFill>
                  <a:srgbClr val="D9D9D9"/>
                </a:solidFill>
              </a:rPr>
              <a:t>document</a:t>
            </a:r>
            <a:endParaRPr dirty="0">
              <a:solidFill>
                <a:srgbClr val="D9D9D9"/>
              </a:solidFill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●"/>
            </a:pPr>
            <a:r>
              <a:rPr lang="en" dirty="0">
                <a:solidFill>
                  <a:srgbClr val="D9D9D9"/>
                </a:solidFill>
              </a:rPr>
              <a:t>Testing before LiquidPlanner- Tests written using Functional Spec and </a:t>
            </a:r>
            <a:r>
              <a:rPr lang="en" dirty="0" smtClean="0">
                <a:solidFill>
                  <a:srgbClr val="D9D9D9"/>
                </a:solidFill>
              </a:rPr>
              <a:t>DV Tool</a:t>
            </a:r>
            <a:endParaRPr lang="en" dirty="0">
              <a:solidFill>
                <a:srgbClr val="D9D9D9"/>
              </a:solidFill>
            </a:endParaRP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Wrote tests for newly observed functionality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Pre-wrote tests when able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■"/>
            </a:pPr>
            <a:r>
              <a:rPr lang="en" dirty="0">
                <a:solidFill>
                  <a:srgbClr val="D9D9D9"/>
                </a:solidFill>
              </a:rPr>
              <a:t>Toolbar buttons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■"/>
            </a:pPr>
            <a:r>
              <a:rPr lang="en" dirty="0">
                <a:solidFill>
                  <a:srgbClr val="D9D9D9"/>
                </a:solidFill>
              </a:rPr>
              <a:t>Data-driven preprocessing tests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Tracked written </a:t>
            </a:r>
            <a:r>
              <a:rPr lang="en" dirty="0" smtClean="0">
                <a:solidFill>
                  <a:srgbClr val="D9D9D9"/>
                </a:solidFill>
              </a:rPr>
              <a:t>test on Functional </a:t>
            </a:r>
            <a:r>
              <a:rPr lang="en" dirty="0">
                <a:solidFill>
                  <a:srgbClr val="D9D9D9"/>
                </a:solidFill>
              </a:rPr>
              <a:t>S</a:t>
            </a:r>
            <a:r>
              <a:rPr lang="en" dirty="0" smtClean="0">
                <a:solidFill>
                  <a:srgbClr val="D9D9D9"/>
                </a:solidFill>
              </a:rPr>
              <a:t>pec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D9D9D9"/>
              </a:buClr>
              <a:buChar char="○"/>
            </a:pPr>
            <a:r>
              <a:rPr lang="en" dirty="0" smtClean="0">
                <a:solidFill>
                  <a:srgbClr val="D9D9D9"/>
                </a:solidFill>
              </a:rPr>
              <a:t>Started Test Plan Spreadsheet 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i="1" dirty="0" smtClean="0">
                <a:solidFill>
                  <a:srgbClr val="F3F3F3"/>
                </a:solidFill>
              </a:rPr>
              <a:t>DV Tool Testing </a:t>
            </a:r>
            <a:r>
              <a:rPr lang="en" sz="3000" i="1" dirty="0">
                <a:solidFill>
                  <a:srgbClr val="F3F3F3"/>
                </a:solidFill>
              </a:rPr>
              <a:t>Process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18976"/>
            <a:ext cx="697024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Font typeface="Proxima Nova"/>
              <a:buChar char="●"/>
            </a:pPr>
            <a:r>
              <a:rPr lang="en" dirty="0">
                <a:solidFill>
                  <a:srgbClr val="D9D9D9"/>
                </a:solidFill>
              </a:rPr>
              <a:t>Testing and LiquidPlanner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Tested functionality of tickets marked for ‘Final Review’ in LP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■"/>
            </a:pPr>
            <a:r>
              <a:rPr lang="en" dirty="0">
                <a:solidFill>
                  <a:srgbClr val="D9D9D9"/>
                </a:solidFill>
              </a:rPr>
              <a:t>Ensured that a manual or automated test was written for ticket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Began making bug reports and feature requests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Still wrote tests for newly observed functionality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■"/>
            </a:pPr>
            <a:r>
              <a:rPr lang="en" dirty="0">
                <a:solidFill>
                  <a:srgbClr val="D9D9D9"/>
                </a:solidFill>
              </a:rPr>
              <a:t>Tracked on Functional Spec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i="1" dirty="0" smtClean="0">
                <a:solidFill>
                  <a:srgbClr val="F3F3F3"/>
                </a:solidFill>
              </a:rPr>
              <a:t>DV Tool Testing </a:t>
            </a:r>
            <a:r>
              <a:rPr lang="en" sz="3000" i="1" dirty="0">
                <a:solidFill>
                  <a:srgbClr val="F3F3F3"/>
                </a:solidFill>
              </a:rPr>
              <a:t>Process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268601"/>
            <a:ext cx="8152915" cy="38950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D9D9D9"/>
              </a:buClr>
              <a:buSzPct val="100000"/>
              <a:buFont typeface="Proxima Nova"/>
              <a:buChar char="●"/>
            </a:pPr>
            <a:r>
              <a:rPr lang="en" dirty="0">
                <a:solidFill>
                  <a:srgbClr val="D9D9D9"/>
                </a:solidFill>
              </a:rPr>
              <a:t>Transition to JIRA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Growing number of tests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Moved spreadsheet Test Plan to JIRA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D9D9D9"/>
              </a:buClr>
              <a:buChar char="■"/>
            </a:pPr>
            <a:r>
              <a:rPr lang="en" dirty="0">
                <a:solidFill>
                  <a:srgbClr val="D9D9D9"/>
                </a:solidFill>
              </a:rPr>
              <a:t>Better tracking and organization of </a:t>
            </a:r>
            <a:r>
              <a:rPr lang="en" dirty="0" smtClean="0">
                <a:solidFill>
                  <a:srgbClr val="D9D9D9"/>
                </a:solidFill>
              </a:rPr>
              <a:t>tests</a:t>
            </a:r>
          </a:p>
          <a:p>
            <a:pPr marL="1143000" marR="0" lvl="2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D9D9D9"/>
              </a:buClr>
            </a:pPr>
            <a:endParaRPr dirty="0">
              <a:solidFill>
                <a:srgbClr val="D9D9D9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D9D9D9"/>
              </a:buClr>
              <a:buChar char="●"/>
            </a:pPr>
            <a:r>
              <a:rPr lang="en" dirty="0">
                <a:solidFill>
                  <a:srgbClr val="D9D9D9"/>
                </a:solidFill>
              </a:rPr>
              <a:t>Refactored Automated QF-Test Suites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JIRA has Test Sets and Tests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D9D9D9"/>
              </a:buClr>
              <a:buChar char="■"/>
            </a:pPr>
            <a:r>
              <a:rPr lang="en" dirty="0">
                <a:solidFill>
                  <a:srgbClr val="D9D9D9"/>
                </a:solidFill>
              </a:rPr>
              <a:t>Organized QF-Test Suites to match JIRA structure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JIRA gives a numeric id to each ‘Issue’</a:t>
            </a:r>
          </a:p>
          <a:p>
            <a:pPr marL="1371600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D9D9D9"/>
              </a:buClr>
              <a:buChar char="■"/>
            </a:pPr>
            <a:r>
              <a:rPr lang="en" dirty="0">
                <a:solidFill>
                  <a:srgbClr val="D9D9D9"/>
                </a:solidFill>
              </a:rPr>
              <a:t>Renamed tests to include JIRA id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96B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i="1" dirty="0" smtClean="0">
                <a:solidFill>
                  <a:srgbClr val="F3F3F3"/>
                </a:solidFill>
              </a:rPr>
              <a:t>DV Tool Testing </a:t>
            </a:r>
            <a:r>
              <a:rPr lang="en" sz="3000" i="1" dirty="0">
                <a:solidFill>
                  <a:srgbClr val="F3F3F3"/>
                </a:solidFill>
              </a:rPr>
              <a:t>Process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318729"/>
            <a:ext cx="6754118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Font typeface="Proxima Nova"/>
              <a:buChar char="●"/>
            </a:pPr>
            <a:r>
              <a:rPr lang="en" dirty="0">
                <a:solidFill>
                  <a:srgbClr val="D9D9D9"/>
                </a:solidFill>
              </a:rPr>
              <a:t>Test runs are recorded in Test Executions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New bug tickets are created with failed tests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Char char="○"/>
            </a:pPr>
            <a:r>
              <a:rPr lang="en" dirty="0">
                <a:solidFill>
                  <a:srgbClr val="D9D9D9"/>
                </a:solidFill>
              </a:rPr>
              <a:t>Bug tickets can be resolved when tests pass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</a:pPr>
            <a:r>
              <a:rPr lang="en" dirty="0">
                <a:solidFill>
                  <a:srgbClr val="D9D9D9"/>
                </a:solidFill>
              </a:rPr>
              <a:t>This allows for tracking of bugs and test execution history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</a:pPr>
            <a:r>
              <a:rPr lang="en" dirty="0">
                <a:solidFill>
                  <a:srgbClr val="D9D9D9"/>
                </a:solidFill>
              </a:rPr>
              <a:t>Quick identification of regressions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738</Words>
  <Application>Microsoft Office PowerPoint</Application>
  <PresentationFormat>On-screen Show (16:9)</PresentationFormat>
  <Paragraphs>134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Proxima Nova</vt:lpstr>
      <vt:lpstr>Arial</vt:lpstr>
      <vt:lpstr>spearmint</vt:lpstr>
      <vt:lpstr>Summer Internship</vt:lpstr>
      <vt:lpstr>Internship Program Overview</vt:lpstr>
      <vt:lpstr>Justin &amp; Clay Roles</vt:lpstr>
      <vt:lpstr>DV Tool is built with</vt:lpstr>
      <vt:lpstr>QA Assuring Quality</vt:lpstr>
      <vt:lpstr>DV Tool Testing Process</vt:lpstr>
      <vt:lpstr>DV Tool Testing Process</vt:lpstr>
      <vt:lpstr>DV Tool Testing Process</vt:lpstr>
      <vt:lpstr>DV Tool Testing Process</vt:lpstr>
      <vt:lpstr>We Learned...</vt:lpstr>
      <vt:lpstr>Next Time...</vt:lpstr>
      <vt:lpstr>DV Tool Testing Stats</vt:lpstr>
      <vt:lpstr>DevOps Dockerizing DV Tool</vt:lpstr>
      <vt:lpstr>The Internship Experience</vt:lpstr>
      <vt:lpstr>Stephanie</vt:lpstr>
      <vt:lpstr>Intern1</vt:lpstr>
      <vt:lpstr>Intern2</vt:lpstr>
      <vt:lpstr>Intern3</vt:lpstr>
      <vt:lpstr>Intern4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</dc:title>
  <dc:creator>Stephanie Derosier</dc:creator>
  <cp:lastModifiedBy>Stephanie Derosier</cp:lastModifiedBy>
  <cp:revision>3</cp:revision>
  <dcterms:modified xsi:type="dcterms:W3CDTF">2016-09-19T15:58:20Z</dcterms:modified>
</cp:coreProperties>
</file>