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90" r:id="rId2"/>
    <p:sldId id="291" r:id="rId3"/>
    <p:sldId id="519" r:id="rId4"/>
    <p:sldId id="294" r:id="rId5"/>
    <p:sldId id="383" r:id="rId6"/>
    <p:sldId id="478" r:id="rId7"/>
    <p:sldId id="384" r:id="rId8"/>
    <p:sldId id="395" r:id="rId9"/>
    <p:sldId id="297" r:id="rId10"/>
    <p:sldId id="402" r:id="rId11"/>
    <p:sldId id="405" r:id="rId12"/>
    <p:sldId id="299" r:id="rId13"/>
    <p:sldId id="385" r:id="rId14"/>
    <p:sldId id="471" r:id="rId15"/>
    <p:sldId id="472" r:id="rId16"/>
    <p:sldId id="473" r:id="rId17"/>
    <p:sldId id="488" r:id="rId18"/>
    <p:sldId id="491" r:id="rId19"/>
    <p:sldId id="475" r:id="rId20"/>
    <p:sldId id="476" r:id="rId21"/>
    <p:sldId id="494" r:id="rId22"/>
    <p:sldId id="495" r:id="rId23"/>
    <p:sldId id="300" r:id="rId24"/>
    <p:sldId id="496" r:id="rId25"/>
    <p:sldId id="497" r:id="rId26"/>
    <p:sldId id="507" r:id="rId27"/>
    <p:sldId id="500" r:id="rId28"/>
    <p:sldId id="509" r:id="rId29"/>
    <p:sldId id="511" r:id="rId30"/>
    <p:sldId id="510" r:id="rId31"/>
    <p:sldId id="512" r:id="rId32"/>
    <p:sldId id="305" r:id="rId33"/>
    <p:sldId id="482" r:id="rId34"/>
    <p:sldId id="486" r:id="rId35"/>
    <p:sldId id="483" r:id="rId36"/>
    <p:sldId id="407" r:id="rId37"/>
    <p:sldId id="474" r:id="rId38"/>
    <p:sldId id="515" r:id="rId39"/>
    <p:sldId id="516" r:id="rId40"/>
    <p:sldId id="517" r:id="rId41"/>
    <p:sldId id="518" r:id="rId42"/>
    <p:sldId id="513" r:id="rId43"/>
    <p:sldId id="485" r:id="rId44"/>
  </p:sldIdLst>
  <p:sldSz cx="12192000" cy="6858000"/>
  <p:notesSz cx="6858000" cy="9144000"/>
  <p:embeddedFontLst>
    <p:embeddedFont>
      <p:font typeface="한컴돋움" panose="02030600000101010101" pitchFamily="18" charset="2"/>
      <p:regular r:id="rId46"/>
    </p:embeddedFont>
    <p:embeddedFont>
      <p:font typeface="a옛날목욕탕B" panose="02020600000000000000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나눔고딕 ExtraBold" panose="020B0600000101010101" charset="-127"/>
      <p:bold r:id="rId50"/>
    </p:embeddedFont>
    <p:embeddedFont>
      <p:font typeface="a옛날목욕탕L" panose="02020600000000000000" pitchFamily="18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_719_01" initials="I" lastIdx="4" clrIdx="0">
    <p:extLst>
      <p:ext uri="{19B8F6BF-5375-455C-9EA6-DF929625EA0E}">
        <p15:presenceInfo xmlns:p15="http://schemas.microsoft.com/office/powerpoint/2012/main" userId="IE_719_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081"/>
    <a:srgbClr val="7BB9BF"/>
    <a:srgbClr val="619899"/>
    <a:srgbClr val="87B1B2"/>
    <a:srgbClr val="5DA3A0"/>
    <a:srgbClr val="FFFFFF"/>
    <a:srgbClr val="A3D4D5"/>
    <a:srgbClr val="EDF6F7"/>
    <a:srgbClr val="F8B0FA"/>
    <a:srgbClr val="EEC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96" y="5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3C3F-BE34-43C5-A03C-88E6545E6488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CFEC-F06E-4B70-BBAB-B5A20ADF0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이중에서 데이터를 얻을 수 있는 재무 위험에 관하여 초점을 맞춤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04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5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7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2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27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3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판매비와</a:t>
            </a:r>
            <a:r>
              <a:rPr lang="ko-KR" altLang="en-US" dirty="0" smtClean="0"/>
              <a:t> 관리비</a:t>
            </a:r>
            <a:endParaRPr lang="en-US" altLang="ko-KR" dirty="0" smtClean="0"/>
          </a:p>
          <a:p>
            <a:r>
              <a:rPr lang="ko-KR" altLang="en-US" dirty="0" err="1" smtClean="0"/>
              <a:t>매출총이익</a:t>
            </a:r>
            <a:endParaRPr lang="en-US" altLang="ko-KR" dirty="0" smtClean="0"/>
          </a:p>
          <a:p>
            <a:r>
              <a:rPr lang="ko-KR" altLang="en-US" dirty="0" smtClean="0"/>
              <a:t>자기자본비율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2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관련정보 수집을 위해 고객을 정의했다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8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신용등급의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개정안에 의해 고객이 부당하다 생각되는 자료를 제시한다면 심사 후 조정가능하다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1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4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30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0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사진은 항목 </a:t>
            </a:r>
            <a:r>
              <a:rPr lang="en-US" altLang="ko-KR" dirty="0" smtClean="0"/>
              <a:t>24</a:t>
            </a:r>
            <a:r>
              <a:rPr lang="ko-KR" altLang="en-US" dirty="0" smtClean="0"/>
              <a:t>개 중 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사진은 항목 </a:t>
            </a:r>
            <a:r>
              <a:rPr lang="en-US" altLang="ko-KR" dirty="0" smtClean="0"/>
              <a:t>24</a:t>
            </a:r>
            <a:r>
              <a:rPr lang="ko-KR" altLang="en-US" dirty="0" smtClean="0"/>
              <a:t>개 중 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6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7CFEC-F06E-4B70-BBAB-B5A20ADF0CF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0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1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1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 algn="ctr">
              <a:buNone/>
              <a:defRPr sz="28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7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3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0.png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071993-59C3-4CE7-8C40-B9113E9FEE12}"/>
              </a:ext>
            </a:extLst>
          </p:cNvPr>
          <p:cNvSpPr txBox="1"/>
          <p:nvPr/>
        </p:nvSpPr>
        <p:spPr>
          <a:xfrm>
            <a:off x="3036586" y="3594806"/>
            <a:ext cx="6227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 재무가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 신용평가</a:t>
            </a:r>
            <a:r>
              <a:rPr lang="ko-KR" altLang="en-US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에 미치는 </a:t>
            </a:r>
            <a:endParaRPr lang="en-US" altLang="ko-KR" sz="3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영향 및 모델 수립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3E3BEB9-EFAE-4C4D-9BBA-2C021A6A4833}"/>
              </a:ext>
            </a:extLst>
          </p:cNvPr>
          <p:cNvCxnSpPr>
            <a:cxnSpLocks/>
          </p:cNvCxnSpPr>
          <p:nvPr/>
        </p:nvCxnSpPr>
        <p:spPr>
          <a:xfrm>
            <a:off x="5441344" y="3442406"/>
            <a:ext cx="14184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7F3699-6EF3-4746-AA24-B1311B5DAAF1}"/>
              </a:ext>
            </a:extLst>
          </p:cNvPr>
          <p:cNvSpPr txBox="1"/>
          <p:nvPr/>
        </p:nvSpPr>
        <p:spPr>
          <a:xfrm>
            <a:off x="9264573" y="5898894"/>
            <a:ext cx="257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아시아경제 </a:t>
            </a:r>
            <a:r>
              <a:rPr lang="ko-KR" altLang="en-US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핀테크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r"/>
            <a:r>
              <a:rPr lang="ko-KR" altLang="en-US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금융데이터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분석가과정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</a:t>
            </a:r>
            <a:endParaRPr lang="ko-KR" altLang="en-US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0A70F-B17E-4522-8125-A39EB8BAE86F}"/>
              </a:ext>
            </a:extLst>
          </p:cNvPr>
          <p:cNvSpPr txBox="1"/>
          <p:nvPr/>
        </p:nvSpPr>
        <p:spPr>
          <a:xfrm>
            <a:off x="8744336" y="5281968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신용평가모형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B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팀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기업신용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47" b="100000" l="3390" r="98983">
                        <a14:foregroundMark x1="47458" y1="20455" x2="50508" y2="25649"/>
                        <a14:foregroundMark x1="73559" y1="52273" x2="73559" y2="52273"/>
                        <a14:foregroundMark x1="73898" y1="44156" x2="74576" y2="49026"/>
                        <a14:foregroundMark x1="50508" y1="30195" x2="61017" y2="39935"/>
                        <a14:foregroundMark x1="35593" y1="26623" x2="81017" y2="57468"/>
                        <a14:foregroundMark x1="31525" y1="20455" x2="67119" y2="28571"/>
                        <a14:foregroundMark x1="35593" y1="36039" x2="54915" y2="61688"/>
                        <a14:foregroundMark x1="14915" y1="63961" x2="30847" y2="70130"/>
                        <a14:foregroundMark x1="30847" y1="73052" x2="30847" y2="73052"/>
                        <a14:foregroundMark x1="15593" y1="67857" x2="30847" y2="71753"/>
                        <a14:foregroundMark x1="58983" y1="50649" x2="64746" y2="63636"/>
                        <a14:foregroundMark x1="50508" y1="71429" x2="62034" y2="49675"/>
                        <a14:foregroundMark x1="49153" y1="63961" x2="75254" y2="4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3097" y="1069329"/>
            <a:ext cx="3154951" cy="22968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25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32AE6F-B42B-4112-A34A-704E0875C848}"/>
              </a:ext>
            </a:extLst>
          </p:cNvPr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8634" y="1346242"/>
            <a:ext cx="4031445" cy="4935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 </a:t>
            </a:r>
            <a:r>
              <a:rPr lang="ko-KR" altLang="en-US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불만사항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조사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고객목표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46A26B-C2FC-497E-8522-F51E3D28387E}"/>
              </a:ext>
            </a:extLst>
          </p:cNvPr>
          <p:cNvGrpSpPr/>
          <p:nvPr/>
        </p:nvGrpSpPr>
        <p:grpSpPr>
          <a:xfrm>
            <a:off x="1124074" y="1907921"/>
            <a:ext cx="9943852" cy="1985031"/>
            <a:chOff x="1082959" y="2290924"/>
            <a:chExt cx="9943852" cy="18111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FCBC07B-6F2A-4D66-8EB1-6476B8CD7E51}"/>
                </a:ext>
              </a:extLst>
            </p:cNvPr>
            <p:cNvSpPr/>
            <p:nvPr/>
          </p:nvSpPr>
          <p:spPr>
            <a:xfrm>
              <a:off x="1387155" y="2534134"/>
              <a:ext cx="9639656" cy="12857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61D3826-6CAC-44B8-B0AA-27F0F4FC93E7}"/>
                </a:ext>
              </a:extLst>
            </p:cNvPr>
            <p:cNvSpPr/>
            <p:nvPr/>
          </p:nvSpPr>
          <p:spPr>
            <a:xfrm>
              <a:off x="1082959" y="2290924"/>
              <a:ext cx="1797984" cy="7395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기업</a:t>
              </a:r>
              <a:endPara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841D6-D588-4B7E-A09E-A3C706205AAC}"/>
                </a:ext>
              </a:extLst>
            </p:cNvPr>
            <p:cNvSpPr txBox="1"/>
            <p:nvPr/>
          </p:nvSpPr>
          <p:spPr>
            <a:xfrm>
              <a:off x="2880943" y="2607353"/>
              <a:ext cx="7779026" cy="149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신용평가사가 </a:t>
              </a:r>
              <a:r>
                <a:rPr lang="ko-KR" altLang="en-US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한정적이라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다양한 평가방법이 필요하다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기업대출을 위해 어떤걸 준비 해야할지 모르겠다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평가사의 담당자 개인 의견이 개입될 가능성에 불안하다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0A68CF-E883-483E-B372-BF40DF9A0455}"/>
              </a:ext>
            </a:extLst>
          </p:cNvPr>
          <p:cNvGrpSpPr/>
          <p:nvPr/>
        </p:nvGrpSpPr>
        <p:grpSpPr>
          <a:xfrm>
            <a:off x="1124074" y="3674894"/>
            <a:ext cx="9943852" cy="1295281"/>
            <a:chOff x="1082959" y="2290924"/>
            <a:chExt cx="9943852" cy="152900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36ED33-55EE-4486-8542-59F5C7968EEA}"/>
                </a:ext>
              </a:extLst>
            </p:cNvPr>
            <p:cNvSpPr/>
            <p:nvPr/>
          </p:nvSpPr>
          <p:spPr>
            <a:xfrm>
              <a:off x="1387155" y="2534134"/>
              <a:ext cx="9639656" cy="12857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C46FB84-7F1E-4DA0-9790-6EA862D24D61}"/>
                </a:ext>
              </a:extLst>
            </p:cNvPr>
            <p:cNvSpPr/>
            <p:nvPr/>
          </p:nvSpPr>
          <p:spPr>
            <a:xfrm>
              <a:off x="1082959" y="2290924"/>
              <a:ext cx="1797984" cy="7395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평가 담당자</a:t>
              </a:r>
              <a:endPara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7034C8-82EB-4591-BB31-EDF509973347}"/>
                </a:ext>
              </a:extLst>
            </p:cNvPr>
            <p:cNvSpPr txBox="1"/>
            <p:nvPr/>
          </p:nvSpPr>
          <p:spPr>
            <a:xfrm>
              <a:off x="2880943" y="2695951"/>
              <a:ext cx="7779026" cy="1030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기업신용평가는 까다롭고 오래 걸린다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신용등급 선정기준을 이야기 해도 가시적이지 않아 설명하기 힘들다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4B60DE2-1521-4A1C-AB26-EFBB08919D6C}"/>
              </a:ext>
            </a:extLst>
          </p:cNvPr>
          <p:cNvGrpSpPr/>
          <p:nvPr/>
        </p:nvGrpSpPr>
        <p:grpSpPr>
          <a:xfrm>
            <a:off x="1124074" y="5054262"/>
            <a:ext cx="9943852" cy="1369557"/>
            <a:chOff x="1082959" y="2290924"/>
            <a:chExt cx="9943852" cy="152900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D1C72F3-0903-44CB-B531-A181EDB3E77F}"/>
                </a:ext>
              </a:extLst>
            </p:cNvPr>
            <p:cNvSpPr/>
            <p:nvPr/>
          </p:nvSpPr>
          <p:spPr>
            <a:xfrm>
              <a:off x="1387155" y="2534134"/>
              <a:ext cx="9639656" cy="12857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2124057-C4BB-43A0-809F-B5D225427E7A}"/>
                </a:ext>
              </a:extLst>
            </p:cNvPr>
            <p:cNvSpPr/>
            <p:nvPr/>
          </p:nvSpPr>
          <p:spPr>
            <a:xfrm>
              <a:off x="1082959" y="2290924"/>
              <a:ext cx="1797984" cy="7395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신용평가사</a:t>
              </a:r>
              <a:endPara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FC9324-5250-432A-8B51-B515F5833DA3}"/>
                </a:ext>
              </a:extLst>
            </p:cNvPr>
            <p:cNvSpPr txBox="1"/>
            <p:nvPr/>
          </p:nvSpPr>
          <p:spPr>
            <a:xfrm>
              <a:off x="2880943" y="2695951"/>
              <a:ext cx="7779026" cy="976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시장점유율 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90%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가 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3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개회사인 만큼 신용 </a:t>
              </a:r>
              <a:r>
                <a:rPr lang="ko-KR" altLang="en-US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평가시간이</a:t>
              </a: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길다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기업대출의 중요성이 부각되면서 부담이 증대되었다</a:t>
              </a:r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0A870B-DFCF-49B5-A10B-8C893E98F67F}"/>
              </a:ext>
            </a:extLst>
          </p:cNvPr>
          <p:cNvSpPr txBox="1"/>
          <p:nvPr/>
        </p:nvSpPr>
        <p:spPr>
          <a:xfrm>
            <a:off x="1268489" y="620177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선정 배경 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및 목표</a:t>
            </a:r>
          </a:p>
        </p:txBody>
      </p:sp>
    </p:spTree>
    <p:extLst>
      <p:ext uri="{BB962C8B-B14F-4D97-AF65-F5344CB8AC3E}">
        <p14:creationId xmlns:p14="http://schemas.microsoft.com/office/powerpoint/2010/main" val="20425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32AE6F-B42B-4112-A34A-704E0875C848}"/>
              </a:ext>
            </a:extLst>
          </p:cNvPr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0B36AF-1616-478B-99B2-78B9E8635891}"/>
              </a:ext>
            </a:extLst>
          </p:cNvPr>
          <p:cNvSpPr/>
          <p:nvPr/>
        </p:nvSpPr>
        <p:spPr>
          <a:xfrm>
            <a:off x="418635" y="1346242"/>
            <a:ext cx="1706727" cy="4935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 </a:t>
            </a:r>
            <a:r>
              <a:rPr lang="ko-KR" altLang="en-US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과제 목표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735EAE-F4B4-4310-A133-055F40EBECC6}"/>
              </a:ext>
            </a:extLst>
          </p:cNvPr>
          <p:cNvSpPr/>
          <p:nvPr/>
        </p:nvSpPr>
        <p:spPr>
          <a:xfrm>
            <a:off x="4961283" y="2090531"/>
            <a:ext cx="2269434" cy="2269434"/>
          </a:xfrm>
          <a:prstGeom prst="ellipse">
            <a:avLst/>
          </a:prstGeom>
          <a:solidFill>
            <a:srgbClr val="EDF6F7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6D9694D-ECA7-4DAC-BFB2-2530103C2EB5}"/>
              </a:ext>
            </a:extLst>
          </p:cNvPr>
          <p:cNvSpPr/>
          <p:nvPr/>
        </p:nvSpPr>
        <p:spPr>
          <a:xfrm>
            <a:off x="1705030" y="2090531"/>
            <a:ext cx="2269434" cy="2269434"/>
          </a:xfrm>
          <a:prstGeom prst="ellipse">
            <a:avLst/>
          </a:prstGeom>
          <a:solidFill>
            <a:srgbClr val="EDF6F7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13884" y="2047722"/>
            <a:ext cx="2269434" cy="2269434"/>
            <a:chOff x="8217536" y="2090531"/>
            <a:chExt cx="2269434" cy="226943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08B181B-E8E3-45A7-BFD4-F6463CEE09E8}"/>
                </a:ext>
              </a:extLst>
            </p:cNvPr>
            <p:cNvSpPr/>
            <p:nvPr/>
          </p:nvSpPr>
          <p:spPr>
            <a:xfrm>
              <a:off x="8217536" y="2090531"/>
              <a:ext cx="2269434" cy="2269434"/>
            </a:xfrm>
            <a:prstGeom prst="ellipse">
              <a:avLst/>
            </a:prstGeom>
            <a:solidFill>
              <a:srgbClr val="EDF6F7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0F25CC9-DB64-4036-A350-D2071BA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85" y="2516327"/>
              <a:ext cx="1417841" cy="1417841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ACD461-6C8C-4216-BA12-A3C1211CF6F7}"/>
              </a:ext>
            </a:extLst>
          </p:cNvPr>
          <p:cNvGrpSpPr/>
          <p:nvPr/>
        </p:nvGrpSpPr>
        <p:grpSpPr>
          <a:xfrm>
            <a:off x="2077818" y="2519713"/>
            <a:ext cx="1673296" cy="1400150"/>
            <a:chOff x="2117574" y="2612477"/>
            <a:chExt cx="1673296" cy="14001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B31CD9-80D8-4A75-8551-901E69FB6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574" y="2778380"/>
              <a:ext cx="1234247" cy="123424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12A831D-7C7E-4A36-A2B7-15571D02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470" y="2612477"/>
              <a:ext cx="597400" cy="745881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082A5C4-9B81-48C6-9680-7C9072EA3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266" y="2048209"/>
            <a:ext cx="2268947" cy="22689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E32EEF-61E3-4F71-8B02-A1AC97DE0D8E}"/>
              </a:ext>
            </a:extLst>
          </p:cNvPr>
          <p:cNvSpPr txBox="1"/>
          <p:nvPr/>
        </p:nvSpPr>
        <p:spPr>
          <a:xfrm>
            <a:off x="1607490" y="4610717"/>
            <a:ext cx="2464513" cy="954107"/>
          </a:xfrm>
          <a:prstGeom prst="rect">
            <a:avLst/>
          </a:prstGeom>
          <a:solidFill>
            <a:srgbClr val="A3D4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 </a:t>
            </a:r>
            <a:r>
              <a:rPr lang="ko-KR" altLang="en-US" sz="280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평가시간</a:t>
            </a:r>
            <a:endParaRPr lang="en-US" altLang="ko-KR" sz="2800" dirty="0" smtClean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단축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372220-66D7-41D0-83F4-BA840BEEE50C}"/>
              </a:ext>
            </a:extLst>
          </p:cNvPr>
          <p:cNvSpPr txBox="1"/>
          <p:nvPr/>
        </p:nvSpPr>
        <p:spPr>
          <a:xfrm>
            <a:off x="4563712" y="4610717"/>
            <a:ext cx="2991552" cy="954107"/>
          </a:xfrm>
          <a:prstGeom prst="rect">
            <a:avLst/>
          </a:prstGeom>
          <a:solidFill>
            <a:srgbClr val="A3D4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사각지대 기업 </a:t>
            </a:r>
            <a:endParaRPr lang="en-US" altLang="ko-KR" sz="2800" dirty="0" smtClean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가능성 </a:t>
            </a:r>
            <a:r>
              <a:rPr lang="ko-KR" altLang="en-US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증대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552E4A-DE58-4D5F-8360-9BDBA8EDB14E}"/>
              </a:ext>
            </a:extLst>
          </p:cNvPr>
          <p:cNvSpPr txBox="1"/>
          <p:nvPr/>
        </p:nvSpPr>
        <p:spPr>
          <a:xfrm>
            <a:off x="8119995" y="4610717"/>
            <a:ext cx="3270247" cy="954107"/>
          </a:xfrm>
          <a:prstGeom prst="rect">
            <a:avLst/>
          </a:prstGeom>
          <a:solidFill>
            <a:srgbClr val="A3D4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r>
              <a:rPr lang="ko-KR" altLang="en-US" sz="28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결과를 비교해 객관적 </a:t>
            </a:r>
            <a:r>
              <a:rPr lang="ko-KR" altLang="en-US" sz="280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수치제시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A870B-DFCF-49B5-A10B-8C893E98F67F}"/>
              </a:ext>
            </a:extLst>
          </p:cNvPr>
          <p:cNvSpPr txBox="1"/>
          <p:nvPr/>
        </p:nvSpPr>
        <p:spPr>
          <a:xfrm>
            <a:off x="1268489" y="620177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선정 배경 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및 목표</a:t>
            </a:r>
          </a:p>
        </p:txBody>
      </p:sp>
    </p:spTree>
    <p:extLst>
      <p:ext uri="{BB962C8B-B14F-4D97-AF65-F5344CB8AC3E}">
        <p14:creationId xmlns:p14="http://schemas.microsoft.com/office/powerpoint/2010/main" val="14307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57072" y="3159363"/>
            <a:ext cx="667506" cy="611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5985" y="3124306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 모델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7711FD-29FB-49C6-B3AB-BD2BF6CB1C30}"/>
              </a:ext>
            </a:extLst>
          </p:cNvPr>
          <p:cNvGrpSpPr/>
          <p:nvPr/>
        </p:nvGrpSpPr>
        <p:grpSpPr>
          <a:xfrm>
            <a:off x="288606" y="259935"/>
            <a:ext cx="2737095" cy="923330"/>
            <a:chOff x="288606" y="259935"/>
            <a:chExt cx="2737095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288606" y="259935"/>
              <a:ext cx="1417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spc="-300" dirty="0" smtClean="0">
                  <a:solidFill>
                    <a:schemeClr val="accent2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02</a:t>
              </a:r>
              <a:endParaRPr lang="ko-KR" altLang="en-US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68489" y="620177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신용평가 모델</a:t>
              </a:r>
              <a:endPara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5FAD09-C05A-455A-8F03-A24CFD2C6BF4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731" y="1375986"/>
            <a:ext cx="3641321" cy="52629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신용등급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7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(AAA, AA, A, </a:t>
            </a:r>
            <a:r>
              <a:rPr lang="en-US" altLang="ko-KR" sz="11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BBB</a:t>
            </a:r>
            <a:r>
              <a:rPr lang="en-US" altLang="ko-KR" sz="11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BB, B, CCC)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확인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금감원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기업 신용평가 공시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로부터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~2018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정기 신용평가 결과가 있는 기업 리스트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난수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발생을 통해 랜덤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샘플링하여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기업 선정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7052" y="1375986"/>
            <a:ext cx="3917935" cy="5263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네이버 금융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통해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선정기업의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종목 코드 확보 </a:t>
            </a:r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</a:t>
            </a:r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삼성전자 </a:t>
            </a:r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005930.KS)</a:t>
            </a:r>
            <a:r>
              <a:rPr lang="ko-KR" altLang="en-US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야후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파이낸스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재무정보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코드구현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비정형 데이터를 정형화하여 데이터프레임으로 구축 후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분석진행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1998" y="1375986"/>
            <a:ext cx="4436957" cy="52629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Hidden layer 2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(128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64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node), Output layer 1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4000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학습시킨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(DNN)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구축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정확도 측정을 통해 모델 신뢰성 확인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2019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재무 데이터를 통한 신용등급 예측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BE08003C-F02C-4BB7-8E73-9422A15CF84B}"/>
              </a:ext>
            </a:extLst>
          </p:cNvPr>
          <p:cNvSpPr/>
          <p:nvPr/>
        </p:nvSpPr>
        <p:spPr>
          <a:xfrm>
            <a:off x="236957" y="1193994"/>
            <a:ext cx="2730995" cy="36398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선정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CC940B78-DAC7-4870-BA5B-BD315F832D5A}"/>
              </a:ext>
            </a:extLst>
          </p:cNvPr>
          <p:cNvSpPr/>
          <p:nvPr/>
        </p:nvSpPr>
        <p:spPr>
          <a:xfrm>
            <a:off x="4251752" y="1195292"/>
            <a:ext cx="3020696" cy="36398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재무정보 수집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E7DE551F-E1F5-4666-8C85-67255A89730A}"/>
              </a:ext>
            </a:extLst>
          </p:cNvPr>
          <p:cNvSpPr/>
          <p:nvPr/>
        </p:nvSpPr>
        <p:spPr>
          <a:xfrm>
            <a:off x="7923185" y="1193994"/>
            <a:ext cx="3959282" cy="36398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3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26761" y="3062083"/>
            <a:ext cx="4941115" cy="1569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AAA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AA, A, BBB, BB, B, CCC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보편적 등급 결정 시기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정기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수시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선정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027" name="_x144000040" descr="DRW00004e9017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85" y="2231088"/>
            <a:ext cx="5636328" cy="3496898"/>
          </a:xfrm>
          <a:prstGeom prst="rect">
            <a:avLst/>
          </a:prstGeom>
          <a:noFill/>
          <a:ln w="38100">
            <a:solidFill>
              <a:srgbClr val="7BB9B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8489" y="62017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6761" y="218713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신용등급 지표 확인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7611512" descr="EMB0000731c2c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36950" y="2975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57611512" descr="EMB0000731c2c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36950" y="408689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57611512" descr="EMB0000731c2c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62350" y="4626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57611512" descr="EMB0000731c2c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2635250" y="4626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3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선정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8489" y="62017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3191" y="3062083"/>
            <a:ext cx="3824685" cy="1569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금감원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신용평가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공시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로부터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~2018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정기 신용평가 결과가 있는 기업 리스트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6761" y="218713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리스트 추출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00096" y="19393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7637936" descr="EMB0000731c2c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t="48056" r="45212" b="45193"/>
          <a:stretch>
            <a:fillRect/>
          </a:stretch>
        </p:blipFill>
        <p:spPr bwMode="auto">
          <a:xfrm>
            <a:off x="4341696" y="3752282"/>
            <a:ext cx="317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684346" y="19070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_x57637936" descr="EMB0000731c2c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t="48056" r="45212" b="45193"/>
          <a:stretch>
            <a:fillRect/>
          </a:stretch>
        </p:blipFill>
        <p:spPr bwMode="auto">
          <a:xfrm>
            <a:off x="5325946" y="3719964"/>
            <a:ext cx="317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700096" y="27669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_x57637936" descr="EMB0000731c2c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t="48056" r="45212" b="45193"/>
          <a:stretch>
            <a:fillRect/>
          </a:stretch>
        </p:blipFill>
        <p:spPr bwMode="auto">
          <a:xfrm>
            <a:off x="4341696" y="4579902"/>
            <a:ext cx="317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684346" y="27669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_x57637936" descr="EMB0000731c2c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t="48056" r="45212" b="45193"/>
          <a:stretch>
            <a:fillRect/>
          </a:stretch>
        </p:blipFill>
        <p:spPr bwMode="auto">
          <a:xfrm>
            <a:off x="5325946" y="4579902"/>
            <a:ext cx="317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09496" y="27330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" name="_x57637936" descr="EMB0000731c2c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t="48056" r="45212" b="45193"/>
          <a:stretch>
            <a:fillRect/>
          </a:stretch>
        </p:blipFill>
        <p:spPr bwMode="auto">
          <a:xfrm>
            <a:off x="3338396" y="4545973"/>
            <a:ext cx="317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50696" y="19568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" name="_x57637936" descr="EMB0000731c2c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t="48056" r="45212" b="45193"/>
          <a:stretch>
            <a:fillRect/>
          </a:stretch>
        </p:blipFill>
        <p:spPr bwMode="auto">
          <a:xfrm>
            <a:off x="2792296" y="3769812"/>
            <a:ext cx="317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34279" y="27317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5" name="_x57637936" descr="EMB0000731c2c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t="48056" r="45212" b="45193"/>
          <a:stretch>
            <a:fillRect/>
          </a:stretch>
        </p:blipFill>
        <p:spPr bwMode="auto">
          <a:xfrm>
            <a:off x="2692813" y="4536245"/>
            <a:ext cx="317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1" y="2126358"/>
            <a:ext cx="6631280" cy="39145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206" y="3015373"/>
            <a:ext cx="7391400" cy="20764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324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선정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8489" y="62017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6761" y="3062083"/>
            <a:ext cx="4941115" cy="12003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샘플링을 위해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난수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발생을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통한 기업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64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기업 선정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6761" y="218713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 기업 선정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_x203579904" descr="EMB0000731c2c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1" t="18042" r="64908" b="78694"/>
          <a:stretch>
            <a:fillRect/>
          </a:stretch>
        </p:blipFill>
        <p:spPr bwMode="auto">
          <a:xfrm>
            <a:off x="2458614" y="6867862"/>
            <a:ext cx="176294" cy="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_x203579904" descr="EMB0000731c2c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1" t="18042" r="64908" b="78694"/>
          <a:stretch>
            <a:fillRect/>
          </a:stretch>
        </p:blipFill>
        <p:spPr bwMode="auto">
          <a:xfrm>
            <a:off x="2443190" y="7888096"/>
            <a:ext cx="176294" cy="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-33767" y="2921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_x203579904" descr="EMB0000731c2c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1" t="18042" r="64908" b="78694"/>
          <a:stretch>
            <a:fillRect/>
          </a:stretch>
        </p:blipFill>
        <p:spPr bwMode="auto">
          <a:xfrm>
            <a:off x="2443190" y="7993146"/>
            <a:ext cx="176294" cy="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-33767" y="30269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1165198" y="10107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-326998" y="10168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42442" y="2250576"/>
            <a:ext cx="4813300" cy="3428990"/>
            <a:chOff x="542442" y="2250576"/>
            <a:chExt cx="4813300" cy="3428990"/>
          </a:xfrm>
        </p:grpSpPr>
        <p:grpSp>
          <p:nvGrpSpPr>
            <p:cNvPr id="8" name="그룹 7"/>
            <p:cNvGrpSpPr/>
            <p:nvPr/>
          </p:nvGrpSpPr>
          <p:grpSpPr>
            <a:xfrm>
              <a:off x="542442" y="2250576"/>
              <a:ext cx="4813300" cy="3428990"/>
              <a:chOff x="542442" y="2250576"/>
              <a:chExt cx="4813300" cy="3428990"/>
            </a:xfrm>
          </p:grpSpPr>
          <p:pic>
            <p:nvPicPr>
              <p:cNvPr id="2049" name="_x145367944" descr="EMB00004e90171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851"/>
              <a:stretch>
                <a:fillRect/>
              </a:stretch>
            </p:blipFill>
            <p:spPr bwMode="auto">
              <a:xfrm>
                <a:off x="542442" y="2250576"/>
                <a:ext cx="4813300" cy="3428990"/>
              </a:xfrm>
              <a:prstGeom prst="rect">
                <a:avLst/>
              </a:prstGeom>
              <a:noFill/>
              <a:ln w="38100">
                <a:solidFill>
                  <a:srgbClr val="7BB9B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5" name="_x203579904" descr="EMB0000731c2ce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1" t="18042" r="64908" b="78694"/>
              <a:stretch>
                <a:fillRect/>
              </a:stretch>
            </p:blipFill>
            <p:spPr bwMode="auto">
              <a:xfrm>
                <a:off x="4677833" y="3406689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_x203579904" descr="EMB0000731c2ce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1" t="18042" r="64908" b="78694"/>
              <a:stretch>
                <a:fillRect/>
              </a:stretch>
            </p:blipFill>
            <p:spPr bwMode="auto">
              <a:xfrm>
                <a:off x="3844927" y="3346899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_x203579904" descr="EMB0000731c2ce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1" t="18042" r="64908" b="78694"/>
              <a:stretch>
                <a:fillRect/>
              </a:stretch>
            </p:blipFill>
            <p:spPr bwMode="auto">
              <a:xfrm>
                <a:off x="3007263" y="3336601"/>
                <a:ext cx="1905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_x203579904" descr="EMB0000731c2ce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1" t="18042" r="64908" b="78694"/>
              <a:stretch>
                <a:fillRect/>
              </a:stretch>
            </p:blipFill>
            <p:spPr bwMode="auto">
              <a:xfrm>
                <a:off x="2462751" y="3406689"/>
                <a:ext cx="190500" cy="80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_x203579904" descr="EMB0000731c2ce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1" t="18042" r="64908" b="78694"/>
              <a:stretch>
                <a:fillRect/>
              </a:stretch>
            </p:blipFill>
            <p:spPr bwMode="auto">
              <a:xfrm>
                <a:off x="2455433" y="4945553"/>
                <a:ext cx="176294" cy="112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7" name="_x203919392" descr="EMB0000731c2ce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51" t="25652" r="43327" b="70000"/>
              <a:stretch>
                <a:fillRect/>
              </a:stretch>
            </p:blipFill>
            <p:spPr bwMode="auto">
              <a:xfrm>
                <a:off x="2470857" y="4171796"/>
                <a:ext cx="279400" cy="1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_x203919392" descr="EMB0000731c2ce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51" t="25652" r="43327" b="70000"/>
              <a:stretch>
                <a:fillRect/>
              </a:stretch>
            </p:blipFill>
            <p:spPr bwMode="auto">
              <a:xfrm>
                <a:off x="2455433" y="5192030"/>
                <a:ext cx="279400" cy="1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_x203919392" descr="EMB0000731c2ce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51" t="25652" r="43327" b="70000"/>
              <a:stretch>
                <a:fillRect/>
              </a:stretch>
            </p:blipFill>
            <p:spPr bwMode="auto">
              <a:xfrm>
                <a:off x="2455433" y="5297080"/>
                <a:ext cx="279400" cy="1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_x203579904" descr="EMB0000731c2ce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91" t="18042" r="64908" b="78694"/>
              <a:stretch>
                <a:fillRect/>
              </a:stretch>
            </p:blipFill>
            <p:spPr bwMode="auto">
              <a:xfrm>
                <a:off x="2471675" y="4974887"/>
                <a:ext cx="176294" cy="112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9" name="_x203926752" descr="EMB0000731c2cf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88" t="17390" r="17551" b="2165"/>
            <a:stretch>
              <a:fillRect/>
            </a:stretch>
          </p:blipFill>
          <p:spPr bwMode="auto">
            <a:xfrm>
              <a:off x="2024090" y="2823682"/>
              <a:ext cx="838200" cy="2819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_x203926832" descr="EMB0000731c2cf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88" t="17390" r="17551" b="2165"/>
            <a:stretch>
              <a:fillRect/>
            </a:stretch>
          </p:blipFill>
          <p:spPr bwMode="auto">
            <a:xfrm>
              <a:off x="2862290" y="2829815"/>
              <a:ext cx="838200" cy="2819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96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26761" y="3062083"/>
            <a:ext cx="4941115" cy="12003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네이버 금융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통해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선정 기업의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종목코드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확보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(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삼성전자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005930.KS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8489" y="62017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6761" y="218713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선정 기업 종목 코드 확인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재무정보 수집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5" y="2187136"/>
            <a:ext cx="5547322" cy="3679679"/>
          </a:xfrm>
          <a:prstGeom prst="rect">
            <a:avLst/>
          </a:prstGeom>
          <a:ln w="38100">
            <a:solidFill>
              <a:srgbClr val="7BB9BF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193532" y="4455816"/>
            <a:ext cx="433138" cy="202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재무정보 수집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8489" y="620177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6442" y="3062083"/>
            <a:ext cx="4441434" cy="193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Income Statement/ Balanced Sheet/ Cash Flow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가지 항목 포함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야후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파이낸스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재무정보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코드구현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6761" y="2187136"/>
            <a:ext cx="49411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선정 기업 재무정보 </a:t>
            </a:r>
            <a:r>
              <a:rPr lang="ko-KR" altLang="en-US" sz="2400" dirty="0" err="1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5" y="2175384"/>
            <a:ext cx="5981028" cy="3912699"/>
          </a:xfrm>
          <a:prstGeom prst="rect">
            <a:avLst/>
          </a:prstGeom>
          <a:ln w="38100">
            <a:solidFill>
              <a:srgbClr val="7BB9BF"/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EE817C-9577-408B-811B-2EB1A33FEB51}"/>
              </a:ext>
            </a:extLst>
          </p:cNvPr>
          <p:cNvSpPr/>
          <p:nvPr/>
        </p:nvSpPr>
        <p:spPr>
          <a:xfrm>
            <a:off x="1006222" y="1894432"/>
            <a:ext cx="262267" cy="34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D58DD6-5F1F-4ECE-8681-A569E572D81D}"/>
              </a:ext>
            </a:extLst>
          </p:cNvPr>
          <p:cNvSpPr/>
          <p:nvPr/>
        </p:nvSpPr>
        <p:spPr>
          <a:xfrm>
            <a:off x="1689413" y="1883939"/>
            <a:ext cx="451605" cy="39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13723A-FFA7-496D-8F59-86190ABB2216}"/>
              </a:ext>
            </a:extLst>
          </p:cNvPr>
          <p:cNvSpPr/>
          <p:nvPr/>
        </p:nvSpPr>
        <p:spPr>
          <a:xfrm>
            <a:off x="2353354" y="1883939"/>
            <a:ext cx="451605" cy="39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재무정보 수집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8489" y="620177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2353" y="5310114"/>
            <a:ext cx="4783757" cy="9941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비정형 데이터를 정형화하여 데이터프레임으로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 데이터 확보 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7351" y="1438342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정형화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8" y="2123173"/>
            <a:ext cx="10992202" cy="2926053"/>
          </a:xfrm>
          <a:prstGeom prst="rect">
            <a:avLst/>
          </a:prstGeom>
          <a:ln w="38100">
            <a:solidFill>
              <a:srgbClr val="7BB9BF"/>
            </a:solidFill>
          </a:ln>
        </p:spPr>
      </p:pic>
    </p:spTree>
    <p:extLst>
      <p:ext uri="{BB962C8B-B14F-4D97-AF65-F5344CB8AC3E}">
        <p14:creationId xmlns:p14="http://schemas.microsoft.com/office/powerpoint/2010/main" val="16961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25201" y="1171733"/>
            <a:ext cx="2746913" cy="461665"/>
            <a:chOff x="5466783" y="1593740"/>
            <a:chExt cx="2746913" cy="461665"/>
          </a:xfrm>
        </p:grpSpPr>
        <p:sp>
          <p:nvSpPr>
            <p:cNvPr id="32" name="직사각형 31"/>
            <p:cNvSpPr/>
            <p:nvPr/>
          </p:nvSpPr>
          <p:spPr>
            <a:xfrm>
              <a:off x="5466783" y="1664077"/>
              <a:ext cx="36004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35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01</a:t>
              </a:r>
              <a:endParaRPr lang="ko-KR" altLang="en-US" sz="135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26504" y="1593740"/>
              <a:ext cx="2387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선정 배경 및 목표</a:t>
              </a:r>
              <a:endPara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25532" y="2807659"/>
            <a:ext cx="2221123" cy="461665"/>
            <a:chOff x="5467113" y="3422011"/>
            <a:chExt cx="2221123" cy="461665"/>
          </a:xfrm>
        </p:grpSpPr>
        <p:sp>
          <p:nvSpPr>
            <p:cNvPr id="48" name="직사각형 47"/>
            <p:cNvSpPr/>
            <p:nvPr/>
          </p:nvSpPr>
          <p:spPr>
            <a:xfrm>
              <a:off x="5467113" y="3492348"/>
              <a:ext cx="36004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35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03</a:t>
              </a:r>
              <a:endParaRPr lang="ko-KR" altLang="en-US" sz="135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26829" y="3422011"/>
              <a:ext cx="1861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랜덤 </a:t>
              </a:r>
              <a:r>
                <a:rPr lang="ko-KR" altLang="en-US" sz="2400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포레스트</a:t>
              </a:r>
              <a:endPara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25202" y="3625622"/>
            <a:ext cx="1060549" cy="461665"/>
            <a:chOff x="5466788" y="4714807"/>
            <a:chExt cx="1060549" cy="461665"/>
          </a:xfrm>
        </p:grpSpPr>
        <p:sp>
          <p:nvSpPr>
            <p:cNvPr id="50" name="직사각형 49"/>
            <p:cNvSpPr/>
            <p:nvPr/>
          </p:nvSpPr>
          <p:spPr>
            <a:xfrm>
              <a:off x="5466788" y="4785144"/>
              <a:ext cx="36004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35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04</a:t>
              </a:r>
              <a:endParaRPr lang="ko-KR" altLang="en-US" sz="135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26504" y="471480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결론</a:t>
              </a:r>
              <a:endPara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1D9E4-B1D1-4BCE-A1FE-26118D517F28}"/>
              </a:ext>
            </a:extLst>
          </p:cNvPr>
          <p:cNvSpPr txBox="1"/>
          <p:nvPr/>
        </p:nvSpPr>
        <p:spPr>
          <a:xfrm>
            <a:off x="986760" y="2920625"/>
            <a:ext cx="3229175" cy="105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anose="02030600000101010101" pitchFamily="18" charset="2"/>
              </a:rPr>
              <a:t>PRESENTATION</a:t>
            </a:r>
          </a:p>
          <a:p>
            <a:pPr algn="r"/>
            <a:r>
              <a:rPr lang="en-US" altLang="ko-KR" sz="30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한컴돋움" panose="02030600000101010101" pitchFamily="18" charset="2"/>
              </a:rPr>
              <a:t>CONTENTS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725201" y="1989696"/>
            <a:ext cx="2240364" cy="461665"/>
            <a:chOff x="5466783" y="2816602"/>
            <a:chExt cx="2240364" cy="461665"/>
          </a:xfrm>
        </p:grpSpPr>
        <p:sp>
          <p:nvSpPr>
            <p:cNvPr id="15" name="직사각형 14"/>
            <p:cNvSpPr/>
            <p:nvPr/>
          </p:nvSpPr>
          <p:spPr>
            <a:xfrm>
              <a:off x="5466783" y="2886939"/>
              <a:ext cx="36004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35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02</a:t>
              </a:r>
              <a:endParaRPr lang="ko-KR" altLang="en-US" sz="135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26504" y="2816602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신용평가 모델</a:t>
              </a:r>
              <a:endPara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725201" y="4443585"/>
            <a:ext cx="3646194" cy="461665"/>
            <a:chOff x="5466783" y="4823292"/>
            <a:chExt cx="3646194" cy="461665"/>
          </a:xfrm>
        </p:grpSpPr>
        <p:sp>
          <p:nvSpPr>
            <p:cNvPr id="21" name="직사각형 20"/>
            <p:cNvSpPr/>
            <p:nvPr/>
          </p:nvSpPr>
          <p:spPr>
            <a:xfrm>
              <a:off x="5466783" y="4893629"/>
              <a:ext cx="36004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35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05</a:t>
              </a:r>
              <a:endParaRPr lang="ko-KR" altLang="en-US" sz="135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26500" y="4823292"/>
              <a:ext cx="328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기타 금융 개념</a:t>
              </a:r>
              <a:r>
                <a:rPr lang="en-US" altLang="ko-KR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</a:t>
              </a:r>
              <a:r>
                <a:rPr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기업가치</a:t>
              </a:r>
              <a:r>
                <a:rPr lang="en-US" altLang="ko-KR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)</a:t>
              </a:r>
              <a:endPara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5201" y="5261546"/>
            <a:ext cx="1599159" cy="461665"/>
            <a:chOff x="5725201" y="5030713"/>
            <a:chExt cx="1599159" cy="461665"/>
          </a:xfrm>
        </p:grpSpPr>
        <p:sp>
          <p:nvSpPr>
            <p:cNvPr id="23" name="직사각형 22"/>
            <p:cNvSpPr/>
            <p:nvPr/>
          </p:nvSpPr>
          <p:spPr>
            <a:xfrm>
              <a:off x="5725201" y="5101050"/>
              <a:ext cx="36004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351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06</a:t>
              </a:r>
              <a:endParaRPr lang="ko-KR" altLang="en-US" sz="1351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84918" y="5030713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참고자료</a:t>
              </a:r>
              <a:endPara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8489" y="620177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9161" y="2702723"/>
            <a:ext cx="4441434" cy="12003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Hidden layer 2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(128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64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node), Output layer 1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4000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 시킨    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 구축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9480" y="182777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구축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8606" y="19052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7638016" descr="EMB0000731c2c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74"/>
          <a:stretch>
            <a:fillRect/>
          </a:stretch>
        </p:blipFill>
        <p:spPr bwMode="auto">
          <a:xfrm>
            <a:off x="381840" y="4330449"/>
            <a:ext cx="5400675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143030016" descr="EMB0000731c2c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7" b="26216"/>
          <a:stretch>
            <a:fillRect/>
          </a:stretch>
        </p:blipFill>
        <p:spPr bwMode="auto">
          <a:xfrm>
            <a:off x="5951469" y="1321650"/>
            <a:ext cx="5400675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57637616" descr="EMB0000731c2c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15"/>
          <a:stretch>
            <a:fillRect/>
          </a:stretch>
        </p:blipFill>
        <p:spPr bwMode="auto">
          <a:xfrm>
            <a:off x="5849892" y="4366006"/>
            <a:ext cx="5400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EE817C-9577-408B-811B-2EB1A33FEB51}"/>
              </a:ext>
            </a:extLst>
          </p:cNvPr>
          <p:cNvSpPr/>
          <p:nvPr/>
        </p:nvSpPr>
        <p:spPr>
          <a:xfrm>
            <a:off x="518346" y="3947952"/>
            <a:ext cx="262267" cy="349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D58DD6-5F1F-4ECE-8681-A569E572D81D}"/>
              </a:ext>
            </a:extLst>
          </p:cNvPr>
          <p:cNvSpPr/>
          <p:nvPr/>
        </p:nvSpPr>
        <p:spPr>
          <a:xfrm>
            <a:off x="6095999" y="1550857"/>
            <a:ext cx="451605" cy="39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13723A-FFA7-496D-8F59-86190ABB2216}"/>
              </a:ext>
            </a:extLst>
          </p:cNvPr>
          <p:cNvSpPr/>
          <p:nvPr/>
        </p:nvSpPr>
        <p:spPr>
          <a:xfrm>
            <a:off x="6095999" y="4735837"/>
            <a:ext cx="451605" cy="39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58857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8489" y="620177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6442" y="3062083"/>
            <a:ext cx="4441434" cy="6232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정확도 측정을 통해 모델 신뢰성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확인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/>
            </a:r>
            <a:b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altLang="ko-KR" sz="7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6761" y="218713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 정확도 측정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6" y="2424831"/>
            <a:ext cx="6238155" cy="12269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74845" y="4129750"/>
            <a:ext cx="5762325" cy="1934165"/>
            <a:chOff x="474845" y="4129750"/>
            <a:chExt cx="5762325" cy="193416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845" y="4129750"/>
              <a:ext cx="5762325" cy="193416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022495" y="5689191"/>
              <a:ext cx="606229" cy="2784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8489" y="620177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5727" y="5356400"/>
            <a:ext cx="438912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2019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재무 데이터를 통한 신용등급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endParaRPr lang="en-US" altLang="ko-KR" sz="1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2222" y="1485950"/>
            <a:ext cx="49411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선정 기업 재무정보 </a:t>
            </a:r>
            <a:r>
              <a:rPr lang="ko-KR" altLang="en-US" sz="2400" dirty="0" err="1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97526" y="3030722"/>
            <a:ext cx="9349632" cy="1909134"/>
            <a:chOff x="997526" y="2576239"/>
            <a:chExt cx="9349632" cy="190913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526" y="2576239"/>
              <a:ext cx="9349632" cy="1909134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031094" y="3678759"/>
              <a:ext cx="5717243" cy="6718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2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57072" y="3159363"/>
            <a:ext cx="667506" cy="611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5985" y="3124306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3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7711FD-29FB-49C6-B3AB-BD2BF6CB1C30}"/>
              </a:ext>
            </a:extLst>
          </p:cNvPr>
          <p:cNvGrpSpPr/>
          <p:nvPr/>
        </p:nvGrpSpPr>
        <p:grpSpPr>
          <a:xfrm>
            <a:off x="288606" y="259935"/>
            <a:ext cx="2709844" cy="923330"/>
            <a:chOff x="288606" y="259935"/>
            <a:chExt cx="2709844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288606" y="259935"/>
              <a:ext cx="1417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spc="-300" dirty="0" smtClean="0">
                  <a:solidFill>
                    <a:schemeClr val="accent2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03</a:t>
              </a:r>
              <a:endParaRPr lang="ko-KR" altLang="en-US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68489" y="620177"/>
              <a:ext cx="172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랜덤 </a:t>
              </a:r>
              <a:r>
                <a:rPr lang="ko-KR" altLang="en-US" sz="2400" spc="-150" dirty="0" err="1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포레스트</a:t>
              </a:r>
              <a:endPara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5FAD09-C05A-455A-8F03-A24CFD2C6BF4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731" y="1375986"/>
            <a:ext cx="3641321" cy="45243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프레임 불러오기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프레임을 기업 재무 변수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신용등급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구분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재무의 각 변수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정규화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7052" y="1375984"/>
            <a:ext cx="3917935" cy="4500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 회귀분석이 맞는지 </a:t>
            </a:r>
            <a:r>
              <a:rPr lang="en-US" altLang="ko-KR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Scikit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learn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통해 모형 적합여부 검정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적합하지 않은 이유 모색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1998" y="1375986"/>
            <a:ext cx="4436957" cy="45243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다중공선성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 상관관계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과대적합성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영향을 없애기 위해 랜덤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기법 적용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변수 중요도 파악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BE08003C-F02C-4BB7-8E73-9422A15CF84B}"/>
              </a:ext>
            </a:extLst>
          </p:cNvPr>
          <p:cNvSpPr/>
          <p:nvPr/>
        </p:nvSpPr>
        <p:spPr>
          <a:xfrm>
            <a:off x="236957" y="1193994"/>
            <a:ext cx="2730995" cy="36398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정규화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CC940B78-DAC7-4870-BA5B-BD315F832D5A}"/>
              </a:ext>
            </a:extLst>
          </p:cNvPr>
          <p:cNvSpPr/>
          <p:nvPr/>
        </p:nvSpPr>
        <p:spPr>
          <a:xfrm>
            <a:off x="4251752" y="1195292"/>
            <a:ext cx="3020696" cy="36398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 회귀분석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E7DE551F-E1F5-4666-8C85-67255A89730A}"/>
              </a:ext>
            </a:extLst>
          </p:cNvPr>
          <p:cNvSpPr/>
          <p:nvPr/>
        </p:nvSpPr>
        <p:spPr>
          <a:xfrm>
            <a:off x="7923185" y="1193994"/>
            <a:ext cx="3959282" cy="363985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6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80369" y="5700867"/>
            <a:ext cx="2630032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프레임 불러오기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정규화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0428" y="1380530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정형화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36950" y="2975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36950" y="408689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62350" y="4626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2635250" y="4626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" y="2281052"/>
            <a:ext cx="9934047" cy="3190973"/>
          </a:xfrm>
          <a:prstGeom prst="rect">
            <a:avLst/>
          </a:prstGeom>
          <a:ln w="38100">
            <a:solidFill>
              <a:srgbClr val="619899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1268489" y="6201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400" spc="-15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6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11374" y="3191565"/>
            <a:ext cx="3445933" cy="193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프레임을 기업 재무 변수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X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신용등급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구분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재무의 각 변수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(X)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정규화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정규화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782" y="2173669"/>
            <a:ext cx="49411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Y 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선정 후</a:t>
            </a:r>
            <a:r>
              <a:rPr lang="en-US" altLang="ko-KR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정규화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36950" y="2975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36950" y="408689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3562350" y="4626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57611512" descr="EMB0000731c2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3" t="23215" r="53677" b="72278"/>
          <a:stretch>
            <a:fillRect/>
          </a:stretch>
        </p:blipFill>
        <p:spPr bwMode="auto">
          <a:xfrm>
            <a:off x="2635250" y="4626643"/>
            <a:ext cx="139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74" y="2293363"/>
            <a:ext cx="6764072" cy="3812323"/>
          </a:xfrm>
          <a:prstGeom prst="rect">
            <a:avLst/>
          </a:prstGeom>
          <a:ln w="38100">
            <a:solidFill>
              <a:srgbClr val="619899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268489" y="6201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400" spc="-15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5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26761" y="3062083"/>
            <a:ext cx="4941115" cy="11572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 회귀분석이 맞는지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Scikit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learn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통해 모형 적합여부 검정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6761" y="218713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 회귀분석 적합여부 판단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다중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선형회귀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8489" y="6201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400" spc="-15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5" y="2505901"/>
            <a:ext cx="5641482" cy="3233323"/>
          </a:xfrm>
          <a:prstGeom prst="rect">
            <a:avLst/>
          </a:prstGeom>
          <a:ln w="38100">
            <a:solidFill>
              <a:srgbClr val="619899"/>
            </a:solidFill>
          </a:ln>
        </p:spPr>
      </p:pic>
    </p:spTree>
    <p:extLst>
      <p:ext uri="{BB962C8B-B14F-4D97-AF65-F5344CB8AC3E}">
        <p14:creationId xmlns:p14="http://schemas.microsoft.com/office/powerpoint/2010/main" val="16454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26761" y="3062083"/>
            <a:ext cx="4941115" cy="830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상관성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다중공선성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존재하고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과대 적합이 발생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6761" y="2187136"/>
            <a:ext cx="4941115" cy="5816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다중공선성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여부 확인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다중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선형회귀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8489" y="6201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400" spc="-15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5" y="2187136"/>
            <a:ext cx="5655734" cy="3886200"/>
          </a:xfrm>
          <a:prstGeom prst="rect">
            <a:avLst/>
          </a:prstGeom>
          <a:ln w="38100">
            <a:solidFill>
              <a:srgbClr val="619899"/>
            </a:solidFill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309451" y="2646995"/>
            <a:ext cx="35720425" cy="58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3921552" descr="EMB0000731c2c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r="11021" b="8682"/>
          <a:stretch>
            <a:fillRect/>
          </a:stretch>
        </p:blipFill>
        <p:spPr bwMode="auto">
          <a:xfrm>
            <a:off x="389464" y="2105442"/>
            <a:ext cx="5808135" cy="413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8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96170" y="3064662"/>
            <a:ext cx="7734299" cy="23083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후보 특성을 무작위로 분할하는 식으로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무작위성을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증가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다중공선성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과대적합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문제해결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다중공선성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(X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간 상관관계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과대적합성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영향을 없애기 위해 랜덤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기법 적용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5441" y="1908022"/>
            <a:ext cx="49411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2400" dirty="0" err="1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사용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8489" y="6201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400" spc="-15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5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4437" y="1765958"/>
            <a:ext cx="98193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노재원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 전처리 및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구현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오철환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공시 정보 조사 및 기업신용등급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이덕현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기업신용등급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및 재무 모형 구현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이승철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 전처리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모델 구현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이창석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회귀분석 및 랜덤 </a:t>
            </a:r>
            <a:r>
              <a:rPr lang="ko-KR" altLang="en-US" sz="28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구현 및 재무 모형 구현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950" y="609706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팀원소개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93361" y="1397087"/>
            <a:ext cx="49411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</a:t>
            </a:r>
            <a:r>
              <a:rPr lang="en-US" altLang="ko-KR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변수 중요도 파악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8489" y="6201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400" spc="-15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309451" y="2646995"/>
            <a:ext cx="35720425" cy="58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5" y="2244527"/>
            <a:ext cx="6734175" cy="2381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1" y="4753104"/>
            <a:ext cx="7279710" cy="167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93361" y="1397087"/>
            <a:ext cx="494111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Y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대한 </a:t>
            </a:r>
            <a:r>
              <a:rPr lang="en-US" altLang="ko-KR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</a:t>
            </a:r>
            <a:r>
              <a:rPr lang="ko-KR" altLang="en-US" sz="24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변수 중요도 파악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8489" y="6201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400" spc="-150" dirty="0" err="1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309451" y="2646995"/>
            <a:ext cx="35720425" cy="58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24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985563" y="1244819"/>
            <a:ext cx="250495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22286" y="2429945"/>
            <a:ext cx="11096154" cy="3777392"/>
            <a:chOff x="522286" y="2429945"/>
            <a:chExt cx="11096154" cy="3777392"/>
          </a:xfrm>
        </p:grpSpPr>
        <p:pic>
          <p:nvPicPr>
            <p:cNvPr id="9217" name="_x203923312" descr="EMB0000731c2d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47"/>
            <a:stretch>
              <a:fillRect/>
            </a:stretch>
          </p:blipFill>
          <p:spPr bwMode="auto">
            <a:xfrm>
              <a:off x="522286" y="2429945"/>
              <a:ext cx="11096154" cy="375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972151" y="5986913"/>
              <a:ext cx="577516" cy="2204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 설명선 10"/>
          <p:cNvSpPr/>
          <p:nvPr/>
        </p:nvSpPr>
        <p:spPr>
          <a:xfrm>
            <a:off x="5046864" y="2195686"/>
            <a:ext cx="5348420" cy="1607980"/>
          </a:xfrm>
          <a:prstGeom prst="wedgeRectCallout">
            <a:avLst>
              <a:gd name="adj1" fmla="val -116620"/>
              <a:gd name="adj2" fmla="val 183413"/>
            </a:avLst>
          </a:prstGeom>
          <a:noFill/>
          <a:ln w="38100">
            <a:solidFill>
              <a:srgbClr val="7BB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X4 </a:t>
            </a:r>
            <a:r>
              <a:rPr lang="ko-KR" altLang="en-US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요소 </a:t>
            </a: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Selling General and Administrative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X2 </a:t>
            </a:r>
            <a:r>
              <a:rPr lang="ko-KR" altLang="en-US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요소 </a:t>
            </a: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Gross Profit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X45</a:t>
            </a:r>
            <a:r>
              <a:rPr lang="ko-KR" altLang="en-US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요소</a:t>
            </a:r>
            <a:r>
              <a:rPr lang="en-US" altLang="ko-KR" sz="16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Total stockholders' equity</a:t>
            </a:r>
          </a:p>
        </p:txBody>
      </p:sp>
    </p:spTree>
    <p:extLst>
      <p:ext uri="{BB962C8B-B14F-4D97-AF65-F5344CB8AC3E}">
        <p14:creationId xmlns:p14="http://schemas.microsoft.com/office/powerpoint/2010/main" val="3481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47085" y="3177272"/>
            <a:ext cx="1697830" cy="646331"/>
            <a:chOff x="4357072" y="3124306"/>
            <a:chExt cx="1697830" cy="646331"/>
          </a:xfrm>
        </p:grpSpPr>
        <p:sp>
          <p:nvSpPr>
            <p:cNvPr id="32" name="직사각형 31"/>
            <p:cNvSpPr/>
            <p:nvPr/>
          </p:nvSpPr>
          <p:spPr>
            <a:xfrm>
              <a:off x="4357072" y="3159363"/>
              <a:ext cx="667506" cy="611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3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04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95985" y="3124306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결론</a:t>
              </a:r>
              <a:endPara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3223" y="7811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6786" y="2143988"/>
            <a:ext cx="4898276" cy="31085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신용평가 모델 결과 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샘플링을 통해 객관적인 데이터 수집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현실적으로 구할 수 있는 모든 재무정보를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크롤링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하여 유효한 모델을 만들고자 함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정확도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96.4%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모델 구축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임의의 기업에 대하여 신용 평가사 산정 등급과 대체적으로 일치함을 확인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173FF-B9B1-459D-9811-26D3BA9CF3FA}"/>
              </a:ext>
            </a:extLst>
          </p:cNvPr>
          <p:cNvSpPr/>
          <p:nvPr/>
        </p:nvSpPr>
        <p:spPr>
          <a:xfrm>
            <a:off x="386786" y="1341305"/>
            <a:ext cx="3430205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모델링 </a:t>
            </a:r>
            <a:r>
              <a:rPr lang="ko-KR" altLang="en-US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결과 정리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0DC28-285E-46DA-A58F-B6902192A4B7}"/>
              </a:ext>
            </a:extLst>
          </p:cNvPr>
          <p:cNvSpPr txBox="1"/>
          <p:nvPr/>
        </p:nvSpPr>
        <p:spPr>
          <a:xfrm>
            <a:off x="1268489" y="62017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결론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6A77C1-0B9F-437C-BC81-02A719838985}"/>
              </a:ext>
            </a:extLst>
          </p:cNvPr>
          <p:cNvSpPr txBox="1"/>
          <p:nvPr/>
        </p:nvSpPr>
        <p:spPr>
          <a:xfrm>
            <a:off x="5817472" y="1577812"/>
            <a:ext cx="6061339" cy="4585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목표 달성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유형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 소요시간 감소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신용평가 시간을 급격히 감소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 러닝 모델을 보조적으로 활용해 신용등급평가 대기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병목현상 완화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신용평가사 업무 효율화 실현하여 업무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흐름 개선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사각지대 기업의 대출 가능성 증대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포레스트를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통해 도출된 재무 항목 중 신용등급의 중요도가 높은  요소를 개선함으로서 신용등급 상승 가능성 모색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신용등급 확인 가능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자사의 데이터를 토대로 미래의 신용등급 예측 가능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④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신용등급 이의신청 판단 기준 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 러닝을 통해 예측된 신용등급과 실제 신용등급에 차이가 클 경우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이의를 제기할 판단 기준 마련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2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3223" y="7811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6786" y="2263256"/>
            <a:ext cx="4898276" cy="16312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랜덤 </a:t>
            </a:r>
            <a:r>
              <a:rPr lang="ko-KR" altLang="en-US" sz="2000" dirty="0" err="1" smtClean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포레스트</a:t>
            </a:r>
            <a:r>
              <a:rPr lang="ko-KR" altLang="en-US" sz="2000" dirty="0" smtClean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결과 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야후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파이낸스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나온 모든 재무정보 항목 수집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15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~18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까지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개년의 다양한 데이터 수집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173FF-B9B1-459D-9811-26D3BA9CF3FA}"/>
              </a:ext>
            </a:extLst>
          </p:cNvPr>
          <p:cNvSpPr/>
          <p:nvPr/>
        </p:nvSpPr>
        <p:spPr>
          <a:xfrm>
            <a:off x="386786" y="1341305"/>
            <a:ext cx="3430205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랜덤 </a:t>
            </a:r>
            <a:r>
              <a:rPr lang="ko-KR" altLang="en-US" sz="24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포레스트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결과 정리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0DC28-285E-46DA-A58F-B6902192A4B7}"/>
              </a:ext>
            </a:extLst>
          </p:cNvPr>
          <p:cNvSpPr txBox="1"/>
          <p:nvPr/>
        </p:nvSpPr>
        <p:spPr>
          <a:xfrm>
            <a:off x="1268489" y="62017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결론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A77C1-0B9F-437C-BC81-02A719838985}"/>
              </a:ext>
            </a:extLst>
          </p:cNvPr>
          <p:cNvSpPr txBox="1"/>
          <p:nvPr/>
        </p:nvSpPr>
        <p:spPr>
          <a:xfrm>
            <a:off x="5817472" y="1577812"/>
            <a:ext cx="6061339" cy="45858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목표 달성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유형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 소요시간 감소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평균 신용평가 시간을 급격히 감소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 러닝 모델을 보조적으로 활용해 신용등급평가 대기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병목현상 완화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신용평가사 업무 효율화 실현하여 업무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흐름 개선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사각지대 기업의 대출 가능성 증대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랜덤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포레스트를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통해 도출된 재무 항목 중 신용등급의 중요도가 높은  요소를 개선함으로서 신용등급 상승 가능성 모색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신용등급 확인 가능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자사의 데이터를 토대로 미래의 신용등급 예측 가능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④ </a:t>
            </a:r>
            <a:r>
              <a:rPr lang="ko-KR" altLang="en-US" sz="160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신용등급 이의신청 판단 기준 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 러닝을 통해 예측된 신용등급과 실제 신용등급에 차이가 클 경우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이의를 제기할 판단 기준 마련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3223" y="7811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173FF-B9B1-459D-9811-26D3BA9CF3FA}"/>
              </a:ext>
            </a:extLst>
          </p:cNvPr>
          <p:cNvSpPr/>
          <p:nvPr/>
        </p:nvSpPr>
        <p:spPr>
          <a:xfrm>
            <a:off x="386786" y="1341305"/>
            <a:ext cx="3430205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한계점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0DC28-285E-46DA-A58F-B6902192A4B7}"/>
              </a:ext>
            </a:extLst>
          </p:cNvPr>
          <p:cNvSpPr txBox="1"/>
          <p:nvPr/>
        </p:nvSpPr>
        <p:spPr>
          <a:xfrm>
            <a:off x="1268489" y="62017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결론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6A77C1-0B9F-437C-BC81-02A719838985}"/>
              </a:ext>
            </a:extLst>
          </p:cNvPr>
          <p:cNvSpPr txBox="1"/>
          <p:nvPr/>
        </p:nvSpPr>
        <p:spPr>
          <a:xfrm>
            <a:off x="386786" y="2194038"/>
            <a:ext cx="11393845" cy="33855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현실을 반영한 한계점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야후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파이낸스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</a:t>
            </a:r>
            <a:r>
              <a:rPr lang="ko-KR" altLang="en-US" sz="16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국내 모든 기업의 재무정보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</a:t>
            </a:r>
            <a:r>
              <a:rPr lang="en-US" altLang="ko-KR" sz="1600" dirty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15</a:t>
            </a:r>
            <a:r>
              <a:rPr lang="ko-KR" altLang="en-US" sz="1600" dirty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년도 이전의 재무정보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보유하지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않음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학습에 충분한 데이터가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보유되지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않음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신용평가에 필요한 </a:t>
            </a:r>
            <a:r>
              <a:rPr lang="ko-KR" altLang="en-US" sz="16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항목 데이터를 구할 수 없어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오직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재무정보에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근거한 신용평가 모델 수립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특정 등급 이하의 경우 </a:t>
            </a:r>
            <a:r>
              <a:rPr lang="ko-KR" altLang="en-US" sz="1600" dirty="0" smtClean="0">
                <a:solidFill>
                  <a:srgbClr val="61989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재무정보 </a:t>
            </a:r>
            <a:r>
              <a:rPr lang="ko-KR" altLang="en-US" sz="1600" dirty="0" err="1" smtClean="0">
                <a:solidFill>
                  <a:srgbClr val="61989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미공시에</a:t>
            </a:r>
            <a:r>
              <a:rPr lang="ko-KR" altLang="en-US" sz="1600" dirty="0" smtClean="0">
                <a:solidFill>
                  <a:srgbClr val="61989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따른 데이터 부재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인해 해당 등급의 정확도 감소 현상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데이터가 기업의 재무 정보인 만큼 데이터의 최소값과 최대값이 정해져 있지 않기 때문에 </a:t>
            </a:r>
            <a:r>
              <a:rPr lang="ko-KR" altLang="en-US" sz="1600" dirty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정규화된 데이터의 신뢰성 하락</a:t>
            </a:r>
            <a:endParaRPr lang="en-US" altLang="ko-KR" sz="1600" dirty="0">
              <a:solidFill>
                <a:srgbClr val="3B808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4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85740" y="3177272"/>
            <a:ext cx="5573891" cy="646331"/>
            <a:chOff x="4895559" y="3124306"/>
            <a:chExt cx="5573891" cy="646331"/>
          </a:xfrm>
        </p:grpSpPr>
        <p:sp>
          <p:nvSpPr>
            <p:cNvPr id="32" name="직사각형 31"/>
            <p:cNvSpPr/>
            <p:nvPr/>
          </p:nvSpPr>
          <p:spPr>
            <a:xfrm>
              <a:off x="4895559" y="3159363"/>
              <a:ext cx="667506" cy="611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36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05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34472" y="3124306"/>
              <a:ext cx="4834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기타 금융 개념</a:t>
              </a:r>
              <a:r>
                <a:rPr lang="en-US" altLang="ko-KR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(</a:t>
              </a:r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기업가치</a:t>
              </a:r>
              <a:r>
                <a:rPr lang="en-US" altLang="ko-KR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)</a:t>
              </a:r>
              <a:endPara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9" y="4222766"/>
            <a:ext cx="7315200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6" y="1701448"/>
            <a:ext cx="7296150" cy="24288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8489" y="620177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기타 금융 개념</a:t>
            </a:r>
            <a:r>
              <a:rPr lang="en-US" altLang="ko-KR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기업가치</a:t>
            </a:r>
            <a:r>
              <a:rPr lang="en-US" altLang="ko-KR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84263" y="2454220"/>
            <a:ext cx="3421295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수익성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매출 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총이익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유동자산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*100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85" y="5446501"/>
            <a:ext cx="4458890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안정성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 (</a:t>
            </a:r>
            <a:r>
              <a:rPr lang="ko-KR" altLang="en-US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부채총계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이익잉여금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)/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유형자산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*100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재무정보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 산식 도출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0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45" y="4264984"/>
            <a:ext cx="7286625" cy="2066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32" y="2057383"/>
            <a:ext cx="7429500" cy="20859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8489" y="620177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기타 금융 개념</a:t>
            </a:r>
            <a:r>
              <a:rPr lang="en-US" altLang="ko-KR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기업가치</a:t>
            </a:r>
            <a:r>
              <a:rPr lang="en-US" altLang="ko-KR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268" y="5446501"/>
            <a:ext cx="3250267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유동성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당좌 자산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유동부채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*100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30649" y="2638705"/>
            <a:ext cx="3849385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활동성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총 자산 회전율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매출액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자산총계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재무정보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 산식 도출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72936" y="3244334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기타 금융 개념</a:t>
            </a:r>
            <a:r>
              <a:rPr lang="en-US" altLang="ko-KR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기업가치</a:t>
            </a:r>
            <a:r>
              <a:rPr lang="en-US" altLang="ko-KR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7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8489" y="620177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기타 금융 개념</a:t>
            </a:r>
            <a:r>
              <a:rPr lang="en-US" altLang="ko-KR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기업가치</a:t>
            </a:r>
            <a:r>
              <a:rPr lang="en-US" altLang="ko-KR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5" y="2430047"/>
            <a:ext cx="7343775" cy="29260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90414" y="3612189"/>
            <a:ext cx="3208459" cy="15696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FCF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자산으로 부터 기대되는 장래의 현금 사정을 추정하여 현재가치를 환산하는 것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5D584-EB29-4B77-A766-213D48E1E305}"/>
              </a:ext>
            </a:extLst>
          </p:cNvPr>
          <p:cNvSpPr txBox="1"/>
          <p:nvPr/>
        </p:nvSpPr>
        <p:spPr>
          <a:xfrm>
            <a:off x="9028314" y="2572976"/>
            <a:ext cx="1431930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FCF</a:t>
            </a:r>
            <a:r>
              <a:rPr lang="ko-KR" altLang="en-US" sz="28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란</a:t>
            </a:r>
            <a:r>
              <a:rPr lang="en-US" altLang="ko-KR" sz="28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800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재무정보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 산식 도출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57072" y="3159363"/>
            <a:ext cx="667506" cy="611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5985" y="3124306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선정 배경 및 목표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23408-A849-4410-82E0-E68DFBAB2D9A}"/>
              </a:ext>
            </a:extLst>
          </p:cNvPr>
          <p:cNvSpPr/>
          <p:nvPr/>
        </p:nvSpPr>
        <p:spPr>
          <a:xfrm>
            <a:off x="386785" y="1341305"/>
            <a:ext cx="4218771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재무정보 활용 산식 도출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8489" y="620177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기타 금융 개념</a:t>
            </a:r>
            <a:r>
              <a:rPr lang="en-US" altLang="ko-KR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기업가치</a:t>
            </a:r>
            <a:r>
              <a:rPr lang="en-US" altLang="ko-KR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6" y="2059020"/>
            <a:ext cx="7277100" cy="42332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59417" y="2873242"/>
            <a:ext cx="3208459" cy="30469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WACC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시장가치 기준에 따른 기업의 재무적 의사결정에 있어 가장 중요한 변수로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DCF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활용된다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DCF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현금흐름을 적정한 할인율로 할인하여 구한 현재가치로   </a:t>
            </a:r>
            <a:r>
              <a:rPr lang="ko-KR" altLang="en-US" sz="160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기업가치를 측정하는 방법</a:t>
            </a:r>
            <a:endParaRPr lang="en-US" altLang="ko-KR" sz="1600" dirty="0">
              <a:solidFill>
                <a:srgbClr val="3B808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45D584-EB29-4B77-A766-213D48E1E305}"/>
              </a:ext>
            </a:extLst>
          </p:cNvPr>
          <p:cNvSpPr txBox="1"/>
          <p:nvPr/>
        </p:nvSpPr>
        <p:spPr>
          <a:xfrm>
            <a:off x="8460604" y="1870180"/>
            <a:ext cx="2638415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WACC, DCF</a:t>
            </a:r>
            <a:r>
              <a:rPr lang="ko-KR" altLang="en-US" sz="28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란</a:t>
            </a:r>
            <a:r>
              <a:rPr lang="en-US" altLang="ko-KR" sz="28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800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1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05815" y="3124306"/>
            <a:ext cx="2507346" cy="646331"/>
            <a:chOff x="4895559" y="3124306"/>
            <a:chExt cx="2507346" cy="646331"/>
          </a:xfrm>
        </p:grpSpPr>
        <p:sp>
          <p:nvSpPr>
            <p:cNvPr id="32" name="직사각형 31"/>
            <p:cNvSpPr/>
            <p:nvPr/>
          </p:nvSpPr>
          <p:spPr>
            <a:xfrm>
              <a:off x="4895559" y="3159363"/>
              <a:ext cx="667506" cy="611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06</a:t>
              </a:r>
              <a:endPara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34472" y="3124306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참고자료</a:t>
              </a:r>
              <a:endPara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6FED78-5376-49BC-A60E-F165449A403B}"/>
              </a:ext>
            </a:extLst>
          </p:cNvPr>
          <p:cNvSpPr/>
          <p:nvPr/>
        </p:nvSpPr>
        <p:spPr>
          <a:xfrm>
            <a:off x="0" y="168965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8C1F5C-8150-4CA5-A54B-88D4AE428068}"/>
              </a:ext>
            </a:extLst>
          </p:cNvPr>
          <p:cNvSpPr/>
          <p:nvPr/>
        </p:nvSpPr>
        <p:spPr>
          <a:xfrm>
            <a:off x="0" y="6635009"/>
            <a:ext cx="12192000" cy="90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06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3223" y="7811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173FF-B9B1-459D-9811-26D3BA9CF3FA}"/>
              </a:ext>
            </a:extLst>
          </p:cNvPr>
          <p:cNvSpPr/>
          <p:nvPr/>
        </p:nvSpPr>
        <p:spPr>
          <a:xfrm>
            <a:off x="386786" y="1341305"/>
            <a:ext cx="3430205" cy="4086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참고 사이트 </a:t>
            </a:r>
            <a:r>
              <a:rPr lang="en-US" altLang="ko-KR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URL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50DC28-285E-46DA-A58F-B6902192A4B7}"/>
              </a:ext>
            </a:extLst>
          </p:cNvPr>
          <p:cNvSpPr txBox="1"/>
          <p:nvPr/>
        </p:nvSpPr>
        <p:spPr>
          <a:xfrm>
            <a:off x="1268489" y="62017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참고자료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6A77C1-0B9F-437C-BC81-02A719838985}"/>
              </a:ext>
            </a:extLst>
          </p:cNvPr>
          <p:cNvSpPr txBox="1"/>
          <p:nvPr/>
        </p:nvSpPr>
        <p:spPr>
          <a:xfrm>
            <a:off x="386786" y="2194038"/>
            <a:ext cx="11393845" cy="33239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한국일보 기사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https://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news.naver.com/main/read.nhn?mode=LS2D&amp;mid=shm&amp;sid1=101&amp;sid2=259&amp;oid=469&amp;aid=0000402647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pyfinmod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 https://github.com/smirnov-am/pyfinmod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nice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https://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www.nicerating.com/main.do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yahoo finance : https://finance.yahoo.com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naver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finance : https://finance.naver.com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4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F071993-59C3-4CE7-8C40-B9113E9FEE12}"/>
              </a:ext>
            </a:extLst>
          </p:cNvPr>
          <p:cNvSpPr txBox="1"/>
          <p:nvPr/>
        </p:nvSpPr>
        <p:spPr>
          <a:xfrm>
            <a:off x="4303714" y="3013501"/>
            <a:ext cx="358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</a:t>
            </a:r>
            <a:endParaRPr lang="ko-KR" altLang="en-US" sz="4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71993-59C3-4CE7-8C40-B9113E9FEE12}"/>
              </a:ext>
            </a:extLst>
          </p:cNvPr>
          <p:cNvSpPr txBox="1"/>
          <p:nvPr/>
        </p:nvSpPr>
        <p:spPr>
          <a:xfrm>
            <a:off x="4456114" y="3165901"/>
            <a:ext cx="358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</a:t>
            </a:r>
            <a:endParaRPr lang="ko-KR" altLang="en-US" sz="4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71993-59C3-4CE7-8C40-B9113E9FEE12}"/>
              </a:ext>
            </a:extLst>
          </p:cNvPr>
          <p:cNvSpPr txBox="1"/>
          <p:nvPr/>
        </p:nvSpPr>
        <p:spPr>
          <a:xfrm>
            <a:off x="4608514" y="3318301"/>
            <a:ext cx="358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</a:t>
            </a:r>
            <a:endParaRPr lang="ko-KR" altLang="en-US" sz="48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3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C6B86-F5F1-419B-800A-5557FC6448A4}"/>
              </a:ext>
            </a:extLst>
          </p:cNvPr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5D584-EB29-4B77-A766-213D48E1E305}"/>
              </a:ext>
            </a:extLst>
          </p:cNvPr>
          <p:cNvSpPr txBox="1"/>
          <p:nvPr/>
        </p:nvSpPr>
        <p:spPr>
          <a:xfrm>
            <a:off x="2723104" y="1642864"/>
            <a:ext cx="2279791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신용평가</a:t>
            </a:r>
            <a:r>
              <a:rPr lang="ko-KR" altLang="en-US" sz="24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란</a:t>
            </a:r>
            <a:r>
              <a:rPr lang="en-US" altLang="ko-KR" sz="24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400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9F1AF-5275-41CE-9433-6F39F4D865B5}"/>
              </a:ext>
            </a:extLst>
          </p:cNvPr>
          <p:cNvSpPr txBox="1"/>
          <p:nvPr/>
        </p:nvSpPr>
        <p:spPr>
          <a:xfrm>
            <a:off x="2827154" y="2194496"/>
            <a:ext cx="4621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</a:t>
            </a:r>
            <a:r>
              <a:rPr lang="en-US" altLang="ko-KR" sz="1600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1600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이윤의 획득을 목적으로 운용하는 자본의 조직단위</a:t>
            </a:r>
            <a:endParaRPr lang="en-US" altLang="ko-KR" sz="16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92C48D-FDF3-46C5-91F0-0BF0BC548997}"/>
              </a:ext>
            </a:extLst>
          </p:cNvPr>
          <p:cNvSpPr/>
          <p:nvPr/>
        </p:nvSpPr>
        <p:spPr>
          <a:xfrm>
            <a:off x="2816879" y="2690407"/>
            <a:ext cx="5563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</a:t>
            </a:r>
            <a:r>
              <a:rPr lang="ko-KR" altLang="en-US" sz="16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신용평가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는 전문성과 객관성을 갖춘 신용평가기관이 특정 채권 혹은 기업의 채무를 발행한 기업이 </a:t>
            </a:r>
            <a:r>
              <a:rPr lang="ko-KR" altLang="en-US" sz="16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만기까지 원리금을 상환할 수 있는 능력을 측정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하고 </a:t>
            </a:r>
            <a:r>
              <a:rPr lang="ko-KR" altLang="en-US" sz="16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신용등급화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하는 제도</a:t>
            </a:r>
            <a:endParaRPr lang="en-US" altLang="ko-KR" sz="16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69F8E-D379-4245-8746-60534961A294}"/>
              </a:ext>
            </a:extLst>
          </p:cNvPr>
          <p:cNvSpPr txBox="1"/>
          <p:nvPr/>
        </p:nvSpPr>
        <p:spPr>
          <a:xfrm>
            <a:off x="2723104" y="4095660"/>
            <a:ext cx="4674678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그렇다면</a:t>
            </a:r>
            <a:r>
              <a:rPr lang="en-US" altLang="ko-KR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 </a:t>
            </a:r>
            <a:r>
              <a:rPr lang="ko-KR" altLang="en-US" sz="2400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왜</a:t>
            </a:r>
            <a:r>
              <a:rPr lang="en-US" altLang="ko-KR" sz="2400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 </a:t>
            </a:r>
            <a:r>
              <a:rPr lang="ko-KR" altLang="en-US" sz="24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신용평가를 해야하는가</a:t>
            </a:r>
            <a:r>
              <a:rPr lang="en-US" altLang="ko-KR" sz="24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400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C3301-5DDA-40D5-BCB2-0D49A73A1B65}"/>
              </a:ext>
            </a:extLst>
          </p:cNvPr>
          <p:cNvSpPr txBox="1"/>
          <p:nvPr/>
        </p:nvSpPr>
        <p:spPr>
          <a:xfrm>
            <a:off x="2723104" y="4689913"/>
            <a:ext cx="8514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원리금 상환능력은 미래의 특정 시기</a:t>
            </a:r>
            <a:r>
              <a:rPr lang="en-US" altLang="ko-KR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특정 규모의 현금 흐름에 의해 좌우</a:t>
            </a:r>
            <a:endParaRPr lang="en-US" altLang="ko-KR" sz="16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투자자에겐 필요한 정보를 제공</a:t>
            </a:r>
            <a:r>
              <a:rPr lang="en-US" altLang="ko-KR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시장에서 위험프리미엄을 결정하는 기준</a:t>
            </a:r>
            <a:endParaRPr lang="en-US" altLang="ko-KR" sz="1600" spc="-15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금융시장의 효율성에 도움을</a:t>
            </a:r>
            <a:r>
              <a:rPr lang="en-US" altLang="ko-KR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발행자에게 시장 변화에 따른 안정적 자본조달 기회제공 </a:t>
            </a:r>
            <a:endParaRPr lang="en-US" altLang="ko-KR" sz="16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A870B-DFCF-49B5-A10B-8C893E98F67F}"/>
              </a:ext>
            </a:extLst>
          </p:cNvPr>
          <p:cNvSpPr txBox="1"/>
          <p:nvPr/>
        </p:nvSpPr>
        <p:spPr>
          <a:xfrm>
            <a:off x="1268489" y="620177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선정 배경 및 목표</a:t>
            </a:r>
            <a:endParaRPr lang="ko-KR" altLang="en-US" sz="2400" spc="-15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47" b="100000" l="3390" r="98983">
                        <a14:foregroundMark x1="47458" y1="20455" x2="50508" y2="25649"/>
                        <a14:foregroundMark x1="73559" y1="52273" x2="73559" y2="52273"/>
                        <a14:foregroundMark x1="73898" y1="44156" x2="74576" y2="49026"/>
                        <a14:foregroundMark x1="50508" y1="30195" x2="61017" y2="39935"/>
                        <a14:foregroundMark x1="35593" y1="26623" x2="81017" y2="57468"/>
                        <a14:foregroundMark x1="31525" y1="20455" x2="67119" y2="28571"/>
                        <a14:foregroundMark x1="35593" y1="36039" x2="54915" y2="61688"/>
                        <a14:foregroundMark x1="14915" y1="63961" x2="30847" y2="70130"/>
                        <a14:foregroundMark x1="30847" y1="73052" x2="30847" y2="73052"/>
                        <a14:foregroundMark x1="15593" y1="67857" x2="30847" y2="71753"/>
                        <a14:foregroundMark x1="58983" y1="50649" x2="64746" y2="63636"/>
                        <a14:foregroundMark x1="50508" y1="71429" x2="62034" y2="49675"/>
                        <a14:foregroundMark x1="49153" y1="63961" x2="75254" y2="4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766" y="1939008"/>
            <a:ext cx="2371723" cy="172666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769" y1="23256" x2="30769" y2="23256"/>
                        <a14:foregroundMark x1="42308" y1="31395" x2="42308" y2="31395"/>
                        <a14:foregroundMark x1="28205" y1="25581" x2="33333" y2="80233"/>
                        <a14:foregroundMark x1="39744" y1="84884" x2="34615" y2="26744"/>
                        <a14:foregroundMark x1="41026" y1="83721" x2="64103" y2="17442"/>
                        <a14:foregroundMark x1="53846" y1="56977" x2="70513" y2="80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65071">
            <a:off x="9142747" y="4188687"/>
            <a:ext cx="1652216" cy="1821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42422">
            <a:off x="8406646" y="1727313"/>
            <a:ext cx="2349594" cy="16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C6B86-F5F1-419B-800A-5557FC6448A4}"/>
              </a:ext>
            </a:extLst>
          </p:cNvPr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5D584-EB29-4B77-A766-213D48E1E305}"/>
              </a:ext>
            </a:extLst>
          </p:cNvPr>
          <p:cNvSpPr txBox="1"/>
          <p:nvPr/>
        </p:nvSpPr>
        <p:spPr>
          <a:xfrm>
            <a:off x="1454313" y="1788892"/>
            <a:ext cx="2161169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1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신용등급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최근이슈</a:t>
            </a:r>
            <a:endParaRPr lang="ko-KR" altLang="en-US" sz="2400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69F8E-D379-4245-8746-60534961A294}"/>
              </a:ext>
            </a:extLst>
          </p:cNvPr>
          <p:cNvSpPr txBox="1"/>
          <p:nvPr/>
        </p:nvSpPr>
        <p:spPr>
          <a:xfrm>
            <a:off x="2723104" y="4095660"/>
            <a:ext cx="4674678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그렇다면</a:t>
            </a:r>
            <a:r>
              <a:rPr lang="en-US" altLang="ko-KR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 </a:t>
            </a:r>
            <a:r>
              <a:rPr lang="ko-KR" altLang="en-US" sz="2400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왜</a:t>
            </a:r>
            <a:r>
              <a:rPr lang="en-US" altLang="ko-KR" sz="2400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 </a:t>
            </a:r>
            <a:r>
              <a:rPr lang="ko-KR" altLang="en-US" sz="24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신용평가를 해야하는가</a:t>
            </a:r>
            <a:r>
              <a:rPr lang="en-US" altLang="ko-KR" sz="24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?</a:t>
            </a:r>
            <a:endParaRPr lang="ko-KR" altLang="en-US" sz="2400" spc="-15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A870B-DFCF-49B5-A10B-8C893E98F67F}"/>
              </a:ext>
            </a:extLst>
          </p:cNvPr>
          <p:cNvSpPr txBox="1"/>
          <p:nvPr/>
        </p:nvSpPr>
        <p:spPr>
          <a:xfrm>
            <a:off x="1268489" y="620177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선정 배경 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및 목표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42" y="1788892"/>
            <a:ext cx="6924675" cy="15049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0A68CF-E883-483E-B372-BF40DF9A0455}"/>
              </a:ext>
            </a:extLst>
          </p:cNvPr>
          <p:cNvGrpSpPr/>
          <p:nvPr/>
        </p:nvGrpSpPr>
        <p:grpSpPr>
          <a:xfrm>
            <a:off x="1428270" y="3880928"/>
            <a:ext cx="9639656" cy="2388569"/>
            <a:chOff x="1387155" y="2534134"/>
            <a:chExt cx="9639656" cy="128579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F36ED33-55EE-4486-8542-59F5C7968EEA}"/>
                </a:ext>
              </a:extLst>
            </p:cNvPr>
            <p:cNvSpPr/>
            <p:nvPr/>
          </p:nvSpPr>
          <p:spPr>
            <a:xfrm>
              <a:off x="1387155" y="2534134"/>
              <a:ext cx="9639656" cy="128579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7034C8-82EB-4591-BB31-EDF509973347}"/>
                </a:ext>
              </a:extLst>
            </p:cNvPr>
            <p:cNvSpPr txBox="1"/>
            <p:nvPr/>
          </p:nvSpPr>
          <p:spPr>
            <a:xfrm>
              <a:off x="1665331" y="2613897"/>
              <a:ext cx="8994638" cy="104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0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금융감독원은 </a:t>
              </a:r>
              <a:r>
                <a:rPr lang="en-US" altLang="ko-KR" sz="20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8</a:t>
              </a:r>
              <a:r>
                <a:rPr lang="ko-KR" altLang="en-US" sz="20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월 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시행을 목표로 </a:t>
              </a:r>
              <a:r>
                <a:rPr lang="ko-KR" altLang="en-US" sz="20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‘신용평가 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결과에 대한 </a:t>
              </a:r>
              <a:r>
                <a:rPr lang="ko-KR" altLang="en-US" sz="20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대응권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운영기준’ 도입을 사전 예고했다</a:t>
              </a:r>
              <a:r>
                <a:rPr lang="en-US" altLang="ko-KR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 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따라서 이르면 </a:t>
              </a:r>
              <a:r>
                <a:rPr lang="en-US" altLang="ko-KR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8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월부터 </a:t>
              </a:r>
              <a:r>
                <a:rPr lang="ko-KR" altLang="en-US" sz="2000" u="sng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금융회사에 신용평가가 </a:t>
              </a:r>
              <a:r>
                <a:rPr lang="ko-KR" altLang="en-US" sz="2000" u="sng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어떻게 이뤄졌는지 설명을 요구하고</a:t>
              </a:r>
              <a:r>
                <a:rPr lang="en-US" altLang="ko-KR" sz="2000" u="sng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2000" u="sng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잘못된 정보가 있다면 삭제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할 수 있게 된다</a:t>
              </a:r>
              <a:r>
                <a:rPr lang="en-US" altLang="ko-KR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 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다만 전산시스템 구축 상황에 따라 시행시기 </a:t>
              </a:r>
              <a:r>
                <a:rPr lang="en-US" altLang="ko-KR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10</a:t>
              </a:r>
              <a:r>
                <a:rPr lang="ko-KR" altLang="en-US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월까지 늦춰질 수도 있다</a:t>
              </a:r>
              <a:r>
                <a:rPr lang="en-US" altLang="ko-KR" sz="20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 </a:t>
              </a:r>
              <a:endPara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fontAlgn="base"/>
              <a:endPara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 fontAlgn="base"/>
              <a:r>
                <a:rPr lang="ko-KR" altLang="en-US" sz="20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△신용평가 </a:t>
              </a:r>
              <a:r>
                <a:rPr lang="ko-KR" altLang="en-US" sz="2000" b="1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결과</a:t>
              </a:r>
              <a:r>
                <a:rPr lang="en-US" altLang="ko-KR" sz="2000" b="1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		</a:t>
              </a:r>
              <a:r>
                <a:rPr lang="ko-KR" altLang="en-US" sz="2000" b="1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△평가의 </a:t>
              </a:r>
              <a:r>
                <a:rPr lang="ko-KR" altLang="en-US" sz="2000" b="1" dirty="0" err="1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주요기준</a:t>
              </a:r>
              <a:r>
                <a:rPr lang="en-US" altLang="ko-KR" sz="2000" b="1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	</a:t>
              </a:r>
              <a:r>
                <a:rPr lang="ko-KR" altLang="en-US" sz="2000" b="1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△</a:t>
              </a:r>
              <a:r>
                <a:rPr lang="ko-KR" altLang="en-US" sz="20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평가에 이용된 </a:t>
              </a:r>
              <a:r>
                <a:rPr lang="ko-KR" altLang="en-US" sz="2000" b="1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정보내역</a:t>
              </a:r>
              <a:endPara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6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5949B0-7693-4381-90D9-1D745A78284D}"/>
              </a:ext>
            </a:extLst>
          </p:cNvPr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886F2-C0C7-40F2-90CF-E30EE76A2FB5}"/>
              </a:ext>
            </a:extLst>
          </p:cNvPr>
          <p:cNvSpPr txBox="1"/>
          <p:nvPr/>
        </p:nvSpPr>
        <p:spPr>
          <a:xfrm>
            <a:off x="417702" y="1411984"/>
            <a:ext cx="4850984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</a:t>
            </a:r>
            <a:r>
              <a:rPr lang="en-US" altLang="ko-KR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현재 </a:t>
            </a:r>
            <a:r>
              <a:rPr lang="ko-KR" altLang="en-US" sz="2400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기업 신용평가 프로세스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348018" y="3598165"/>
            <a:ext cx="1550889" cy="1271979"/>
            <a:chOff x="5790538" y="3908916"/>
            <a:chExt cx="884845" cy="711200"/>
          </a:xfrm>
        </p:grpSpPr>
        <p:grpSp>
          <p:nvGrpSpPr>
            <p:cNvPr id="22" name="그룹 21"/>
            <p:cNvGrpSpPr/>
            <p:nvPr/>
          </p:nvGrpSpPr>
          <p:grpSpPr>
            <a:xfrm>
              <a:off x="5790538" y="3908916"/>
              <a:ext cx="884845" cy="711200"/>
              <a:chOff x="279512" y="2798805"/>
              <a:chExt cx="884845" cy="711200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453157" y="2798805"/>
                <a:ext cx="711200" cy="71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9512" y="3154405"/>
                <a:ext cx="878095" cy="18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600" dirty="0" smtClean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경영관리위험</a:t>
                </a:r>
                <a:endParaRPr lang="en-US" altLang="ko-KR" sz="16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09" b="98058" l="3226" r="96774">
                          <a14:foregroundMark x1="63441" y1="86408" x2="63441" y2="86408"/>
                          <a14:foregroundMark x1="19355" y1="80583" x2="88172" y2="80583"/>
                          <a14:foregroundMark x1="15054" y1="64078" x2="81720" y2="65049"/>
                          <a14:foregroundMark x1="11828" y1="50485" x2="86022" y2="46602"/>
                          <a14:foregroundMark x1="38710" y1="32039" x2="88172" y2="339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68523" y="3919460"/>
              <a:ext cx="302519" cy="335048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3255986" y="4176293"/>
            <a:ext cx="148816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계열 위험</a:t>
            </a:r>
            <a:endParaRPr lang="en-US" altLang="ko-KR" sz="1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903283" y="3585154"/>
            <a:ext cx="1397226" cy="1298000"/>
            <a:chOff x="6837541" y="5865935"/>
            <a:chExt cx="878095" cy="711200"/>
          </a:xfrm>
        </p:grpSpPr>
        <p:grpSp>
          <p:nvGrpSpPr>
            <p:cNvPr id="26" name="그룹 25"/>
            <p:cNvGrpSpPr/>
            <p:nvPr/>
          </p:nvGrpSpPr>
          <p:grpSpPr>
            <a:xfrm>
              <a:off x="6837541" y="5865935"/>
              <a:ext cx="878095" cy="711200"/>
              <a:chOff x="1344508" y="5308541"/>
              <a:chExt cx="878095" cy="71120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427955" y="5308541"/>
                <a:ext cx="711200" cy="71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44508" y="5632440"/>
                <a:ext cx="878095" cy="18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재무 위험</a:t>
                </a:r>
                <a:endParaRPr lang="en-US" altLang="ko-KR" sz="16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692" b="98718" l="8511" r="93617">
                          <a14:foregroundMark x1="71277" y1="15385" x2="71277" y2="15385"/>
                          <a14:foregroundMark x1="73404" y1="25641" x2="73404" y2="25641"/>
                          <a14:foregroundMark x1="74468" y1="35897" x2="74468" y2="35897"/>
                          <a14:foregroundMark x1="19149" y1="34615" x2="19149" y2="34615"/>
                          <a14:foregroundMark x1="44681" y1="52564" x2="44681" y2="525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05135" y="5936213"/>
              <a:ext cx="329342" cy="273284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413168" y="3612660"/>
            <a:ext cx="1543949" cy="1298000"/>
            <a:chOff x="5742213" y="5778604"/>
            <a:chExt cx="878095" cy="711200"/>
          </a:xfrm>
        </p:grpSpPr>
        <p:grpSp>
          <p:nvGrpSpPr>
            <p:cNvPr id="27" name="그룹 26"/>
            <p:cNvGrpSpPr/>
            <p:nvPr/>
          </p:nvGrpSpPr>
          <p:grpSpPr>
            <a:xfrm>
              <a:off x="5742213" y="5778604"/>
              <a:ext cx="878095" cy="711200"/>
              <a:chOff x="249180" y="5221210"/>
              <a:chExt cx="878095" cy="7112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332627" y="5221210"/>
                <a:ext cx="711200" cy="71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49180" y="5545109"/>
                <a:ext cx="878095" cy="18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사업 위험</a:t>
                </a:r>
                <a:endParaRPr lang="en-US" altLang="ko-KR" sz="1600" dirty="0">
                  <a:solidFill>
                    <a:schemeClr val="bg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14423" y1="39024" x2="14423" y2="39024"/>
                          <a14:foregroundMark x1="73077" y1="29268" x2="73077" y2="29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39990" y="5876831"/>
              <a:ext cx="286811" cy="226139"/>
            </a:xfrm>
            <a:prstGeom prst="rect">
              <a:avLst/>
            </a:prstGeom>
          </p:spPr>
        </p:pic>
      </p:grpSp>
      <p:sp>
        <p:nvSpPr>
          <p:cNvPr id="75" name="말풍선: 모서리가 둥근 사각형 44">
            <a:extLst>
              <a:ext uri="{FF2B5EF4-FFF2-40B4-BE49-F238E27FC236}">
                <a16:creationId xmlns:a16="http://schemas.microsoft.com/office/drawing/2014/main" id="{30FA82D3-8C9F-4BF3-B72B-63166F39EC93}"/>
              </a:ext>
            </a:extLst>
          </p:cNvPr>
          <p:cNvSpPr/>
          <p:nvPr/>
        </p:nvSpPr>
        <p:spPr>
          <a:xfrm>
            <a:off x="7441045" y="5186447"/>
            <a:ext cx="1752010" cy="914399"/>
          </a:xfrm>
          <a:prstGeom prst="wedgeRoundRectCallout">
            <a:avLst>
              <a:gd name="adj1" fmla="val -35206"/>
              <a:gd name="adj2" fmla="val -7510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 주 제품</a:t>
            </a:r>
            <a:r>
              <a:rPr lang="en-US" altLang="ko-KR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사업 구성</a:t>
            </a:r>
            <a:r>
              <a:rPr lang="en-US" altLang="ko-KR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경쟁력 고려</a:t>
            </a:r>
            <a:endParaRPr lang="ko-KR" altLang="en-US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6" name="말풍선: 모서리가 둥근 사각형 44">
            <a:extLst>
              <a:ext uri="{FF2B5EF4-FFF2-40B4-BE49-F238E27FC236}">
                <a16:creationId xmlns:a16="http://schemas.microsoft.com/office/drawing/2014/main" id="{30FA82D3-8C9F-4BF3-B72B-63166F39EC93}"/>
              </a:ext>
            </a:extLst>
          </p:cNvPr>
          <p:cNvSpPr/>
          <p:nvPr/>
        </p:nvSpPr>
        <p:spPr>
          <a:xfrm>
            <a:off x="9568490" y="2310200"/>
            <a:ext cx="1463295" cy="914399"/>
          </a:xfrm>
          <a:prstGeom prst="wedgeRoundRectCallout">
            <a:avLst>
              <a:gd name="adj1" fmla="val -32832"/>
              <a:gd name="adj2" fmla="val 823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상환불능 위험 평가</a:t>
            </a:r>
            <a:endParaRPr lang="ko-KR" altLang="en-US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9779" y="2285955"/>
            <a:ext cx="2424606" cy="2614871"/>
            <a:chOff x="5101227" y="2268283"/>
            <a:chExt cx="2424606" cy="2614871"/>
          </a:xfrm>
        </p:grpSpPr>
        <p:grpSp>
          <p:nvGrpSpPr>
            <p:cNvPr id="70" name="그룹 69"/>
            <p:cNvGrpSpPr/>
            <p:nvPr/>
          </p:nvGrpSpPr>
          <p:grpSpPr>
            <a:xfrm>
              <a:off x="5101227" y="3585154"/>
              <a:ext cx="1543948" cy="1298000"/>
              <a:chOff x="6793892" y="4846325"/>
              <a:chExt cx="878095" cy="71120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6793892" y="4846325"/>
                <a:ext cx="878095" cy="711200"/>
                <a:chOff x="1300859" y="4288931"/>
                <a:chExt cx="878095" cy="711200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1384307" y="4288931"/>
                  <a:ext cx="711200" cy="711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300859" y="4633893"/>
                  <a:ext cx="878095" cy="185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 smtClean="0">
                      <a:solidFill>
                        <a:schemeClr val="bg1"/>
                      </a:solidFill>
                      <a:latin typeface="a옛날목욕탕L" panose="02020600000000000000" pitchFamily="18" charset="-127"/>
                      <a:ea typeface="a옛날목욕탕L" panose="02020600000000000000" pitchFamily="18" charset="-127"/>
                    </a:rPr>
                    <a:t>산업 위험</a:t>
                  </a:r>
                  <a:endParaRPr lang="en-US" altLang="ko-KR" sz="1600" dirty="0">
                    <a:solidFill>
                      <a:schemeClr val="bg1"/>
                    </a:solidFill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471" b="94118" l="4494" r="92135">
                            <a14:foregroundMark x1="46067" y1="14706" x2="48315" y2="76471"/>
                            <a14:foregroundMark x1="25843" y1="38235" x2="28090" y2="47059"/>
                            <a14:foregroundMark x1="28090" y1="36765" x2="43820" y2="77941"/>
                            <a14:foregroundMark x1="59551" y1="36765" x2="77528" y2="7647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073489" y="4908913"/>
                <a:ext cx="342010" cy="261311"/>
              </a:xfrm>
              <a:prstGeom prst="rect">
                <a:avLst/>
              </a:prstGeom>
            </p:spPr>
          </p:pic>
        </p:grpSp>
        <p:sp>
          <p:nvSpPr>
            <p:cNvPr id="79" name="말풍선: 모서리가 둥근 사각형 44">
              <a:extLst>
                <a:ext uri="{FF2B5EF4-FFF2-40B4-BE49-F238E27FC236}">
                  <a16:creationId xmlns:a16="http://schemas.microsoft.com/office/drawing/2014/main" id="{30FA82D3-8C9F-4BF3-B72B-63166F39EC93}"/>
                </a:ext>
              </a:extLst>
            </p:cNvPr>
            <p:cNvSpPr/>
            <p:nvPr/>
          </p:nvSpPr>
          <p:spPr>
            <a:xfrm>
              <a:off x="5915085" y="2268283"/>
              <a:ext cx="1610748" cy="914399"/>
            </a:xfrm>
            <a:prstGeom prst="wedgeRoundRectCallout">
              <a:avLst>
                <a:gd name="adj1" fmla="val -32832"/>
                <a:gd name="adj2" fmla="val 8232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산업 특성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시장구조에 따른 외부요인 분석</a:t>
              </a:r>
              <a:endParaRPr lang="ko-KR" altLang="en-US" sz="1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80" name="말풍선: 모서리가 둥근 사각형 44">
            <a:extLst>
              <a:ext uri="{FF2B5EF4-FFF2-40B4-BE49-F238E27FC236}">
                <a16:creationId xmlns:a16="http://schemas.microsoft.com/office/drawing/2014/main" id="{30FA82D3-8C9F-4BF3-B72B-63166F39EC93}"/>
              </a:ext>
            </a:extLst>
          </p:cNvPr>
          <p:cNvSpPr/>
          <p:nvPr/>
        </p:nvSpPr>
        <p:spPr>
          <a:xfrm>
            <a:off x="2228716" y="2268283"/>
            <a:ext cx="1469283" cy="914399"/>
          </a:xfrm>
          <a:prstGeom prst="wedgeRoundRectCallout">
            <a:avLst>
              <a:gd name="adj1" fmla="val -32832"/>
              <a:gd name="adj2" fmla="val 823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지배구조</a:t>
            </a:r>
            <a:r>
              <a:rPr lang="en-US" altLang="ko-KR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경영능력</a:t>
            </a:r>
            <a:r>
              <a:rPr lang="en-US" altLang="ko-KR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대표자 신용</a:t>
            </a:r>
            <a:endParaRPr lang="ko-KR" altLang="en-US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756556" y="1967097"/>
            <a:ext cx="2427326" cy="30825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A870B-DFCF-49B5-A10B-8C893E98F67F}"/>
              </a:ext>
            </a:extLst>
          </p:cNvPr>
          <p:cNvSpPr txBox="1"/>
          <p:nvPr/>
        </p:nvSpPr>
        <p:spPr>
          <a:xfrm>
            <a:off x="1268489" y="620177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선정 배경 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및 목표</a:t>
            </a:r>
          </a:p>
        </p:txBody>
      </p:sp>
    </p:spTree>
    <p:extLst>
      <p:ext uri="{BB962C8B-B14F-4D97-AF65-F5344CB8AC3E}">
        <p14:creationId xmlns:p14="http://schemas.microsoft.com/office/powerpoint/2010/main" val="41905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5949B0-7693-4381-90D9-1D745A78284D}"/>
              </a:ext>
            </a:extLst>
          </p:cNvPr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F51396-D094-4972-A2F4-7CE4764DD4FC}"/>
              </a:ext>
            </a:extLst>
          </p:cNvPr>
          <p:cNvCxnSpPr>
            <a:cxnSpLocks/>
          </p:cNvCxnSpPr>
          <p:nvPr/>
        </p:nvCxnSpPr>
        <p:spPr>
          <a:xfrm>
            <a:off x="1828800" y="4292390"/>
            <a:ext cx="848821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2F8121-A419-4587-8001-5075BF7A1516}"/>
              </a:ext>
            </a:extLst>
          </p:cNvPr>
          <p:cNvGrpSpPr/>
          <p:nvPr/>
        </p:nvGrpSpPr>
        <p:grpSpPr>
          <a:xfrm>
            <a:off x="4433942" y="2684935"/>
            <a:ext cx="3200400" cy="3200400"/>
            <a:chOff x="2971800" y="1828800"/>
            <a:chExt cx="3200400" cy="3200400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6C47B53C-6F34-48A2-888D-A0B7D7515F3C}"/>
                </a:ext>
              </a:extLst>
            </p:cNvPr>
            <p:cNvSpPr/>
            <p:nvPr/>
          </p:nvSpPr>
          <p:spPr>
            <a:xfrm flipH="1">
              <a:off x="2971800" y="1828800"/>
              <a:ext cx="1600200" cy="1600200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5ED24140-BC55-4BC9-AB5D-EF8A5F14B709}"/>
                </a:ext>
              </a:extLst>
            </p:cNvPr>
            <p:cNvSpPr/>
            <p:nvPr/>
          </p:nvSpPr>
          <p:spPr>
            <a:xfrm>
              <a:off x="4572000" y="1828800"/>
              <a:ext cx="1600200" cy="16002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7FB18E09-7696-4A85-8B63-D399B6B67375}"/>
                </a:ext>
              </a:extLst>
            </p:cNvPr>
            <p:cNvSpPr/>
            <p:nvPr/>
          </p:nvSpPr>
          <p:spPr>
            <a:xfrm flipH="1" flipV="1">
              <a:off x="2971800" y="3429000"/>
              <a:ext cx="1600200" cy="160020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A2476EB6-282C-493B-840C-B24D0AFDC93C}"/>
                </a:ext>
              </a:extLst>
            </p:cNvPr>
            <p:cNvSpPr/>
            <p:nvPr/>
          </p:nvSpPr>
          <p:spPr>
            <a:xfrm flipV="1">
              <a:off x="4572000" y="3429000"/>
              <a:ext cx="1600200" cy="16002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30FC057F-4E66-4E3E-B70C-31219F9B5BFB}"/>
                </a:ext>
              </a:extLst>
            </p:cNvPr>
            <p:cNvSpPr/>
            <p:nvPr/>
          </p:nvSpPr>
          <p:spPr>
            <a:xfrm>
              <a:off x="3409950" y="2266950"/>
              <a:ext cx="2324100" cy="2324100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5B7CAAE-41A2-4256-85DD-CA88C916CCA7}"/>
              </a:ext>
            </a:extLst>
          </p:cNvPr>
          <p:cNvSpPr txBox="1"/>
          <p:nvPr/>
        </p:nvSpPr>
        <p:spPr>
          <a:xfrm>
            <a:off x="1825338" y="2990785"/>
            <a:ext cx="316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문재인 정부의 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  <a:r>
              <a:rPr lang="ko-KR" altLang="en-US" spc="-150" dirty="0" err="1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생산금융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</a:t>
            </a: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정책에 따른 기업대출 확대 요구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D2DA79-0F24-43F5-9D5C-A2AEB21A08BD}"/>
              </a:ext>
            </a:extLst>
          </p:cNvPr>
          <p:cNvSpPr txBox="1"/>
          <p:nvPr/>
        </p:nvSpPr>
        <p:spPr>
          <a:xfrm>
            <a:off x="7161067" y="2990785"/>
            <a:ext cx="320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</a:t>
            </a:r>
            <a:r>
              <a:rPr lang="en-US" altLang="ko-KR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AI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활용해 객관적</a:t>
            </a:r>
            <a:r>
              <a:rPr lang="en-US" altLang="ko-KR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효율적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 가능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9AC5F7-8B92-45A1-AD3D-330E55A81D59}"/>
              </a:ext>
            </a:extLst>
          </p:cNvPr>
          <p:cNvSpPr txBox="1"/>
          <p:nvPr/>
        </p:nvSpPr>
        <p:spPr>
          <a:xfrm>
            <a:off x="1646261" y="5085235"/>
            <a:ext cx="35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pc="-150" dirty="0" err="1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고인력</a:t>
            </a:r>
            <a:r>
              <a:rPr lang="ko-KR" altLang="en-US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업무가 기업대출에 집중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38BA00-02B1-454B-AB8A-77D7D9C68332}"/>
              </a:ext>
            </a:extLst>
          </p:cNvPr>
          <p:cNvSpPr txBox="1"/>
          <p:nvPr/>
        </p:nvSpPr>
        <p:spPr>
          <a:xfrm>
            <a:off x="6788285" y="5085235"/>
            <a:ext cx="395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④ 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신용평가사의 </a:t>
            </a:r>
            <a:r>
              <a:rPr lang="ko-KR" altLang="en-US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주관적 관점 </a:t>
            </a:r>
            <a:endParaRPr lang="en-US" altLang="ko-KR" spc="-150" dirty="0" smtClean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개입 될 가능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886F2-C0C7-40F2-90CF-E30EE76A2FB5}"/>
              </a:ext>
            </a:extLst>
          </p:cNvPr>
          <p:cNvSpPr txBox="1"/>
          <p:nvPr/>
        </p:nvSpPr>
        <p:spPr>
          <a:xfrm>
            <a:off x="417702" y="1411984"/>
            <a:ext cx="5025735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</a:t>
            </a:r>
            <a:r>
              <a:rPr lang="en-US" altLang="ko-KR" sz="2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800" spc="-15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기업 신용평가 모형</a:t>
            </a:r>
            <a:r>
              <a:rPr lang="ko-KR" altLang="en-US" sz="2800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spc="-150" dirty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개선</a:t>
            </a:r>
            <a:r>
              <a:rPr lang="ko-KR" altLang="en-US" sz="28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필요성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0A870B-DFCF-49B5-A10B-8C893E98F67F}"/>
              </a:ext>
            </a:extLst>
          </p:cNvPr>
          <p:cNvSpPr txBox="1"/>
          <p:nvPr/>
        </p:nvSpPr>
        <p:spPr>
          <a:xfrm>
            <a:off x="1268489" y="620177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선정 배경 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및 목표</a:t>
            </a:r>
          </a:p>
        </p:txBody>
      </p:sp>
    </p:spTree>
    <p:extLst>
      <p:ext uri="{BB962C8B-B14F-4D97-AF65-F5344CB8AC3E}">
        <p14:creationId xmlns:p14="http://schemas.microsoft.com/office/powerpoint/2010/main" val="20783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32AE6F-B42B-4112-A34A-704E0875C848}"/>
              </a:ext>
            </a:extLst>
          </p:cNvPr>
          <p:cNvSpPr/>
          <p:nvPr/>
        </p:nvSpPr>
        <p:spPr>
          <a:xfrm>
            <a:off x="-1" y="228600"/>
            <a:ext cx="1219200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0718E6-84CE-4579-A227-D360B59C0CDC}"/>
              </a:ext>
            </a:extLst>
          </p:cNvPr>
          <p:cNvGrpSpPr/>
          <p:nvPr/>
        </p:nvGrpSpPr>
        <p:grpSpPr>
          <a:xfrm>
            <a:off x="0" y="168965"/>
            <a:ext cx="12192000" cy="6524901"/>
            <a:chOff x="0" y="168965"/>
            <a:chExt cx="12192000" cy="652490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5FAD09-C05A-455A-8F03-A24CFD2C6BF4}"/>
                </a:ext>
              </a:extLst>
            </p:cNvPr>
            <p:cNvSpPr/>
            <p:nvPr/>
          </p:nvSpPr>
          <p:spPr>
            <a:xfrm>
              <a:off x="0" y="168965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88E78-3F7F-487B-866D-7C15568801DE}"/>
                </a:ext>
              </a:extLst>
            </p:cNvPr>
            <p:cNvSpPr/>
            <p:nvPr/>
          </p:nvSpPr>
          <p:spPr>
            <a:xfrm>
              <a:off x="0" y="6602896"/>
              <a:ext cx="12192000" cy="9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CBC07B-6F2A-4D66-8EB1-6476B8CD7E51}"/>
              </a:ext>
            </a:extLst>
          </p:cNvPr>
          <p:cNvSpPr/>
          <p:nvPr/>
        </p:nvSpPr>
        <p:spPr>
          <a:xfrm>
            <a:off x="2848641" y="3748098"/>
            <a:ext cx="2926289" cy="2475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dirty="0">
              <a:solidFill>
                <a:schemeClr val="tx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1" name="사각형: 둥근 모서리 9">
            <a:extLst>
              <a:ext uri="{FF2B5EF4-FFF2-40B4-BE49-F238E27FC236}">
                <a16:creationId xmlns:a16="http://schemas.microsoft.com/office/drawing/2014/main" id="{461D3826-6CAC-44B8-B0AA-27F0F4FC93E7}"/>
              </a:ext>
            </a:extLst>
          </p:cNvPr>
          <p:cNvSpPr/>
          <p:nvPr/>
        </p:nvSpPr>
        <p:spPr>
          <a:xfrm>
            <a:off x="2848640" y="3431451"/>
            <a:ext cx="2926289" cy="6226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내부고객</a:t>
            </a:r>
            <a:endParaRPr lang="ko-KR" altLang="en-US" sz="2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CBC07B-6F2A-4D66-8EB1-6476B8CD7E51}"/>
              </a:ext>
            </a:extLst>
          </p:cNvPr>
          <p:cNvSpPr/>
          <p:nvPr/>
        </p:nvSpPr>
        <p:spPr>
          <a:xfrm>
            <a:off x="6095999" y="3748098"/>
            <a:ext cx="2926289" cy="2475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461D3826-6CAC-44B8-B0AA-27F0F4FC93E7}"/>
              </a:ext>
            </a:extLst>
          </p:cNvPr>
          <p:cNvSpPr/>
          <p:nvPr/>
        </p:nvSpPr>
        <p:spPr>
          <a:xfrm>
            <a:off x="6095999" y="3431451"/>
            <a:ext cx="2926289" cy="6226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외부고객</a:t>
            </a:r>
            <a:endParaRPr lang="ko-KR" altLang="en-US" sz="2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24412" y="4356627"/>
            <a:ext cx="2582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</a:t>
            </a:r>
            <a:r>
              <a:rPr lang="ko-KR" altLang="en-US" sz="2400" spc="-15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</a:t>
            </a:r>
            <a:endParaRPr lang="en-US" altLang="ko-KR" sz="2400" spc="-150" dirty="0">
              <a:solidFill>
                <a:srgbClr val="3B808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4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400" spc="-15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</a:t>
            </a: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신용평가사 </a:t>
            </a:r>
            <a:r>
              <a:rPr lang="ko-KR" altLang="en-US" sz="2400" spc="-150" dirty="0" smtClean="0">
                <a:solidFill>
                  <a:schemeClr val="tx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담당자</a:t>
            </a:r>
            <a:endParaRPr lang="ko-KR" altLang="en-US" sz="2400" spc="-150" dirty="0">
              <a:solidFill>
                <a:schemeClr val="tx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9457" y="4252687"/>
            <a:ext cx="2881425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신용등급 평가 희망 </a:t>
            </a:r>
            <a:r>
              <a:rPr lang="ko-KR" altLang="en-US" sz="2400" spc="-150" dirty="0" smtClean="0">
                <a:solidFill>
                  <a:srgbClr val="3B808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기업</a:t>
            </a:r>
            <a:endParaRPr lang="en-US" altLang="ko-KR" sz="2400" spc="-150" dirty="0" smtClean="0">
              <a:solidFill>
                <a:srgbClr val="3B808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793FD9C-2D80-44CB-88EF-978262D7C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0" b="95783" l="4729" r="42557">
                        <a14:foregroundMark x1="29597" y1="22590" x2="29597" y2="22590"/>
                        <a14:foregroundMark x1="35026" y1="91566" x2="35026" y2="91566"/>
                        <a14:foregroundMark x1="36252" y1="95783" x2="36252" y2="95783"/>
                      </a14:backgroundRemoval>
                    </a14:imgEffect>
                  </a14:imgLayer>
                </a14:imgProps>
              </a:ext>
            </a:extLst>
          </a:blip>
          <a:srcRect l="4275" t="10226" r="56744"/>
          <a:stretch/>
        </p:blipFill>
        <p:spPr>
          <a:xfrm>
            <a:off x="3741575" y="1836672"/>
            <a:ext cx="1265293" cy="16943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553CAC8-FDA6-4828-A26C-070830B151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69" b="93750" l="6320" r="90706">
                        <a14:foregroundMark x1="49814" y1="7813" x2="49814" y2="7813"/>
                        <a14:foregroundMark x1="63197" y1="73438" x2="63197" y2="73438"/>
                        <a14:foregroundMark x1="64312" y1="93750" x2="64312" y2="93750"/>
                        <a14:foregroundMark x1="49442" y1="5469" x2="49442" y2="5469"/>
                        <a14:foregroundMark x1="6320" y1="87109" x2="6320" y2="87109"/>
                        <a14:foregroundMark x1="90706" y1="86719" x2="90706" y2="86719"/>
                      </a14:backgroundRemoval>
                    </a14:imgEffect>
                  </a14:imgLayer>
                </a14:imgProps>
              </a:ext>
            </a:extLst>
          </a:blip>
          <a:srcRect l="1806" r="7365"/>
          <a:stretch/>
        </p:blipFill>
        <p:spPr>
          <a:xfrm>
            <a:off x="6818547" y="1855144"/>
            <a:ext cx="1481190" cy="169432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18635" y="1346242"/>
            <a:ext cx="1697841" cy="49353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 </a:t>
            </a:r>
            <a:r>
              <a:rPr lang="ko-KR" altLang="en-US" sz="2400" spc="-15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sym typeface="Wingdings" panose="05000000000000000000" pitchFamily="2" charset="2"/>
              </a:rPr>
              <a:t>고객 정의 </a:t>
            </a:r>
            <a:endParaRPr lang="ko-KR" altLang="en-US" sz="24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606" y="259935"/>
            <a:ext cx="141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5400" spc="-300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0A870B-DFCF-49B5-A10B-8C893E98F67F}"/>
              </a:ext>
            </a:extLst>
          </p:cNvPr>
          <p:cNvSpPr txBox="1"/>
          <p:nvPr/>
        </p:nvSpPr>
        <p:spPr>
          <a:xfrm>
            <a:off x="1268489" y="620177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선정 배경 </a:t>
            </a:r>
            <a:r>
              <a:rPr lang="ko-KR" altLang="en-US" sz="2400" spc="-15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및 목표</a:t>
            </a:r>
          </a:p>
        </p:txBody>
      </p:sp>
    </p:spTree>
    <p:extLst>
      <p:ext uri="{BB962C8B-B14F-4D97-AF65-F5344CB8AC3E}">
        <p14:creationId xmlns:p14="http://schemas.microsoft.com/office/powerpoint/2010/main" val="23343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5">
      <a:dk1>
        <a:sysClr val="windowText" lastClr="000000"/>
      </a:dk1>
      <a:lt1>
        <a:sysClr val="window" lastClr="FFFFFF"/>
      </a:lt1>
      <a:dk2>
        <a:srgbClr val="A3D4D5"/>
      </a:dk2>
      <a:lt2>
        <a:srgbClr val="E7E6E6"/>
      </a:lt2>
      <a:accent1>
        <a:srgbClr val="B0D8DA"/>
      </a:accent1>
      <a:accent2>
        <a:srgbClr val="7BB9BF"/>
      </a:accent2>
      <a:accent3>
        <a:srgbClr val="A5A5A5"/>
      </a:accent3>
      <a:accent4>
        <a:srgbClr val="76C4C2"/>
      </a:accent4>
      <a:accent5>
        <a:srgbClr val="EDEDE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6102</TotalTime>
  <Words>1606</Words>
  <Application>Microsoft Office PowerPoint</Application>
  <PresentationFormat>와이드스크린</PresentationFormat>
  <Paragraphs>408</Paragraphs>
  <Slides>43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한컴돋움</vt:lpstr>
      <vt:lpstr>Wingdings</vt:lpstr>
      <vt:lpstr>a옛날목욕탕B</vt:lpstr>
      <vt:lpstr>맑은 고딕</vt:lpstr>
      <vt:lpstr>나눔고딕 ExtraBold</vt:lpstr>
      <vt:lpstr>Arial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Windows User</cp:lastModifiedBy>
  <cp:revision>598</cp:revision>
  <dcterms:created xsi:type="dcterms:W3CDTF">2017-09-03T08:04:08Z</dcterms:created>
  <dcterms:modified xsi:type="dcterms:W3CDTF">2019-08-21T08:28:09Z</dcterms:modified>
</cp:coreProperties>
</file>