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507365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Load Tests with Gatling</a:t>
            </a:r>
          </a:p>
        </p:txBody>
      </p:sp>
      <p:pic>
        <p:nvPicPr>
          <p:cNvPr id="1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5759450" y="1771650"/>
            <a:ext cx="3759200" cy="303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6500" y="2171700"/>
            <a:ext cx="3594100" cy="288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711200" y="1310778"/>
            <a:ext cx="11685340" cy="6423522"/>
          </a:xfrm>
          <a:prstGeom prst="rect">
            <a:avLst/>
          </a:prstGeom>
        </p:spPr>
        <p:txBody>
          <a:bodyPr/>
          <a:lstStyle/>
          <a:p>
            <a:pPr marL="987777" indent="-987777" algn="l">
              <a:buSzPct val="75000"/>
              <a:buChar char="•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t>Quickstart</a:t>
            </a:r>
          </a:p>
          <a:p>
            <a:pPr marL="987777" indent="-987777" algn="l">
              <a:buSzPct val="75000"/>
            </a:pPr>
            <a:r>
              <a:t>Tidying up</a:t>
            </a:r>
          </a:p>
          <a:p>
            <a:pPr marL="987777" indent="-987777" algn="l">
              <a:buSzPct val="75000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t>Refactoring</a:t>
            </a:r>
          </a:p>
          <a:p>
            <a:pPr marL="987777" indent="-987777" algn="l">
              <a:buSzPct val="75000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t>Simulating many users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Tidying up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Ignore static resources when recording</a:t>
            </a:r>
          </a:p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fix "304" errors </a:t>
            </a:r>
            <a:br/>
            <a:r>
              <a:t>(Cache management)</a:t>
            </a:r>
          </a:p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Delete irrelevant </a:t>
            </a:r>
            <a:br/>
            <a:r>
              <a:t>code from the script</a:t>
            </a:r>
          </a:p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reduce pauses</a:t>
            </a:r>
          </a:p>
        </p:txBody>
      </p:sp>
      <p:pic>
        <p:nvPicPr>
          <p:cNvPr id="16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3957" y="3416300"/>
            <a:ext cx="6271576" cy="55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9220200" y="6861175"/>
            <a:ext cx="3509963" cy="166201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Tidying up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Ignore static resources when recording</a:t>
            </a:r>
          </a:p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fix "304" errors (Cache management)</a:t>
            </a:r>
          </a:p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Delete irrelevant </a:t>
            </a:r>
            <a:br/>
            <a:r>
              <a:t>code from the script</a:t>
            </a:r>
          </a:p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reduce pauses</a:t>
            </a:r>
          </a:p>
        </p:txBody>
      </p:sp>
      <p:pic>
        <p:nvPicPr>
          <p:cNvPr id="16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419" y="4710228"/>
            <a:ext cx="11763069" cy="468324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1483617" y="6993681"/>
            <a:ext cx="3592018" cy="37083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9" name="Shape 169"/>
          <p:cNvSpPr/>
          <p:nvPr/>
        </p:nvSpPr>
        <p:spPr>
          <a:xfrm>
            <a:off x="1394717" y="8289081"/>
            <a:ext cx="3872708" cy="37083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Tidying up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Ignore static resources when recording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fix "304" errors (Cache management)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Delete irrelevant code from the script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reduce pauses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419" y="4710228"/>
            <a:ext cx="11763069" cy="468324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254723" y="5680075"/>
            <a:ext cx="11376969" cy="163448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>
            <a:off x="1242023" y="7356474"/>
            <a:ext cx="11402369" cy="1303587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Tidying up</a:t>
            </a:r>
          </a:p>
        </p:txBody>
      </p:sp>
      <p:pic>
        <p:nvPicPr>
          <p:cNvPr id="1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150" y="6070600"/>
            <a:ext cx="9880600" cy="276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Ignore static resources when recording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fix "304" errors (Cache management)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Delete irrelevant code from the script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reduce pauses</a:t>
            </a:r>
          </a:p>
        </p:txBody>
      </p:sp>
      <p:sp>
        <p:nvSpPr>
          <p:cNvPr id="180" name="Shape 180"/>
          <p:cNvSpPr/>
          <p:nvPr/>
        </p:nvSpPr>
        <p:spPr>
          <a:xfrm>
            <a:off x="1375519" y="7610623"/>
            <a:ext cx="1961307" cy="39072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711200" y="1310778"/>
            <a:ext cx="11685340" cy="6423522"/>
          </a:xfrm>
          <a:prstGeom prst="rect">
            <a:avLst/>
          </a:prstGeom>
        </p:spPr>
        <p:txBody>
          <a:bodyPr/>
          <a:lstStyle/>
          <a:p>
            <a:pPr marL="987777" indent="-987777" algn="l">
              <a:buSzPct val="75000"/>
              <a:buChar char="•"/>
              <a:defRPr>
                <a:solidFill>
                  <a:srgbClr val="000000">
                    <a:alpha val="39746"/>
                  </a:srgbClr>
                </a:solidFill>
              </a:defRPr>
            </a:pPr>
            <a:r>
              <a:t>Quickstart</a:t>
            </a:r>
          </a:p>
          <a:p>
            <a:pPr marL="987777" indent="-987777" algn="l">
              <a:buSzPct val="75000"/>
              <a:defRPr>
                <a:solidFill>
                  <a:srgbClr val="000000">
                    <a:alpha val="39746"/>
                  </a:srgbClr>
                </a:solidFill>
              </a:defRPr>
            </a:pPr>
            <a:r>
              <a:t>Tidying up</a:t>
            </a:r>
          </a:p>
          <a:p>
            <a:pPr marL="987777" indent="-987777" algn="l">
              <a:buSzPct val="75000"/>
            </a:pPr>
            <a:r>
              <a:t>Refactoring</a:t>
            </a:r>
          </a:p>
          <a:p>
            <a:pPr marL="987777" indent="-987777" algn="l">
              <a:buSzPct val="75000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t>Simulating many users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Refactoring</a:t>
            </a:r>
          </a:p>
        </p:txBody>
      </p:sp>
      <p:sp>
        <p:nvSpPr>
          <p:cNvPr id="185" name="Shape 185"/>
          <p:cNvSpPr/>
          <p:nvPr>
            <p:ph type="body" sz="half" idx="1"/>
          </p:nvPr>
        </p:nvSpPr>
        <p:spPr>
          <a:xfrm>
            <a:off x="952500" y="2603500"/>
            <a:ext cx="11099800" cy="444063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reduce code duplication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extract exec() to variable</a:t>
            </a:r>
          </a:p>
        </p:txBody>
      </p:sp>
      <p:pic>
        <p:nvPicPr>
          <p:cNvPr id="18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3672" y="3950545"/>
            <a:ext cx="6827572" cy="5564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711200" y="1310778"/>
            <a:ext cx="11685340" cy="6423522"/>
          </a:xfrm>
          <a:prstGeom prst="rect">
            <a:avLst/>
          </a:prstGeom>
        </p:spPr>
        <p:txBody>
          <a:bodyPr/>
          <a:lstStyle/>
          <a:p>
            <a:pPr marL="987777" indent="-987777" algn="l">
              <a:buSzPct val="75000"/>
              <a:buChar char="•"/>
              <a:defRPr>
                <a:solidFill>
                  <a:srgbClr val="000000">
                    <a:alpha val="39746"/>
                  </a:srgbClr>
                </a:solidFill>
              </a:defRPr>
            </a:pPr>
            <a:r>
              <a:t>Quickstart</a:t>
            </a:r>
          </a:p>
          <a:p>
            <a:pPr marL="987777" indent="-987777" algn="l">
              <a:buSzPct val="75000"/>
              <a:defRPr>
                <a:solidFill>
                  <a:srgbClr val="000000">
                    <a:alpha val="39746"/>
                  </a:srgbClr>
                </a:solidFill>
              </a:defRPr>
            </a:pPr>
            <a:r>
              <a:t>Tidying up</a:t>
            </a:r>
          </a:p>
          <a:p>
            <a:pPr marL="987777" indent="-987777" algn="l">
              <a:buSzPct val="75000"/>
              <a:defRPr>
                <a:solidFill>
                  <a:srgbClr val="000000">
                    <a:alpha val="39746"/>
                  </a:srgbClr>
                </a:solidFill>
              </a:defRPr>
            </a:pPr>
            <a:r>
              <a:t>Refactoring</a:t>
            </a:r>
          </a:p>
          <a:p>
            <a:pPr marL="987777" indent="-987777" algn="l">
              <a:buSzPct val="75000"/>
            </a:pPr>
            <a:r>
              <a:t>Simulating many users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Multiple scenarios</a:t>
            </a:r>
          </a:p>
        </p:txBody>
      </p:sp>
      <p:pic>
        <p:nvPicPr>
          <p:cNvPr id="1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950" y="2590799"/>
            <a:ext cx="11099800" cy="2873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Multiple users</a:t>
            </a:r>
          </a:p>
        </p:txBody>
      </p:sp>
      <p:pic>
        <p:nvPicPr>
          <p:cNvPr id="1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050" y="2819146"/>
            <a:ext cx="13004800" cy="82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0" y="4311650"/>
            <a:ext cx="10820400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 Nutshell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Scala DSL</a:t>
            </a:r>
          </a:p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write test with full IDE support</a:t>
            </a:r>
          </a:p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Maven integration</a:t>
            </a:r>
          </a:p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Jenkins integration</a:t>
            </a:r>
          </a:p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Recorder gives you a head start</a:t>
            </a:r>
          </a:p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Five-Minutes quick start tutorial</a:t>
            </a:r>
          </a:p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get productive within the day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Feeders</a:t>
            </a:r>
          </a:p>
        </p:txBody>
      </p:sp>
      <p:sp>
        <p:nvSpPr>
          <p:cNvPr id="198" name="Shape 198"/>
          <p:cNvSpPr/>
          <p:nvPr>
            <p:ph type="body" sz="half" idx="1"/>
          </p:nvPr>
        </p:nvSpPr>
        <p:spPr>
          <a:xfrm>
            <a:off x="952500" y="2603500"/>
            <a:ext cx="11099800" cy="4440635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140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Feeders allow you to add varying data to scenarios: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CSV files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Json objects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Database tables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Sitemaps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Create virtual Users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49148">
              <a:spcBef>
                <a:spcPts val="1500"/>
              </a:spcBef>
              <a:buSzTx/>
              <a:buNone/>
              <a:defRPr sz="3384">
                <a:latin typeface="Helvetica"/>
                <a:ea typeface="Helvetica"/>
                <a:cs typeface="Helvetica"/>
                <a:sym typeface="Helvetica"/>
              </a:defRPr>
            </a:pPr>
            <a:r>
              <a:t>val users = scenario("Users").exec(Search.search, Browse.browse)</a:t>
            </a:r>
          </a:p>
          <a:p>
            <a:pPr marL="0" indent="0" defTabSz="549148">
              <a:spcBef>
                <a:spcPts val="1500"/>
              </a:spcBef>
              <a:buSzTx/>
              <a:buNone/>
              <a:defRPr sz="3384">
                <a:latin typeface="Helvetica"/>
                <a:ea typeface="Helvetica"/>
                <a:cs typeface="Helvetica"/>
                <a:sym typeface="Helvetica"/>
              </a:defRPr>
            </a:pPr>
            <a:r>
              <a:t>val admins = scenario("Admins").exec(Search.search, Browse.browse, Edit.edit)</a:t>
            </a:r>
          </a:p>
          <a:p>
            <a:pPr marL="0" indent="0" defTabSz="549148">
              <a:spcBef>
                <a:spcPts val="1500"/>
              </a:spcBef>
              <a:buSzTx/>
              <a:buNone/>
              <a:defRPr sz="3384">
                <a:latin typeface="Helvetica"/>
                <a:ea typeface="Helvetica"/>
                <a:cs typeface="Helvetica"/>
                <a:sym typeface="Helvetica"/>
              </a:defRPr>
            </a:pPr>
            <a:r>
              <a:t>setUp(users.inject(atOnceUsers(10)).protocols(httpConf))</a:t>
            </a:r>
          </a:p>
          <a:p>
            <a:pPr marL="0" indent="0" defTabSz="549148">
              <a:spcBef>
                <a:spcPts val="1500"/>
              </a:spcBef>
              <a:buSzTx/>
              <a:buNone/>
              <a:defRPr sz="3384">
                <a:latin typeface="Helvetica"/>
                <a:ea typeface="Helvetica"/>
                <a:cs typeface="Helvetica"/>
                <a:sym typeface="Helvetica"/>
              </a:defRPr>
            </a:pPr>
            <a:r>
              <a:t>setUp(</a:t>
            </a:r>
          </a:p>
          <a:p>
            <a:pPr marL="0" indent="0" defTabSz="549148">
              <a:spcBef>
                <a:spcPts val="1500"/>
              </a:spcBef>
              <a:buSzTx/>
              <a:buNone/>
              <a:defRPr sz="3384">
                <a:latin typeface="Helvetica"/>
                <a:ea typeface="Helvetica"/>
                <a:cs typeface="Helvetica"/>
                <a:sym typeface="Helvetica"/>
              </a:defRPr>
            </a:pPr>
            <a:r>
              <a:t>  users.inject(rampUsers(10) over (10 seconds)),</a:t>
            </a:r>
          </a:p>
          <a:p>
            <a:pPr marL="0" indent="0" defTabSz="549148">
              <a:spcBef>
                <a:spcPts val="1500"/>
              </a:spcBef>
              <a:buSzTx/>
              <a:buNone/>
              <a:defRPr sz="3384">
                <a:latin typeface="Helvetica"/>
                <a:ea typeface="Helvetica"/>
                <a:cs typeface="Helvetica"/>
                <a:sym typeface="Helvetica"/>
              </a:defRPr>
            </a:pPr>
            <a:r>
              <a:t>  admins.inject(rampUsers(2) over (10 seconds))</a:t>
            </a:r>
          </a:p>
          <a:p>
            <a:pPr marL="0" indent="0" defTabSz="549148">
              <a:spcBef>
                <a:spcPts val="1500"/>
              </a:spcBef>
              <a:buSzTx/>
              <a:buNone/>
              <a:defRPr sz="3384">
                <a:latin typeface="Helvetica"/>
                <a:ea typeface="Helvetica"/>
                <a:cs typeface="Helvetica"/>
                <a:sym typeface="Helvetica"/>
              </a:defRPr>
            </a:pPr>
            <a:r>
              <a:t>).protocols(httpConf)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711200" y="1310778"/>
            <a:ext cx="11685340" cy="6423523"/>
          </a:xfrm>
          <a:prstGeom prst="rect">
            <a:avLst/>
          </a:prstGeom>
        </p:spPr>
        <p:txBody>
          <a:bodyPr/>
          <a:lstStyle/>
          <a:p>
            <a:pPr marL="987777" indent="-987777" algn="l">
              <a:buSzPct val="75000"/>
              <a:buChar char="•"/>
            </a:pPr>
            <a:r>
              <a:t>Quickstart</a:t>
            </a:r>
          </a:p>
          <a:p>
            <a:pPr marL="987777" indent="-987777" algn="l">
              <a:buSzPct val="75000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t>Tidying up</a:t>
            </a:r>
          </a:p>
          <a:p>
            <a:pPr marL="987777" indent="-987777" algn="l">
              <a:buSzPct val="75000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t>Refactoring</a:t>
            </a:r>
          </a:p>
          <a:p>
            <a:pPr marL="987777" indent="-987777" algn="l">
              <a:buSzPct val="75000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t>Simulating many users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Getting Started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Download Gatling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unzip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Getting Started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Download Gatling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unzip it</a:t>
            </a:r>
          </a:p>
          <a:p>
            <a:pPr>
              <a:spcBef>
                <a:spcPts val="1600"/>
              </a:spcBef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./bin/recorder.sh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set proxy and settings</a:t>
            </a:r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9200" y="2425700"/>
            <a:ext cx="5276740" cy="4631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Getting Started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Download Gatling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unzip it</a:t>
            </a:r>
          </a:p>
          <a:p>
            <a:pPr>
              <a:spcBef>
                <a:spcPts val="1600"/>
              </a:spcBef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./bin/recorder.sh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set proxy and settings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start recording</a:t>
            </a:r>
          </a:p>
        </p:txBody>
      </p:sp>
      <p:pic>
        <p:nvPicPr>
          <p:cNvPr id="13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9200" y="2425700"/>
            <a:ext cx="5276740" cy="4631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3575" y="3713112"/>
            <a:ext cx="5448301" cy="544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Getting Started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Download Gatling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unzip it</a:t>
            </a:r>
          </a:p>
          <a:p>
            <a:pPr>
              <a:spcBef>
                <a:spcPts val="1600"/>
              </a:spcBef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./bin/recorder.sh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set proxy and settings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start recording</a:t>
            </a:r>
          </a:p>
        </p:txBody>
      </p:sp>
      <p:pic>
        <p:nvPicPr>
          <p:cNvPr id="1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9200" y="2421568"/>
            <a:ext cx="5276740" cy="4631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1181" y="3709151"/>
            <a:ext cx="5467217" cy="5447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Getting Started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Download Gatling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unzip it</a:t>
            </a:r>
          </a:p>
          <a:p>
            <a:pPr>
              <a:spcBef>
                <a:spcPts val="1600"/>
              </a:spcBef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./bin/recorder.sh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set proxy and settings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start recording</a:t>
            </a:r>
          </a:p>
          <a:p>
            <a:pPr>
              <a:spcBef>
                <a:spcPts val="1600"/>
              </a:spcBef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./bin/gatling.sh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open index.html </a:t>
            </a:r>
            <a:br/>
            <a:r>
              <a:t>to start analyzing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3449" y="2421568"/>
            <a:ext cx="5276740" cy="4631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1181" y="3696451"/>
            <a:ext cx="5467217" cy="5447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41996" y="4718404"/>
            <a:ext cx="6722386" cy="4781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pPr/>
            <a:r>
              <a:t>Getting Started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91159" indent="-391159" defTabSz="514095">
              <a:spcBef>
                <a:spcPts val="140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Download Gatling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unzip it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Monaco"/>
                <a:ea typeface="Monaco"/>
                <a:cs typeface="Monaco"/>
                <a:sym typeface="Monaco"/>
              </a:defRPr>
            </a:pPr>
            <a:r>
              <a:t>./bin/recorder.sh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set proxy and settings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start recording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Monaco"/>
                <a:ea typeface="Monaco"/>
                <a:cs typeface="Monaco"/>
                <a:sym typeface="Monaco"/>
              </a:defRPr>
            </a:pPr>
            <a:r>
              <a:t>./bin/gatling.sh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open index.html </a:t>
            </a:r>
            <a:br/>
            <a:r>
              <a:t>to start analyzing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modify script </a:t>
            </a:r>
            <a:br/>
            <a:r>
              <a:t>in your IDE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3449" y="2421568"/>
            <a:ext cx="5276740" cy="4631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1181" y="3696451"/>
            <a:ext cx="5467217" cy="5447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54696" y="4718404"/>
            <a:ext cx="6722386" cy="4781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62596" y="5445063"/>
            <a:ext cx="7048215" cy="4141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