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70" r:id="rId1"/>
  </p:sldMasterIdLst>
  <p:notesMasterIdLst>
    <p:notesMasterId r:id="rId13"/>
  </p:notesMasterIdLst>
  <p:handoutMasterIdLst>
    <p:handoutMasterId r:id="rId14"/>
  </p:handoutMasterIdLst>
  <p:sldIdLst>
    <p:sldId id="256" r:id="rId2"/>
    <p:sldId id="445" r:id="rId3"/>
    <p:sldId id="446" r:id="rId4"/>
    <p:sldId id="447" r:id="rId5"/>
    <p:sldId id="448" r:id="rId6"/>
    <p:sldId id="452" r:id="rId7"/>
    <p:sldId id="453" r:id="rId8"/>
    <p:sldId id="450" r:id="rId9"/>
    <p:sldId id="451" r:id="rId10"/>
    <p:sldId id="449" r:id="rId11"/>
    <p:sldId id="454" r:id="rId12"/>
  </p:sldIdLst>
  <p:sldSz cx="12192000" cy="6858000"/>
  <p:notesSz cx="6807200" cy="99393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777777"/>
    <a:srgbClr val="FFFFFF"/>
    <a:srgbClr val="008A3E"/>
    <a:srgbClr val="A4C3DF"/>
    <a:srgbClr val="FF0000"/>
    <a:srgbClr val="CC0000"/>
    <a:srgbClr val="FFCC00"/>
    <a:srgbClr val="FF9999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2" autoAdjust="0"/>
    <p:restoredTop sz="99640" autoAdjust="0"/>
  </p:normalViewPr>
  <p:slideViewPr>
    <p:cSldViewPr>
      <p:cViewPr>
        <p:scale>
          <a:sx n="119" d="100"/>
          <a:sy n="119" d="100"/>
        </p:scale>
        <p:origin x="-78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3636"/>
    </p:cViewPr>
  </p:sorterViewPr>
  <p:notesViewPr>
    <p:cSldViewPr>
      <p:cViewPr varScale="1">
        <p:scale>
          <a:sx n="93" d="100"/>
          <a:sy n="93" d="100"/>
        </p:scale>
        <p:origin x="-3774" y="-102"/>
      </p:cViewPr>
      <p:guideLst>
        <p:guide orient="horz" pos="3130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207C56D-F813-493B-AA0B-1D491DA267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28832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3" y="746125"/>
            <a:ext cx="6621462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9797F2-8C28-4F52-8E38-3EE67BF984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845983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663" y="746125"/>
            <a:ext cx="66214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797F2-8C28-4F52-8E38-3EE67BF98498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29226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392" y="3505200"/>
            <a:ext cx="10945216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00" y="533400"/>
            <a:ext cx="10972800" cy="275158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</a:t>
            </a:r>
            <a:fld id="{75E52D96-EBD1-4418-AE06-8E080C0DD679}" type="slidenum">
              <a:rPr lang="en-US" smtClean="0"/>
              <a:pPr/>
              <a:t>‹#›</a:t>
            </a:fld>
            <a:r>
              <a:rPr lang="en-US" dirty="0"/>
              <a:t>style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54751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2"/>
          <p:cNvSpPr>
            <a:spLocks noGrp="1"/>
          </p:cNvSpPr>
          <p:nvPr>
            <p:ph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000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6631026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60000" indent="-360000">
              <a:buFontTx/>
              <a:buBlip>
                <a:blip r:embed="rId2"/>
              </a:buBlip>
              <a:defRPr sz="2800">
                <a:solidFill>
                  <a:srgbClr val="074B7D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2400">
                <a:solidFill>
                  <a:srgbClr val="074B7D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2000">
                <a:solidFill>
                  <a:srgbClr val="074B7D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 sz="1800">
                <a:solidFill>
                  <a:srgbClr val="074B7D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 sz="1800">
                <a:solidFill>
                  <a:srgbClr val="074B7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60000" indent="-360000">
              <a:buFontTx/>
              <a:buBlip>
                <a:blip r:embed="rId2"/>
              </a:buBlip>
              <a:defRPr sz="2800">
                <a:solidFill>
                  <a:srgbClr val="074B7D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2400">
                <a:solidFill>
                  <a:srgbClr val="074B7D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2000">
                <a:solidFill>
                  <a:srgbClr val="074B7D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 sz="1800">
                <a:solidFill>
                  <a:srgbClr val="074B7D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 sz="1800">
                <a:solidFill>
                  <a:srgbClr val="074B7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9255292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46262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74B7D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3807272"/>
          </a:xfrm>
          <a:prstGeom prst="rect">
            <a:avLst/>
          </a:prstGeom>
        </p:spPr>
        <p:txBody>
          <a:bodyPr/>
          <a:lstStyle>
            <a:lvl1pPr marL="360000" indent="-360000">
              <a:buFontTx/>
              <a:buBlip>
                <a:blip r:embed="rId2"/>
              </a:buBlip>
              <a:defRPr sz="2400">
                <a:solidFill>
                  <a:srgbClr val="074B7D"/>
                </a:solidFill>
                <a:latin typeface="+mn-lt"/>
              </a:defRPr>
            </a:lvl1pPr>
            <a:lvl2pPr marL="742950" indent="-285750">
              <a:buFontTx/>
              <a:buBlip>
                <a:blip r:embed="rId2"/>
              </a:buBlip>
              <a:defRPr sz="2000">
                <a:solidFill>
                  <a:srgbClr val="074B7D"/>
                </a:solidFill>
                <a:latin typeface="+mn-lt"/>
              </a:defRPr>
            </a:lvl2pPr>
            <a:lvl3pPr marL="1143000" indent="-228600">
              <a:buFontTx/>
              <a:buBlip>
                <a:blip r:embed="rId2"/>
              </a:buBlip>
              <a:defRPr sz="1800">
                <a:solidFill>
                  <a:srgbClr val="074B7D"/>
                </a:solidFill>
                <a:latin typeface="+mn-lt"/>
              </a:defRPr>
            </a:lvl3pPr>
            <a:lvl4pPr marL="1600200" indent="-228600">
              <a:buFontTx/>
              <a:buBlip>
                <a:blip r:embed="rId2"/>
              </a:buBlip>
              <a:defRPr sz="1600">
                <a:solidFill>
                  <a:srgbClr val="074B7D"/>
                </a:solidFill>
                <a:latin typeface="+mn-lt"/>
              </a:defRPr>
            </a:lvl4pPr>
            <a:lvl5pPr marL="2057400" indent="-228600">
              <a:buFontTx/>
              <a:buBlip>
                <a:blip r:embed="rId2"/>
              </a:buBlip>
              <a:defRPr sz="1600">
                <a:solidFill>
                  <a:srgbClr val="074B7D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646262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74B7D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358032"/>
            <a:ext cx="5389033" cy="3807272"/>
          </a:xfrm>
          <a:prstGeom prst="rect">
            <a:avLst/>
          </a:prstGeom>
        </p:spPr>
        <p:txBody>
          <a:bodyPr/>
          <a:lstStyle>
            <a:lvl1pPr marL="360000" indent="-360000">
              <a:buFontTx/>
              <a:buBlip>
                <a:blip r:embed="rId2"/>
              </a:buBlip>
              <a:defRPr sz="2400">
                <a:solidFill>
                  <a:srgbClr val="074B7D"/>
                </a:solidFill>
                <a:latin typeface="+mn-lt"/>
              </a:defRPr>
            </a:lvl1pPr>
            <a:lvl2pPr marL="742950" indent="-285750">
              <a:buFontTx/>
              <a:buBlip>
                <a:blip r:embed="rId2"/>
              </a:buBlip>
              <a:defRPr sz="2000">
                <a:solidFill>
                  <a:srgbClr val="074B7D"/>
                </a:solidFill>
                <a:latin typeface="+mn-lt"/>
              </a:defRPr>
            </a:lvl2pPr>
            <a:lvl3pPr marL="1143000" indent="-228600">
              <a:buFontTx/>
              <a:buBlip>
                <a:blip r:embed="rId2"/>
              </a:buBlip>
              <a:defRPr sz="1800">
                <a:solidFill>
                  <a:srgbClr val="074B7D"/>
                </a:solidFill>
                <a:latin typeface="+mn-lt"/>
              </a:defRPr>
            </a:lvl3pPr>
            <a:lvl4pPr marL="1600200" indent="-228600">
              <a:buFontTx/>
              <a:buBlip>
                <a:blip r:embed="rId2"/>
              </a:buBlip>
              <a:defRPr sz="1600">
                <a:solidFill>
                  <a:srgbClr val="074B7D"/>
                </a:solidFill>
                <a:latin typeface="+mn-lt"/>
              </a:defRPr>
            </a:lvl4pPr>
            <a:lvl5pPr marL="2057400" indent="-228600">
              <a:buFontTx/>
              <a:buBlip>
                <a:blip r:embed="rId2"/>
              </a:buBlip>
              <a:defRPr sz="1600">
                <a:solidFill>
                  <a:srgbClr val="074B7D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4531986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310904"/>
            <a:ext cx="10366176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74B7D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11424" y="2780928"/>
            <a:ext cx="10369152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6AF33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6339918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476672"/>
          </a:xfrm>
          <a:prstGeom prst="rect">
            <a:avLst/>
          </a:prstGeom>
          <a:solidFill>
            <a:srgbClr val="A4C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0808"/>
            <a:ext cx="1095900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21" descr="TC278_logo_large"/>
          <p:cNvPicPr/>
          <p:nvPr userDrawn="1"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2668" y="6151927"/>
            <a:ext cx="2242395" cy="519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621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74B7D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540000" indent="-540000" algn="l" rtl="0" eaLnBrk="1" fontAlgn="base" hangingPunct="1">
        <a:spcBef>
          <a:spcPts val="500"/>
        </a:spcBef>
        <a:spcAft>
          <a:spcPts val="500"/>
        </a:spcAft>
        <a:buFontTx/>
        <a:buBlip>
          <a:blip r:embed="rId9"/>
        </a:buBlip>
        <a:defRPr sz="2800" kern="1200">
          <a:solidFill>
            <a:srgbClr val="074B7D"/>
          </a:solidFill>
          <a:latin typeface="+mn-lt"/>
          <a:ea typeface="+mn-ea"/>
          <a:cs typeface="+mn-cs"/>
        </a:defRPr>
      </a:lvl1pPr>
      <a:lvl2pPr marL="742950" indent="-360000" algn="l" rtl="0" eaLnBrk="1" fontAlgn="base" hangingPunct="1">
        <a:spcBef>
          <a:spcPts val="400"/>
        </a:spcBef>
        <a:spcAft>
          <a:spcPts val="400"/>
        </a:spcAft>
        <a:buFontTx/>
        <a:buBlip>
          <a:blip r:embed="rId9"/>
        </a:buBlip>
        <a:defRPr sz="2400" kern="1200">
          <a:solidFill>
            <a:srgbClr val="074B7D"/>
          </a:solidFill>
          <a:latin typeface="+mn-lt"/>
          <a:ea typeface="+mn-ea"/>
          <a:cs typeface="+mn-cs"/>
        </a:defRPr>
      </a:lvl2pPr>
      <a:lvl3pPr marL="1143000" indent="-324000" algn="l" rtl="0" eaLnBrk="1" fontAlgn="base" hangingPunct="1">
        <a:spcBef>
          <a:spcPts val="300"/>
        </a:spcBef>
        <a:spcAft>
          <a:spcPts val="300"/>
        </a:spcAft>
        <a:buFontTx/>
        <a:buBlip>
          <a:blip r:embed="rId9"/>
        </a:buBlip>
        <a:defRPr sz="2000" kern="1200">
          <a:solidFill>
            <a:srgbClr val="074B7D"/>
          </a:solidFill>
          <a:latin typeface="+mn-lt"/>
          <a:ea typeface="+mn-ea"/>
          <a:cs typeface="+mn-cs"/>
        </a:defRPr>
      </a:lvl3pPr>
      <a:lvl4pPr marL="1600200" indent="-2880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9"/>
        </a:buBlip>
        <a:defRPr sz="1800" kern="1200">
          <a:solidFill>
            <a:srgbClr val="074B7D"/>
          </a:solidFill>
          <a:latin typeface="+mn-lt"/>
          <a:ea typeface="+mn-ea"/>
          <a:cs typeface="+mn-cs"/>
        </a:defRPr>
      </a:lvl4pPr>
      <a:lvl5pPr marL="2057400" indent="-2520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9"/>
        </a:buBlip>
        <a:defRPr sz="1800" kern="1200">
          <a:solidFill>
            <a:srgbClr val="074B7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28248" y="5661248"/>
            <a:ext cx="3672408" cy="11521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1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Mark Cartwright</a:t>
            </a:r>
          </a:p>
          <a:p>
            <a:r>
              <a:rPr lang="en-US" dirty="0" smtClean="0"/>
              <a:t>1 April 2020</a:t>
            </a:r>
            <a:endParaRPr lang="en-US" dirty="0"/>
          </a:p>
          <a:p>
            <a:endParaRPr lang="en-US" dirty="0"/>
          </a:p>
        </p:txBody>
      </p:sp>
      <p:sp>
        <p:nvSpPr>
          <p:cNvPr id="3076" name="AutoShape 13"/>
          <p:cNvSpPr>
            <a:spLocks noGrp="1" noChangeArrowheads="1"/>
          </p:cNvSpPr>
          <p:nvPr>
            <p:ph type="title"/>
          </p:nvPr>
        </p:nvSpPr>
        <p:spPr>
          <a:xfrm>
            <a:off x="1703512" y="533400"/>
            <a:ext cx="8712968" cy="2751584"/>
          </a:xfrm>
        </p:spPr>
        <p:txBody>
          <a:bodyPr/>
          <a:lstStyle/>
          <a:p>
            <a:pPr algn="ctr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CEN Technical Committee 278:</a:t>
            </a:r>
            <a:br>
              <a:rPr lang="en-US" sz="3200" b="1" dirty="0" smtClean="0"/>
            </a:br>
            <a:r>
              <a:rPr lang="en-US" sz="3200" b="1" dirty="0" smtClean="0"/>
              <a:t>Intelligent Transport Systems</a:t>
            </a:r>
            <a:endParaRPr lang="en-AU" b="1" dirty="0"/>
          </a:p>
        </p:txBody>
      </p:sp>
      <p:pic>
        <p:nvPicPr>
          <p:cNvPr id="7" name="Picture 1" descr="image00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1392" y="3861048"/>
            <a:ext cx="3236259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UTMC</a:t>
            </a:r>
          </a:p>
          <a:p>
            <a:r>
              <a:rPr lang="en-GB" dirty="0" smtClean="0"/>
              <a:t>RTIG</a:t>
            </a:r>
            <a:endParaRPr lang="en-GB" dirty="0"/>
          </a:p>
          <a:p>
            <a:r>
              <a:rPr lang="en-GB" dirty="0" smtClean="0"/>
              <a:t>C-Roads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case studies – food for thought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43072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 you want to promote as a European standard?</a:t>
            </a:r>
          </a:p>
          <a:p>
            <a:r>
              <a:rPr lang="en-GB" dirty="0" smtClean="0"/>
              <a:t>How do you see your future operations within NL interacting with the standards world?</a:t>
            </a:r>
            <a:endParaRPr lang="en-GB" dirty="0" smtClean="0"/>
          </a:p>
          <a:p>
            <a:r>
              <a:rPr lang="en-GB" dirty="0" smtClean="0"/>
              <a:t>How ready are you to align with the outputs of other </a:t>
            </a:r>
            <a:r>
              <a:rPr lang="en-GB" dirty="0" err="1" smtClean="0"/>
              <a:t>MaaS</a:t>
            </a:r>
            <a:r>
              <a:rPr lang="en-GB" dirty="0" smtClean="0"/>
              <a:t> initiatives?</a:t>
            </a:r>
          </a:p>
          <a:p>
            <a:r>
              <a:rPr lang="en-GB" dirty="0" smtClean="0"/>
              <a:t>What should you continue to develop and deploy within just NL?</a:t>
            </a:r>
          </a:p>
          <a:p>
            <a:r>
              <a:rPr lang="en-GB" dirty="0" smtClean="0"/>
              <a:t>What model of standard development do you think is appropriate for </a:t>
            </a:r>
            <a:r>
              <a:rPr lang="en-GB" dirty="0" err="1" smtClean="0"/>
              <a:t>MaaS</a:t>
            </a:r>
            <a:r>
              <a:rPr lang="en-GB" smtClean="0"/>
              <a:t> standards products</a:t>
            </a:r>
            <a:r>
              <a:rPr lang="en-GB" dirty="0" smtClean="0"/>
              <a:t>?</a:t>
            </a:r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for TOMP-API WG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Responsible </a:t>
            </a:r>
            <a:r>
              <a:rPr lang="en-GB" dirty="0"/>
              <a:t>for managing the preparation of standards in the field of </a:t>
            </a:r>
            <a:r>
              <a:rPr lang="en-GB" b="1" dirty="0"/>
              <a:t>Intelligent Transport Systems</a:t>
            </a:r>
            <a:r>
              <a:rPr lang="en-GB" dirty="0"/>
              <a:t> (ITS) in </a:t>
            </a:r>
            <a:r>
              <a:rPr lang="en-GB" dirty="0" smtClean="0"/>
              <a:t>Europe</a:t>
            </a:r>
          </a:p>
          <a:p>
            <a:r>
              <a:rPr lang="en-GB" dirty="0" smtClean="0"/>
              <a:t>A platform </a:t>
            </a:r>
            <a:r>
              <a:rPr lang="en-GB" dirty="0"/>
              <a:t>for European stakeholder to exchange knowledge, information, best practices and experiences in </a:t>
            </a:r>
            <a:r>
              <a:rPr lang="en-GB" dirty="0" smtClean="0"/>
              <a:t>ITS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TC278 function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503" t="20091" r="21357" b="17686"/>
          <a:stretch/>
        </p:blipFill>
        <p:spPr bwMode="auto">
          <a:xfrm>
            <a:off x="2999656" y="3645024"/>
            <a:ext cx="5854537" cy="288039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1774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TC278 structures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130" r="18220" b="1623"/>
          <a:stretch/>
        </p:blipFill>
        <p:spPr bwMode="auto">
          <a:xfrm>
            <a:off x="3064803" y="1412776"/>
            <a:ext cx="5911517" cy="50600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972412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Directive </a:t>
            </a:r>
            <a:r>
              <a:rPr lang="en-GB" b="1" dirty="0"/>
              <a:t>2004/52/EC (EFC directive)</a:t>
            </a:r>
            <a:r>
              <a:rPr lang="en-GB" dirty="0"/>
              <a:t> on the interoperability of electronic road toll systems in the Community</a:t>
            </a:r>
          </a:p>
          <a:p>
            <a:r>
              <a:rPr lang="en-GB" dirty="0"/>
              <a:t>Directive </a:t>
            </a:r>
            <a:r>
              <a:rPr lang="en-GB" b="1" dirty="0"/>
              <a:t>2010/40/EU (ITS directive)</a:t>
            </a:r>
            <a:r>
              <a:rPr lang="en-GB" dirty="0"/>
              <a:t> on the framework for the deployment of Intelligent Transport Systems in the field of road transport and for interfaces with other modes of transport</a:t>
            </a:r>
          </a:p>
          <a:p>
            <a:r>
              <a:rPr lang="en-GB" b="1" dirty="0"/>
              <a:t>Commission Decision 2009/750/EC</a:t>
            </a:r>
            <a:r>
              <a:rPr lang="en-GB" dirty="0"/>
              <a:t> on the definition of the European Electronic Toll Service and its technical elements</a:t>
            </a:r>
          </a:p>
          <a:p>
            <a:r>
              <a:rPr lang="en-GB" b="1" dirty="0"/>
              <a:t>Mandate M/338 on Electronic Fee Collection</a:t>
            </a:r>
            <a:r>
              <a:rPr lang="en-GB" dirty="0"/>
              <a:t> in support of Interoperability of electronic road toll systems in Europe</a:t>
            </a:r>
          </a:p>
          <a:p>
            <a:r>
              <a:rPr lang="en-GB" b="1" dirty="0"/>
              <a:t>Mandate M/453 on Co-operative systems</a:t>
            </a:r>
            <a:r>
              <a:rPr lang="en-GB" dirty="0"/>
              <a:t> for Intelligent Transport in the field of information and communication technologies to support interoperability of cooperative systems for intelligent transport in Europe</a:t>
            </a:r>
          </a:p>
          <a:p>
            <a:r>
              <a:rPr lang="en-GB" b="1" dirty="0"/>
              <a:t>Mandate M/546 on Urban ITS </a:t>
            </a:r>
            <a:r>
              <a:rPr lang="en-GB" dirty="0"/>
              <a:t>on Intelligent Transport Systems (ITS) in urban areas in support of Directive 2010/40/EU on the framework for the deployment of Intelligent Transport Systems in the field of road transport and for interfaces with other modes of transport.</a:t>
            </a:r>
          </a:p>
          <a:p>
            <a:r>
              <a:rPr lang="en-GB" dirty="0"/>
              <a:t>The EC </a:t>
            </a:r>
            <a:r>
              <a:rPr lang="en-GB" b="1" dirty="0"/>
              <a:t>Rolling plan for ICT standardization</a:t>
            </a:r>
            <a:r>
              <a:rPr lang="en-GB" dirty="0"/>
              <a:t> provides an overview of the needs for preliminary or complementary ICT standardisation activities to be undertaken in support of EU policy activities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 278 and European legislation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2208034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CEN products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635" t="22523" r="20769" b="18218"/>
          <a:stretch/>
        </p:blipFill>
        <p:spPr bwMode="auto">
          <a:xfrm>
            <a:off x="1559496" y="1464187"/>
            <a:ext cx="8354445" cy="475252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31144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no strong, coordinated framework for </a:t>
            </a:r>
            <a:r>
              <a:rPr lang="en-GB" dirty="0" err="1" smtClean="0"/>
              <a:t>MaaS</a:t>
            </a:r>
            <a:r>
              <a:rPr lang="en-GB" dirty="0" smtClean="0"/>
              <a:t> within CEN products currently</a:t>
            </a:r>
          </a:p>
          <a:p>
            <a:pPr lvl="1"/>
            <a:r>
              <a:rPr lang="en-GB" dirty="0" smtClean="0"/>
              <a:t>But there are many rich, complex suites of standards that will be important and necessary components of any standardised </a:t>
            </a:r>
            <a:r>
              <a:rPr lang="en-GB" dirty="0" err="1" smtClean="0"/>
              <a:t>MaaS</a:t>
            </a:r>
            <a:r>
              <a:rPr lang="en-GB" dirty="0" smtClean="0"/>
              <a:t> environment</a:t>
            </a:r>
          </a:p>
          <a:p>
            <a:r>
              <a:rPr lang="en-GB" dirty="0" smtClean="0"/>
              <a:t>The home for cross-cutting initiatives within TC278 is WG17</a:t>
            </a:r>
          </a:p>
          <a:p>
            <a:pPr lvl="1"/>
            <a:r>
              <a:rPr lang="en-GB" dirty="0" smtClean="0"/>
              <a:t>This WG can make links with other necessary WGs: WG1 (tolling), WG3 (public transport), WG4 (travel info), WG8 (traffic), WG16 (connected mobility)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CEN and </a:t>
            </a:r>
            <a:r>
              <a:rPr lang="en-GB" dirty="0" err="1" smtClean="0"/>
              <a:t>MaaS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6854552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Joint event involving CEN TC278, INEA and DG MOVE</a:t>
            </a:r>
          </a:p>
          <a:p>
            <a:r>
              <a:rPr lang="en-GB" dirty="0" smtClean="0"/>
              <a:t>Aim: to help lubricate the transfer of knowledge from EU-funded projects into standardisation</a:t>
            </a:r>
          </a:p>
          <a:p>
            <a:r>
              <a:rPr lang="en-GB" dirty="0" smtClean="0"/>
              <a:t>Projects involved: </a:t>
            </a:r>
            <a:r>
              <a:rPr lang="en-US" dirty="0" smtClean="0"/>
              <a:t>MOBIL.T, </a:t>
            </a:r>
            <a:r>
              <a:rPr lang="en-US" dirty="0" err="1" smtClean="0"/>
              <a:t>EuTravel</a:t>
            </a:r>
            <a:r>
              <a:rPr lang="en-US" dirty="0" smtClean="0"/>
              <a:t>, MASAI, ETC, IMOVE, MaaS4EU, </a:t>
            </a:r>
            <a:r>
              <a:rPr lang="en-US" dirty="0" err="1" smtClean="0"/>
              <a:t>MyCorridor</a:t>
            </a:r>
            <a:r>
              <a:rPr lang="en-US" dirty="0" smtClean="0"/>
              <a:t>, Shift2MaaS, </a:t>
            </a:r>
            <a:r>
              <a:rPr lang="en-US" dirty="0" err="1" smtClean="0"/>
              <a:t>MaaSive</a:t>
            </a:r>
            <a:endParaRPr lang="en-US" dirty="0" smtClean="0"/>
          </a:p>
          <a:p>
            <a:r>
              <a:rPr lang="en-US" smtClean="0"/>
              <a:t>Only introductory!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Workshop, 6 November 2019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536160" y="1052736"/>
          <a:ext cx="3542876" cy="5013176"/>
        </p:xfrm>
        <a:graphic>
          <a:graphicData uri="http://schemas.openxmlformats.org/presentationml/2006/ole">
            <p:oleObj spid="_x0000_s1026" name="Acrobat Document" r:id="rId3" imgW="5668166" imgH="8019048" progId="AcroExch.Document.DC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Working Groups develop, submit and maintain standards</a:t>
            </a:r>
            <a:endParaRPr lang="en-GB" dirty="0"/>
          </a:p>
          <a:p>
            <a:r>
              <a:rPr lang="en-GB" dirty="0" smtClean="0"/>
              <a:t>Tend to operate in one of three ways:</a:t>
            </a:r>
            <a:endParaRPr lang="en-GB" dirty="0"/>
          </a:p>
          <a:p>
            <a:pPr lvl="1"/>
            <a:r>
              <a:rPr lang="en-GB" dirty="0" smtClean="0"/>
              <a:t>Self-generated products, developed by volunteer contributors – can be slow, highly dependent on who chooses to participate</a:t>
            </a:r>
          </a:p>
          <a:p>
            <a:pPr lvl="1"/>
            <a:r>
              <a:rPr lang="en-GB" dirty="0" smtClean="0"/>
              <a:t>Absorption of external products, with or without ongoing external support – more robust but dependent on third parties</a:t>
            </a:r>
          </a:p>
          <a:p>
            <a:pPr lvl="1"/>
            <a:r>
              <a:rPr lang="en-GB" dirty="0" smtClean="0"/>
              <a:t>Funded Project Teams – robust and independent, but lacks arrangement for maintenance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CEN working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208034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It’s slow</a:t>
            </a:r>
          </a:p>
          <a:p>
            <a:r>
              <a:rPr lang="en-GB" dirty="0" smtClean="0"/>
              <a:t>It’s bureaucratic</a:t>
            </a:r>
            <a:endParaRPr lang="en-GB" dirty="0"/>
          </a:p>
          <a:p>
            <a:r>
              <a:rPr lang="en-GB" dirty="0" smtClean="0"/>
              <a:t>It’s out of touch with the real world</a:t>
            </a:r>
          </a:p>
          <a:p>
            <a:r>
              <a:rPr lang="en-GB" dirty="0" smtClean="0"/>
              <a:t>It’s driven by special interests</a:t>
            </a:r>
          </a:p>
          <a:p>
            <a:endParaRPr lang="en-GB" dirty="0"/>
          </a:p>
          <a:p>
            <a:pPr algn="ctr">
              <a:buNone/>
            </a:pPr>
            <a:r>
              <a:rPr lang="en-GB" b="1" dirty="0" smtClean="0"/>
              <a:t>There is an element of truth in all of these...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Criticisms of CEN (and other standards bodies)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208034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C 278 template">
  <a:themeElements>
    <a:clrScheme name="TC 278">
      <a:dk1>
        <a:srgbClr val="356A9A"/>
      </a:dk1>
      <a:lt1>
        <a:srgbClr val="77A6D0"/>
      </a:lt1>
      <a:dk2>
        <a:srgbClr val="356A9A"/>
      </a:dk2>
      <a:lt2>
        <a:srgbClr val="77A6D0"/>
      </a:lt2>
      <a:accent1>
        <a:srgbClr val="A4C3DF"/>
      </a:accent1>
      <a:accent2>
        <a:srgbClr val="ECF3F8"/>
      </a:accent2>
      <a:accent3>
        <a:srgbClr val="DAE7F2"/>
      </a:accent3>
      <a:accent4>
        <a:srgbClr val="C8DBEB"/>
      </a:accent4>
      <a:accent5>
        <a:srgbClr val="5C93C5"/>
      </a:accent5>
      <a:accent6>
        <a:srgbClr val="32638F"/>
      </a:accent6>
      <a:hlink>
        <a:srgbClr val="F79646"/>
      </a:hlink>
      <a:folHlink>
        <a:srgbClr val="F79646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 TC 278 Powerpoint Template</Template>
  <TotalTime>0</TotalTime>
  <Words>372</Words>
  <Application>Microsoft Office PowerPoint</Application>
  <PresentationFormat>Custom</PresentationFormat>
  <Paragraphs>51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TC 278 template</vt:lpstr>
      <vt:lpstr>Acrobat Document</vt:lpstr>
      <vt:lpstr> CEN Technical Committee 278: Intelligent Transport Systems</vt:lpstr>
      <vt:lpstr>TC278 function</vt:lpstr>
      <vt:lpstr>TC278 structures</vt:lpstr>
      <vt:lpstr>TC 278 and European legislation</vt:lpstr>
      <vt:lpstr>CEN products</vt:lpstr>
      <vt:lpstr>CEN and MaaS</vt:lpstr>
      <vt:lpstr>Workshop, 6 November 2019</vt:lpstr>
      <vt:lpstr>CEN working</vt:lpstr>
      <vt:lpstr>Criticisms of CEN (and other standards bodies)</vt:lpstr>
      <vt:lpstr>Some case studies – food for thought</vt:lpstr>
      <vt:lpstr>Questions for TOMP-API WG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2016-09-13T20:01:08Z</dcterms:created>
  <dcterms:modified xsi:type="dcterms:W3CDTF">2020-04-01T07:43:56Z</dcterms:modified>
</cp:coreProperties>
</file>