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59" r:id="rId6"/>
    <p:sldId id="262" r:id="rId7"/>
    <p:sldId id="265" r:id="rId8"/>
    <p:sldId id="268" r:id="rId9"/>
    <p:sldId id="266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663E24C-C429-4E17-A3A6-880CABC33A2A}">
          <p14:sldIdLst>
            <p14:sldId id="256"/>
            <p14:sldId id="258"/>
            <p14:sldId id="260"/>
            <p14:sldId id="263"/>
            <p14:sldId id="259"/>
            <p14:sldId id="262"/>
            <p14:sldId id="265"/>
            <p14:sldId id="268"/>
            <p14:sldId id="266"/>
            <p14:sldId id="264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7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2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22580" y="1423573"/>
            <a:ext cx="1054924" cy="365125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79A7EA3-D718-4E90-A0D1-00B10EBBD16B}" type="datetimeFigureOut">
              <a:rPr lang="en-NL" smtClean="0"/>
              <a:pPr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8EA57009-E537-491A-BBFD-894D6A57D4AC}" type="slidenum">
              <a:rPr lang="en-NL" smtClean="0"/>
              <a:pPr/>
              <a:t>‹nr.›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28DD28-A241-4335-85C6-580A854D09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1408" y="240377"/>
            <a:ext cx="4572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8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129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98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3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763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30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9A7EA3-D718-4E90-A0D1-00B10EBBD16B}" type="datetimeFigureOut">
              <a:rPr lang="en-NL" smtClean="0"/>
              <a:t>19/02/2020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A57009-E537-491A-BBFD-894D6A57D4A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72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74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EC5BA7-B81F-471A-9249-56B90DE2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1573" y="758952"/>
            <a:ext cx="4584383" cy="4041648"/>
          </a:xfrm>
        </p:spPr>
        <p:txBody>
          <a:bodyPr>
            <a:normAutofit/>
          </a:bodyPr>
          <a:lstStyle/>
          <a:p>
            <a:r>
              <a:rPr lang="en-GB" sz="6100" dirty="0">
                <a:solidFill>
                  <a:srgbClr val="FFFFFF"/>
                </a:solidFill>
                <a:latin typeface="Arial Narrow" panose="020B0606020202030204" pitchFamily="34" charset="0"/>
              </a:rPr>
              <a:t>Authentication</a:t>
            </a:r>
            <a:endParaRPr lang="en-NL" sz="61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62B05B5-75E3-446E-8E35-0057B1E6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094" y="4800600"/>
            <a:ext cx="3922103" cy="169164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D9D9D9"/>
                </a:solidFill>
                <a:latin typeface="Arial Narrow" panose="020B0606020202030204" pitchFamily="34" charset="0"/>
              </a:rPr>
              <a:t>TOMP API</a:t>
            </a:r>
            <a:endParaRPr lang="en-NL" sz="2000" dirty="0">
              <a:solidFill>
                <a:srgbClr val="D9D9D9"/>
              </a:solidFill>
              <a:latin typeface="Arial Narrow" panose="020B0606020202030204" pitchFamily="34" charset="0"/>
            </a:endParaRPr>
          </a:p>
        </p:txBody>
      </p:sp>
      <p:sp useBgFill="1">
        <p:nvSpPr>
          <p:cNvPr id="1039" name="Rectangle 76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fbeeldingsresultaat voor tomp api">
            <a:extLst>
              <a:ext uri="{FF2B5EF4-FFF2-40B4-BE49-F238E27FC236}">
                <a16:creationId xmlns:a16="http://schemas.microsoft.com/office/drawing/2014/main" id="{14B88978-9114-4C32-A5A5-1F6203E9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853091"/>
            <a:ext cx="5151817" cy="515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ED371-F8A2-4D36-8403-19429638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certificates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4CAB2-5E16-4CC3-90D2-07A6EEF8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Con’s:</a:t>
            </a:r>
          </a:p>
          <a:p>
            <a:pPr lvl="1"/>
            <a:r>
              <a:rPr lang="en-US" dirty="0"/>
              <a:t>Governance is not easy: one central point, who’s telling you’re allowed to operate in the region you’re claiming?</a:t>
            </a:r>
          </a:p>
          <a:p>
            <a:pPr lvl="1"/>
            <a:r>
              <a:rPr lang="en-US" dirty="0"/>
              <a:t>DDOS attacks are possible against every node</a:t>
            </a:r>
          </a:p>
          <a:p>
            <a:pPr lvl="1"/>
            <a:r>
              <a:rPr lang="en-US" dirty="0"/>
              <a:t>Less control</a:t>
            </a:r>
          </a:p>
          <a:p>
            <a:pPr lvl="1"/>
            <a:r>
              <a:rPr lang="en-US" dirty="0"/>
              <a:t>Extra costs (Comodo, Thawte, ..) for certificate that does what it needs to do: verify that you’re a legitimate company.</a:t>
            </a:r>
          </a:p>
          <a:p>
            <a:r>
              <a:rPr lang="en-US" dirty="0"/>
              <a:t>Pro’s: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Easy to scale up</a:t>
            </a:r>
          </a:p>
          <a:p>
            <a:pPr lvl="1"/>
            <a:r>
              <a:rPr lang="en-US" dirty="0"/>
              <a:t>Everyone’s market is now the world…, but you can limit/vary it using the MaaS table or in your services itself (for instance, Dutch MP’s don’t have to pay a deposit, others do).</a:t>
            </a:r>
          </a:p>
          <a:p>
            <a:pPr lvl="1"/>
            <a:r>
              <a:rPr lang="en-US" dirty="0"/>
              <a:t>Can be used globally without being dependent on governmental/private parties to create a similar ‘router’ in other countries.</a:t>
            </a:r>
          </a:p>
          <a:p>
            <a:pPr lvl="1"/>
            <a:r>
              <a:rPr lang="en-US" dirty="0"/>
              <a:t>Certificate &amp; MaaS table can also be used for the Transaction Processor / Ticket stock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1602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31571-3D09-489A-80EE-335D3C0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info: ticket stock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EF57C7B-A08E-4A8F-859B-A5893A375B43}"/>
              </a:ext>
            </a:extLst>
          </p:cNvPr>
          <p:cNvSpPr/>
          <p:nvPr/>
        </p:nvSpPr>
        <p:spPr>
          <a:xfrm>
            <a:off x="6096000" y="1996440"/>
            <a:ext cx="1706880" cy="11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78F325C-4455-4513-A8E3-665934737076}"/>
              </a:ext>
            </a:extLst>
          </p:cNvPr>
          <p:cNvSpPr/>
          <p:nvPr/>
        </p:nvSpPr>
        <p:spPr>
          <a:xfrm>
            <a:off x="2484120" y="3263146"/>
            <a:ext cx="1706880" cy="1112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stock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5C08D9E-AAB5-4101-AFEA-74D27690F655}"/>
              </a:ext>
            </a:extLst>
          </p:cNvPr>
          <p:cNvSpPr/>
          <p:nvPr/>
        </p:nvSpPr>
        <p:spPr>
          <a:xfrm>
            <a:off x="6096000" y="4419600"/>
            <a:ext cx="1706880" cy="1112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NL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0AE19F14-6B96-4BB0-A2DD-400A2F11881F}"/>
              </a:ext>
            </a:extLst>
          </p:cNvPr>
          <p:cNvGrpSpPr/>
          <p:nvPr/>
        </p:nvGrpSpPr>
        <p:grpSpPr>
          <a:xfrm>
            <a:off x="5292852" y="3139777"/>
            <a:ext cx="1630680" cy="1310640"/>
            <a:chOff x="5318760" y="3108960"/>
            <a:chExt cx="1630680" cy="1310640"/>
          </a:xfrm>
        </p:grpSpPr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D821DB72-6D4D-456E-A175-C1C6BDD68E8A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6949440" y="3108960"/>
              <a:ext cx="0" cy="1310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579A587-CE14-49B6-BE37-48B5B3E5E6B7}"/>
                </a:ext>
              </a:extLst>
            </p:cNvPr>
            <p:cNvSpPr txBox="1"/>
            <p:nvPr/>
          </p:nvSpPr>
          <p:spPr>
            <a:xfrm>
              <a:off x="5318760" y="3770114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 a leg</a:t>
              </a:r>
              <a:endParaRPr lang="en-NL" dirty="0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97A72DC3-1B68-4D6D-A04A-DA17E9456117}"/>
              </a:ext>
            </a:extLst>
          </p:cNvPr>
          <p:cNvSpPr txBox="1"/>
          <p:nvPr/>
        </p:nvSpPr>
        <p:spPr>
          <a:xfrm>
            <a:off x="6361457" y="266078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QR (or delegate it to the TO)</a:t>
            </a:r>
            <a:endParaRPr lang="en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CC5ADC0-1CF8-48B5-A909-D96C1338128A}"/>
              </a:ext>
            </a:extLst>
          </p:cNvPr>
          <p:cNvSpPr txBox="1"/>
          <p:nvPr/>
        </p:nvSpPr>
        <p:spPr>
          <a:xfrm>
            <a:off x="5830542" y="27671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</a:t>
            </a:r>
            <a:endParaRPr lang="en-NL" dirty="0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223A6460-E364-451B-932B-975BD848BE62}"/>
              </a:ext>
            </a:extLst>
          </p:cNvPr>
          <p:cNvGrpSpPr/>
          <p:nvPr/>
        </p:nvGrpSpPr>
        <p:grpSpPr>
          <a:xfrm>
            <a:off x="2971838" y="3802043"/>
            <a:ext cx="4785284" cy="1341438"/>
            <a:chOff x="2971838" y="3819406"/>
            <a:chExt cx="4785284" cy="1341438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21FA2016-48DF-492F-B538-2E74596703FC}"/>
                </a:ext>
              </a:extLst>
            </p:cNvPr>
            <p:cNvSpPr txBox="1"/>
            <p:nvPr/>
          </p:nvSpPr>
          <p:spPr>
            <a:xfrm>
              <a:off x="2971838" y="4791512"/>
              <a:ext cx="4785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for validation (e.g. entering a station)</a:t>
              </a:r>
              <a:endParaRPr lang="en-NL" dirty="0"/>
            </a:p>
          </p:txBody>
        </p:sp>
        <p:cxnSp>
          <p:nvCxnSpPr>
            <p:cNvPr id="13" name="Rechte verbindingslijn met pijl 12">
              <a:extLst>
                <a:ext uri="{FF2B5EF4-FFF2-40B4-BE49-F238E27FC236}">
                  <a16:creationId xmlns:a16="http://schemas.microsoft.com/office/drawing/2014/main" id="{1CFDA238-7590-4095-AED9-AF98F14088E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 flipV="1">
              <a:off x="4191000" y="3819406"/>
              <a:ext cx="1905000" cy="115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8242 0.081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0BAB7-827B-4D05-B1EE-F4D726E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visit AMS Internet Exchange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A6AE21-D9E2-4AA5-A7F5-D56DF6D8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actually can provide us a physical global network, separated from the internet.</a:t>
            </a:r>
          </a:p>
          <a:p>
            <a:r>
              <a:rPr lang="en-GB" dirty="0"/>
              <a:t>To make it more secure, but they don’t provide us answers about authentication… No </a:t>
            </a:r>
            <a:r>
              <a:rPr lang="en-GB" dirty="0" err="1"/>
              <a:t>Oauth</a:t>
            </a:r>
            <a:r>
              <a:rPr lang="en-GB" dirty="0"/>
              <a:t>, or whatever.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38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F6FA4-9031-44A9-8DF8-31CA6F88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01C323-CCC9-4F2C-B069-C3459AA8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Trust: You have to know the other party you’re talking with: you make legal agreements with financial consequences</a:t>
            </a:r>
          </a:p>
          <a:p>
            <a:pPr lvl="1"/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89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B8FB9-EB74-4DDF-96A9-BE21DFEE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authentication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E6901-9399-43CD-A444-A955BBD2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Username, password</a:t>
            </a:r>
          </a:p>
          <a:p>
            <a:pPr lvl="1"/>
            <a:r>
              <a:rPr lang="en-GB" dirty="0"/>
              <a:t>Pro’s: easy to set up</a:t>
            </a:r>
          </a:p>
          <a:p>
            <a:pPr lvl="1"/>
            <a:r>
              <a:rPr lang="en-GB" dirty="0"/>
              <a:t>Con’s: not very solid, not reusable over multiple TO’s/MP’s</a:t>
            </a:r>
          </a:p>
          <a:p>
            <a:r>
              <a:rPr lang="en-GB" dirty="0"/>
              <a:t>Token</a:t>
            </a:r>
          </a:p>
          <a:p>
            <a:pPr lvl="1"/>
            <a:r>
              <a:rPr lang="en-GB" dirty="0"/>
              <a:t>Pro’s: easy to set up</a:t>
            </a:r>
          </a:p>
          <a:p>
            <a:pPr lvl="1"/>
            <a:r>
              <a:rPr lang="en-GB" dirty="0"/>
              <a:t>Con’s: you need to configure a central point for validation, you don’t want each TO/MP to bring another validation point</a:t>
            </a:r>
          </a:p>
          <a:p>
            <a:r>
              <a:rPr lang="en-GB" dirty="0"/>
              <a:t>Certificates</a:t>
            </a:r>
          </a:p>
          <a:p>
            <a:pPr lvl="1"/>
            <a:r>
              <a:rPr lang="en-GB" dirty="0"/>
              <a:t>Pro’s: no central point</a:t>
            </a:r>
          </a:p>
          <a:p>
            <a:pPr lvl="1"/>
            <a:r>
              <a:rPr lang="en-GB" dirty="0"/>
              <a:t>Con’s: expires, extra costs?</a:t>
            </a:r>
          </a:p>
          <a:p>
            <a:r>
              <a:rPr lang="en-GB" dirty="0" err="1"/>
              <a:t>Oauth</a:t>
            </a:r>
            <a:r>
              <a:rPr lang="en-GB" dirty="0"/>
              <a:t> / </a:t>
            </a:r>
            <a:r>
              <a:rPr lang="en-GB" dirty="0" err="1"/>
              <a:t>openID</a:t>
            </a:r>
            <a:r>
              <a:rPr lang="en-GB" dirty="0"/>
              <a:t> connect</a:t>
            </a:r>
          </a:p>
          <a:p>
            <a:pPr lvl="1"/>
            <a:r>
              <a:rPr lang="en-GB" dirty="0"/>
              <a:t>Pro’s: pretty much the standard</a:t>
            </a:r>
          </a:p>
          <a:p>
            <a:pPr lvl="1"/>
            <a:r>
              <a:rPr lang="en-GB" dirty="0"/>
              <a:t>Con’s: central point for validation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08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D015-D729-40AB-9105-8A807E8F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Username/password: every TO/MP needs contact with each other one.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C81190A-A4E9-4755-8BD3-8EC0DE9A1781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6D842-CA49-46C4-88EC-F9C8DF7B740C}"/>
              </a:ext>
            </a:extLst>
          </p:cNvPr>
          <p:cNvSpPr/>
          <p:nvPr/>
        </p:nvSpPr>
        <p:spPr>
          <a:xfrm>
            <a:off x="8251769" y="3121747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9F5D9804-5E9D-4D20-94B5-DEB0CC53F244}"/>
              </a:ext>
            </a:extLst>
          </p:cNvPr>
          <p:cNvCxnSpPr>
            <a:cxnSpLocks/>
          </p:cNvCxnSpPr>
          <p:nvPr/>
        </p:nvCxnSpPr>
        <p:spPr>
          <a:xfrm>
            <a:off x="3283528" y="3984033"/>
            <a:ext cx="4968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A8C63918-184F-4B8D-BC39-9163DF29C284}"/>
              </a:ext>
            </a:extLst>
          </p:cNvPr>
          <p:cNvSpPr/>
          <p:nvPr/>
        </p:nvSpPr>
        <p:spPr>
          <a:xfrm>
            <a:off x="1197033" y="4646814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EC26DAF-9365-4D5D-A7F7-FB38161FEB06}"/>
              </a:ext>
            </a:extLst>
          </p:cNvPr>
          <p:cNvSpPr/>
          <p:nvPr/>
        </p:nvSpPr>
        <p:spPr>
          <a:xfrm>
            <a:off x="8251768" y="464849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637ADBF6-70F1-4222-A4F5-58169E26CF9F}"/>
              </a:ext>
            </a:extLst>
          </p:cNvPr>
          <p:cNvCxnSpPr>
            <a:cxnSpLocks/>
          </p:cNvCxnSpPr>
          <p:nvPr/>
        </p:nvCxnSpPr>
        <p:spPr>
          <a:xfrm>
            <a:off x="3310801" y="5201287"/>
            <a:ext cx="49682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8D3F6793-7704-4BBA-B483-CDAFCE431F4B}"/>
              </a:ext>
            </a:extLst>
          </p:cNvPr>
          <p:cNvCxnSpPr>
            <a:cxnSpLocks/>
          </p:cNvCxnSpPr>
          <p:nvPr/>
        </p:nvCxnSpPr>
        <p:spPr>
          <a:xfrm>
            <a:off x="3283527" y="4136433"/>
            <a:ext cx="4968241" cy="8927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B213B6E3-3601-4323-A96B-C6E85EFB7CA9}"/>
              </a:ext>
            </a:extLst>
          </p:cNvPr>
          <p:cNvCxnSpPr>
            <a:cxnSpLocks/>
          </p:cNvCxnSpPr>
          <p:nvPr/>
        </p:nvCxnSpPr>
        <p:spPr>
          <a:xfrm flipV="1">
            <a:off x="3283527" y="4136433"/>
            <a:ext cx="4968241" cy="98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8D015-D729-40AB-9105-8A807E8F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/ OAuth – 1 authority needed, technical not convenient, globally not doable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C81190A-A4E9-4755-8BD3-8EC0DE9A1781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6D842-CA49-46C4-88EC-F9C8DF7B740C}"/>
              </a:ext>
            </a:extLst>
          </p:cNvPr>
          <p:cNvSpPr/>
          <p:nvPr/>
        </p:nvSpPr>
        <p:spPr>
          <a:xfrm>
            <a:off x="8251769" y="3121747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790D608-F7E1-41A1-8D21-1D0642705F99}"/>
              </a:ext>
            </a:extLst>
          </p:cNvPr>
          <p:cNvSpPr/>
          <p:nvPr/>
        </p:nvSpPr>
        <p:spPr>
          <a:xfrm>
            <a:off x="4724401" y="1834125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Authority</a:t>
            </a:r>
            <a:endParaRPr lang="en-NL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E12BE0AE-4FB1-43B6-8535-D17685CDED4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83528" y="2496906"/>
            <a:ext cx="1440873" cy="101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9F5D9804-5E9D-4D20-94B5-DEB0CC53F244}"/>
              </a:ext>
            </a:extLst>
          </p:cNvPr>
          <p:cNvCxnSpPr>
            <a:cxnSpLocks/>
          </p:cNvCxnSpPr>
          <p:nvPr/>
        </p:nvCxnSpPr>
        <p:spPr>
          <a:xfrm>
            <a:off x="3283528" y="3984033"/>
            <a:ext cx="496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315BE177-0283-438D-A0EE-9B70AEAC056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6810895" y="2496906"/>
            <a:ext cx="1440873" cy="102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BF63247-E38C-4B5E-9976-C5F1A53E771A}"/>
              </a:ext>
            </a:extLst>
          </p:cNvPr>
          <p:cNvCxnSpPr>
            <a:cxnSpLocks/>
          </p:cNvCxnSpPr>
          <p:nvPr/>
        </p:nvCxnSpPr>
        <p:spPr>
          <a:xfrm flipH="1">
            <a:off x="3283527" y="2649429"/>
            <a:ext cx="1440873" cy="10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6020A6B0-A6F0-4582-BB32-1DFCD8E00C90}"/>
              </a:ext>
            </a:extLst>
          </p:cNvPr>
          <p:cNvCxnSpPr>
            <a:cxnSpLocks/>
          </p:cNvCxnSpPr>
          <p:nvPr/>
        </p:nvCxnSpPr>
        <p:spPr>
          <a:xfrm flipH="1">
            <a:off x="3283529" y="4112661"/>
            <a:ext cx="496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7B12CA06-24D9-4B9A-B0F1-37CBD7465D7E}"/>
              </a:ext>
            </a:extLst>
          </p:cNvPr>
          <p:cNvCxnSpPr>
            <a:cxnSpLocks/>
          </p:cNvCxnSpPr>
          <p:nvPr/>
        </p:nvCxnSpPr>
        <p:spPr>
          <a:xfrm>
            <a:off x="6810895" y="2673608"/>
            <a:ext cx="1440873" cy="104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A8C63918-184F-4B8D-BC39-9163DF29C284}"/>
              </a:ext>
            </a:extLst>
          </p:cNvPr>
          <p:cNvSpPr/>
          <p:nvPr/>
        </p:nvSpPr>
        <p:spPr>
          <a:xfrm>
            <a:off x="1197033" y="4646814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FEC26DAF-9365-4D5D-A7F7-FB38161FEB06}"/>
              </a:ext>
            </a:extLst>
          </p:cNvPr>
          <p:cNvSpPr/>
          <p:nvPr/>
        </p:nvSpPr>
        <p:spPr>
          <a:xfrm>
            <a:off x="8251768" y="464849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648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2CB83-7AFF-4879-BAC4-2DB62F01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&amp; router (ETC)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4AB040F-A9A0-4428-8C44-20E537490DCD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F4C564B-2346-448E-B463-F34FA00B1D61}"/>
              </a:ext>
            </a:extLst>
          </p:cNvPr>
          <p:cNvSpPr/>
          <p:nvPr/>
        </p:nvSpPr>
        <p:spPr>
          <a:xfrm>
            <a:off x="8251768" y="2529844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DE6F460-49D0-4811-98A8-B57F7967B018}"/>
              </a:ext>
            </a:extLst>
          </p:cNvPr>
          <p:cNvCxnSpPr>
            <a:cxnSpLocks/>
          </p:cNvCxnSpPr>
          <p:nvPr/>
        </p:nvCxnSpPr>
        <p:spPr>
          <a:xfrm flipH="1">
            <a:off x="3283529" y="4112661"/>
            <a:ext cx="2086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AB1441B6-1555-4B36-96E9-207474798ABB}"/>
              </a:ext>
            </a:extLst>
          </p:cNvPr>
          <p:cNvSpPr/>
          <p:nvPr/>
        </p:nvSpPr>
        <p:spPr>
          <a:xfrm>
            <a:off x="1197034" y="4522132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EBF3B56-A134-49AE-A573-34300383AA7A}"/>
              </a:ext>
            </a:extLst>
          </p:cNvPr>
          <p:cNvSpPr/>
          <p:nvPr/>
        </p:nvSpPr>
        <p:spPr>
          <a:xfrm>
            <a:off x="4760424" y="1779192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Accept Institute / NDW</a:t>
            </a:r>
            <a:endParaRPr lang="en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B322A93-C921-4629-8AAE-15CAAB963AC7}"/>
              </a:ext>
            </a:extLst>
          </p:cNvPr>
          <p:cNvSpPr/>
          <p:nvPr/>
        </p:nvSpPr>
        <p:spPr>
          <a:xfrm>
            <a:off x="8251768" y="3918531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6B72C7E-0966-4073-B687-5F57F9C5BA09}"/>
              </a:ext>
            </a:extLst>
          </p:cNvPr>
          <p:cNvSpPr/>
          <p:nvPr/>
        </p:nvSpPr>
        <p:spPr>
          <a:xfrm>
            <a:off x="8251768" y="529980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5DD2213C-C014-4C37-ABE5-01EBC852599C}"/>
              </a:ext>
            </a:extLst>
          </p:cNvPr>
          <p:cNvGrpSpPr/>
          <p:nvPr/>
        </p:nvGrpSpPr>
        <p:grpSpPr>
          <a:xfrm>
            <a:off x="3283528" y="2441973"/>
            <a:ext cx="4968240" cy="3520617"/>
            <a:chOff x="3283528" y="2441973"/>
            <a:chExt cx="4968240" cy="3520617"/>
          </a:xfrm>
        </p:grpSpPr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5799BC95-E0B7-429F-9674-5440B5917C33}"/>
                </a:ext>
              </a:extLst>
            </p:cNvPr>
            <p:cNvGrpSpPr/>
            <p:nvPr/>
          </p:nvGrpSpPr>
          <p:grpSpPr>
            <a:xfrm>
              <a:off x="3283528" y="2441973"/>
              <a:ext cx="4968240" cy="3520617"/>
              <a:chOff x="3283528" y="2441973"/>
              <a:chExt cx="4968240" cy="3520617"/>
            </a:xfrm>
          </p:grpSpPr>
          <p:cxnSp>
            <p:nvCxnSpPr>
              <p:cNvPr id="35" name="Rechte verbindingslijn met pijl 34">
                <a:extLst>
                  <a:ext uri="{FF2B5EF4-FFF2-40B4-BE49-F238E27FC236}">
                    <a16:creationId xmlns:a16="http://schemas.microsoft.com/office/drawing/2014/main" id="{DA3C832C-BADC-4898-A6FB-4EEAE6A47C1A}"/>
                  </a:ext>
                </a:extLst>
              </p:cNvPr>
              <p:cNvCxnSpPr>
                <a:stCxn id="15" idx="1"/>
                <a:endCxn id="5" idx="3"/>
              </p:cNvCxnSpPr>
              <p:nvPr/>
            </p:nvCxnSpPr>
            <p:spPr>
              <a:xfrm flipH="1">
                <a:off x="3283528" y="2441973"/>
                <a:ext cx="1476896" cy="13425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met pijl 35">
                <a:extLst>
                  <a:ext uri="{FF2B5EF4-FFF2-40B4-BE49-F238E27FC236}">
                    <a16:creationId xmlns:a16="http://schemas.microsoft.com/office/drawing/2014/main" id="{3F658112-70F4-4BF4-89FB-2608600436FF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H="1">
                <a:off x="3283528" y="2441973"/>
                <a:ext cx="1476896" cy="274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met pijl 38">
                <a:extLst>
                  <a:ext uri="{FF2B5EF4-FFF2-40B4-BE49-F238E27FC236}">
                    <a16:creationId xmlns:a16="http://schemas.microsoft.com/office/drawing/2014/main" id="{CFD15892-650C-4534-8C38-6E4405D4078C}"/>
                  </a:ext>
                </a:extLst>
              </p:cNvPr>
              <p:cNvCxnSpPr>
                <a:cxnSpLocks/>
                <a:stCxn id="15" idx="3"/>
                <a:endCxn id="6" idx="1"/>
              </p:cNvCxnSpPr>
              <p:nvPr/>
            </p:nvCxnSpPr>
            <p:spPr>
              <a:xfrm>
                <a:off x="6846918" y="2441973"/>
                <a:ext cx="1404850" cy="750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met pijl 41">
                <a:extLst>
                  <a:ext uri="{FF2B5EF4-FFF2-40B4-BE49-F238E27FC236}">
                    <a16:creationId xmlns:a16="http://schemas.microsoft.com/office/drawing/2014/main" id="{2EFD808C-90EE-45F4-8761-BD80136AD413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6846918" y="2441973"/>
                <a:ext cx="1404850" cy="2139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met pijl 44">
                <a:extLst>
                  <a:ext uri="{FF2B5EF4-FFF2-40B4-BE49-F238E27FC236}">
                    <a16:creationId xmlns:a16="http://schemas.microsoft.com/office/drawing/2014/main" id="{1C3D68FB-E954-448A-A620-DCB7977A2A36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>
                <a:off x="6846918" y="2441973"/>
                <a:ext cx="1404850" cy="3520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570DF103-032B-40D3-BE77-18BCFA786535}"/>
                </a:ext>
              </a:extLst>
            </p:cNvPr>
            <p:cNvSpPr txBox="1"/>
            <p:nvPr/>
          </p:nvSpPr>
          <p:spPr>
            <a:xfrm>
              <a:off x="3557847" y="2669547"/>
              <a:ext cx="2086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Valid certificate, CP validates</a:t>
              </a:r>
              <a:endParaRPr lang="en-NL" dirty="0"/>
            </a:p>
          </p:txBody>
        </p:sp>
      </p:grpSp>
      <p:grpSp>
        <p:nvGrpSpPr>
          <p:cNvPr id="57" name="Groep 56">
            <a:extLst>
              <a:ext uri="{FF2B5EF4-FFF2-40B4-BE49-F238E27FC236}">
                <a16:creationId xmlns:a16="http://schemas.microsoft.com/office/drawing/2014/main" id="{E645BECF-1ECB-4AE3-A5A6-71778CF980BC}"/>
              </a:ext>
            </a:extLst>
          </p:cNvPr>
          <p:cNvGrpSpPr/>
          <p:nvPr/>
        </p:nvGrpSpPr>
        <p:grpSpPr>
          <a:xfrm>
            <a:off x="3283529" y="3656762"/>
            <a:ext cx="2086494" cy="369332"/>
            <a:chOff x="3283528" y="3656762"/>
            <a:chExt cx="4968241" cy="369332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DAFF4F19-99BC-408A-9B55-739E50A6E7DA}"/>
                </a:ext>
              </a:extLst>
            </p:cNvPr>
            <p:cNvCxnSpPr>
              <a:cxnSpLocks/>
            </p:cNvCxnSpPr>
            <p:nvPr/>
          </p:nvCxnSpPr>
          <p:spPr>
            <a:xfrm>
              <a:off x="3283528" y="3984033"/>
              <a:ext cx="4968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357D41D9-9C42-4AC8-B415-8DF0BBA988E7}"/>
                </a:ext>
              </a:extLst>
            </p:cNvPr>
            <p:cNvSpPr txBox="1"/>
            <p:nvPr/>
          </p:nvSpPr>
          <p:spPr>
            <a:xfrm>
              <a:off x="4287983" y="3656762"/>
              <a:ext cx="302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e.g. book something</a:t>
              </a:r>
              <a:endParaRPr lang="en-NL" dirty="0"/>
            </a:p>
          </p:txBody>
        </p:sp>
      </p:grpSp>
      <p:sp>
        <p:nvSpPr>
          <p:cNvPr id="4" name="Rechthoek 3">
            <a:extLst>
              <a:ext uri="{FF2B5EF4-FFF2-40B4-BE49-F238E27FC236}">
                <a16:creationId xmlns:a16="http://schemas.microsoft.com/office/drawing/2014/main" id="{55A2A2E0-4B7F-44BC-B122-A3F066A90DED}"/>
              </a:ext>
            </a:extLst>
          </p:cNvPr>
          <p:cNvSpPr/>
          <p:nvPr/>
        </p:nvSpPr>
        <p:spPr>
          <a:xfrm>
            <a:off x="5370022" y="3429000"/>
            <a:ext cx="1010941" cy="28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  <a:endParaRPr lang="en-NL" dirty="0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C3290D0-31E2-448B-8DC2-402E748DD7FC}"/>
              </a:ext>
            </a:extLst>
          </p:cNvPr>
          <p:cNvCxnSpPr>
            <a:cxnSpLocks/>
          </p:cNvCxnSpPr>
          <p:nvPr/>
        </p:nvCxnSpPr>
        <p:spPr>
          <a:xfrm>
            <a:off x="6421583" y="3548781"/>
            <a:ext cx="183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67B025C3-0F17-48AF-A325-9787902A253B}"/>
              </a:ext>
            </a:extLst>
          </p:cNvPr>
          <p:cNvCxnSpPr>
            <a:cxnSpLocks/>
          </p:cNvCxnSpPr>
          <p:nvPr/>
        </p:nvCxnSpPr>
        <p:spPr>
          <a:xfrm flipH="1">
            <a:off x="6421583" y="3784528"/>
            <a:ext cx="183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ED948E87-74BF-4941-BD03-34DF8038D2C5}"/>
              </a:ext>
            </a:extLst>
          </p:cNvPr>
          <p:cNvCxnSpPr>
            <a:cxnSpLocks/>
          </p:cNvCxnSpPr>
          <p:nvPr/>
        </p:nvCxnSpPr>
        <p:spPr>
          <a:xfrm>
            <a:off x="6421583" y="4054435"/>
            <a:ext cx="183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D82D2B7-710F-4BF2-8A95-E645B5F3F921}"/>
              </a:ext>
            </a:extLst>
          </p:cNvPr>
          <p:cNvCxnSpPr>
            <a:cxnSpLocks/>
          </p:cNvCxnSpPr>
          <p:nvPr/>
        </p:nvCxnSpPr>
        <p:spPr>
          <a:xfrm flipH="1">
            <a:off x="6421583" y="4206836"/>
            <a:ext cx="1830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2CB83-7AFF-4879-BAC4-2DB62F01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certificates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4AB040F-A9A0-4428-8C44-20E537490DCD}"/>
              </a:ext>
            </a:extLst>
          </p:cNvPr>
          <p:cNvSpPr/>
          <p:nvPr/>
        </p:nvSpPr>
        <p:spPr>
          <a:xfrm>
            <a:off x="1197034" y="3121747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F4C564B-2346-448E-B463-F34FA00B1D61}"/>
              </a:ext>
            </a:extLst>
          </p:cNvPr>
          <p:cNvSpPr/>
          <p:nvPr/>
        </p:nvSpPr>
        <p:spPr>
          <a:xfrm>
            <a:off x="8251768" y="2529844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1DABA82-D893-4F61-8857-432497D1CBC6}"/>
              </a:ext>
            </a:extLst>
          </p:cNvPr>
          <p:cNvSpPr/>
          <p:nvPr/>
        </p:nvSpPr>
        <p:spPr>
          <a:xfrm>
            <a:off x="4724401" y="4693928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MaaS Table, governance needed</a:t>
            </a:r>
            <a:endParaRPr lang="en-NL" dirty="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DE6F460-49D0-4811-98A8-B57F7967B018}"/>
              </a:ext>
            </a:extLst>
          </p:cNvPr>
          <p:cNvCxnSpPr>
            <a:cxnSpLocks/>
          </p:cNvCxnSpPr>
          <p:nvPr/>
        </p:nvCxnSpPr>
        <p:spPr>
          <a:xfrm flipH="1">
            <a:off x="3283529" y="4112661"/>
            <a:ext cx="496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AB1441B6-1555-4B36-96E9-207474798ABB}"/>
              </a:ext>
            </a:extLst>
          </p:cNvPr>
          <p:cNvSpPr/>
          <p:nvPr/>
        </p:nvSpPr>
        <p:spPr>
          <a:xfrm>
            <a:off x="1197034" y="4522132"/>
            <a:ext cx="2086494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MP</a:t>
            </a:r>
            <a:endParaRPr lang="en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EBF3B56-A134-49AE-A573-34300383AA7A}"/>
              </a:ext>
            </a:extLst>
          </p:cNvPr>
          <p:cNvSpPr/>
          <p:nvPr/>
        </p:nvSpPr>
        <p:spPr>
          <a:xfrm>
            <a:off x="4760424" y="1779192"/>
            <a:ext cx="2086494" cy="1325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Certificate provider(s)</a:t>
            </a:r>
            <a:endParaRPr lang="en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B322A93-C921-4629-8AAE-15CAAB963AC7}"/>
              </a:ext>
            </a:extLst>
          </p:cNvPr>
          <p:cNvSpPr/>
          <p:nvPr/>
        </p:nvSpPr>
        <p:spPr>
          <a:xfrm>
            <a:off x="8251768" y="3918531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6B72C7E-0966-4073-B687-5F57F9C5BA09}"/>
              </a:ext>
            </a:extLst>
          </p:cNvPr>
          <p:cNvSpPr/>
          <p:nvPr/>
        </p:nvSpPr>
        <p:spPr>
          <a:xfrm>
            <a:off x="8251768" y="5299809"/>
            <a:ext cx="2086494" cy="1325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</a:t>
            </a:r>
            <a:endParaRPr lang="en-NL" dirty="0"/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5DD2213C-C014-4C37-ABE5-01EBC852599C}"/>
              </a:ext>
            </a:extLst>
          </p:cNvPr>
          <p:cNvGrpSpPr/>
          <p:nvPr/>
        </p:nvGrpSpPr>
        <p:grpSpPr>
          <a:xfrm>
            <a:off x="3283528" y="2441973"/>
            <a:ext cx="4968240" cy="3520617"/>
            <a:chOff x="3283528" y="2441973"/>
            <a:chExt cx="4968240" cy="3520617"/>
          </a:xfrm>
        </p:grpSpPr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5799BC95-E0B7-429F-9674-5440B5917C33}"/>
                </a:ext>
              </a:extLst>
            </p:cNvPr>
            <p:cNvGrpSpPr/>
            <p:nvPr/>
          </p:nvGrpSpPr>
          <p:grpSpPr>
            <a:xfrm>
              <a:off x="3283528" y="2441973"/>
              <a:ext cx="4968240" cy="3520617"/>
              <a:chOff x="3283528" y="2441973"/>
              <a:chExt cx="4968240" cy="3520617"/>
            </a:xfrm>
          </p:grpSpPr>
          <p:cxnSp>
            <p:nvCxnSpPr>
              <p:cNvPr id="35" name="Rechte verbindingslijn met pijl 34">
                <a:extLst>
                  <a:ext uri="{FF2B5EF4-FFF2-40B4-BE49-F238E27FC236}">
                    <a16:creationId xmlns:a16="http://schemas.microsoft.com/office/drawing/2014/main" id="{DA3C832C-BADC-4898-A6FB-4EEAE6A47C1A}"/>
                  </a:ext>
                </a:extLst>
              </p:cNvPr>
              <p:cNvCxnSpPr>
                <a:stCxn id="15" idx="1"/>
                <a:endCxn id="5" idx="3"/>
              </p:cNvCxnSpPr>
              <p:nvPr/>
            </p:nvCxnSpPr>
            <p:spPr>
              <a:xfrm flipH="1">
                <a:off x="3283528" y="2441973"/>
                <a:ext cx="1476896" cy="13425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met pijl 35">
                <a:extLst>
                  <a:ext uri="{FF2B5EF4-FFF2-40B4-BE49-F238E27FC236}">
                    <a16:creationId xmlns:a16="http://schemas.microsoft.com/office/drawing/2014/main" id="{3F658112-70F4-4BF4-89FB-2608600436FF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H="1">
                <a:off x="3283528" y="2441973"/>
                <a:ext cx="1476896" cy="2742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met pijl 38">
                <a:extLst>
                  <a:ext uri="{FF2B5EF4-FFF2-40B4-BE49-F238E27FC236}">
                    <a16:creationId xmlns:a16="http://schemas.microsoft.com/office/drawing/2014/main" id="{CFD15892-650C-4534-8C38-6E4405D4078C}"/>
                  </a:ext>
                </a:extLst>
              </p:cNvPr>
              <p:cNvCxnSpPr>
                <a:cxnSpLocks/>
                <a:stCxn id="15" idx="3"/>
                <a:endCxn id="6" idx="1"/>
              </p:cNvCxnSpPr>
              <p:nvPr/>
            </p:nvCxnSpPr>
            <p:spPr>
              <a:xfrm>
                <a:off x="6846918" y="2441973"/>
                <a:ext cx="1404850" cy="750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met pijl 41">
                <a:extLst>
                  <a:ext uri="{FF2B5EF4-FFF2-40B4-BE49-F238E27FC236}">
                    <a16:creationId xmlns:a16="http://schemas.microsoft.com/office/drawing/2014/main" id="{2EFD808C-90EE-45F4-8761-BD80136AD413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6846918" y="2441973"/>
                <a:ext cx="1404850" cy="2139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met pijl 44">
                <a:extLst>
                  <a:ext uri="{FF2B5EF4-FFF2-40B4-BE49-F238E27FC236}">
                    <a16:creationId xmlns:a16="http://schemas.microsoft.com/office/drawing/2014/main" id="{1C3D68FB-E954-448A-A620-DCB7977A2A36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>
                <a:off x="6846918" y="2441973"/>
                <a:ext cx="1404850" cy="3520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570DF103-032B-40D3-BE77-18BCFA786535}"/>
                </a:ext>
              </a:extLst>
            </p:cNvPr>
            <p:cNvSpPr txBox="1"/>
            <p:nvPr/>
          </p:nvSpPr>
          <p:spPr>
            <a:xfrm>
              <a:off x="3557847" y="2669547"/>
              <a:ext cx="2086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Valid certificate, CP validates</a:t>
              </a:r>
              <a:endParaRPr lang="en-NL" dirty="0"/>
            </a:p>
          </p:txBody>
        </p:sp>
      </p:grpSp>
      <p:grpSp>
        <p:nvGrpSpPr>
          <p:cNvPr id="55" name="Groep 54">
            <a:extLst>
              <a:ext uri="{FF2B5EF4-FFF2-40B4-BE49-F238E27FC236}">
                <a16:creationId xmlns:a16="http://schemas.microsoft.com/office/drawing/2014/main" id="{92D5F2D7-6A87-473A-A0D9-CC652F43D0FA}"/>
              </a:ext>
            </a:extLst>
          </p:cNvPr>
          <p:cNvGrpSpPr/>
          <p:nvPr/>
        </p:nvGrpSpPr>
        <p:grpSpPr>
          <a:xfrm>
            <a:off x="3283528" y="3192625"/>
            <a:ext cx="4968239" cy="3522263"/>
            <a:chOff x="3283528" y="3192625"/>
            <a:chExt cx="4968240" cy="3522263"/>
          </a:xfrm>
        </p:grpSpPr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8569B5FD-ED3B-4BAB-A3EB-EAB04E535E12}"/>
                </a:ext>
              </a:extLst>
            </p:cNvPr>
            <p:cNvGrpSpPr/>
            <p:nvPr/>
          </p:nvGrpSpPr>
          <p:grpSpPr>
            <a:xfrm>
              <a:off x="3283528" y="3192625"/>
              <a:ext cx="4968240" cy="2769965"/>
              <a:chOff x="3283528" y="3192625"/>
              <a:chExt cx="4968240" cy="2769965"/>
            </a:xfrm>
          </p:grpSpPr>
          <p:cxnSp>
            <p:nvCxnSpPr>
              <p:cNvPr id="10" name="Rechte verbindingslijn met pijl 9">
                <a:extLst>
                  <a:ext uri="{FF2B5EF4-FFF2-40B4-BE49-F238E27FC236}">
                    <a16:creationId xmlns:a16="http://schemas.microsoft.com/office/drawing/2014/main" id="{E07B5525-A1E7-4A56-A63C-41D08DB3644A}"/>
                  </a:ext>
                </a:extLst>
              </p:cNvPr>
              <p:cNvCxnSpPr>
                <a:cxnSpLocks/>
                <a:stCxn id="19" idx="1"/>
                <a:endCxn id="7" idx="3"/>
              </p:cNvCxnSpPr>
              <p:nvPr/>
            </p:nvCxnSpPr>
            <p:spPr>
              <a:xfrm flipH="1" flipV="1">
                <a:off x="6810895" y="5356709"/>
                <a:ext cx="1440873" cy="605881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Rechte verbindingslijn met pijl 10">
                <a:extLst>
                  <a:ext uri="{FF2B5EF4-FFF2-40B4-BE49-F238E27FC236}">
                    <a16:creationId xmlns:a16="http://schemas.microsoft.com/office/drawing/2014/main" id="{F51AC789-3B23-4DF5-B0A8-211759A6D2B3}"/>
                  </a:ext>
                </a:extLst>
              </p:cNvPr>
              <p:cNvCxnSpPr>
                <a:cxnSpLocks/>
                <a:stCxn id="7" idx="1"/>
                <a:endCxn id="5" idx="3"/>
              </p:cNvCxnSpPr>
              <p:nvPr/>
            </p:nvCxnSpPr>
            <p:spPr>
              <a:xfrm flipH="1" flipV="1">
                <a:off x="3283528" y="3784528"/>
                <a:ext cx="1440873" cy="1572181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met pijl 15">
                <a:extLst>
                  <a:ext uri="{FF2B5EF4-FFF2-40B4-BE49-F238E27FC236}">
                    <a16:creationId xmlns:a16="http://schemas.microsoft.com/office/drawing/2014/main" id="{50FCFA30-DD67-4003-98AD-37F9F9EC1236}"/>
                  </a:ext>
                </a:extLst>
              </p:cNvPr>
              <p:cNvCxnSpPr>
                <a:cxnSpLocks/>
                <a:stCxn id="7" idx="1"/>
                <a:endCxn id="14" idx="3"/>
              </p:cNvCxnSpPr>
              <p:nvPr/>
            </p:nvCxnSpPr>
            <p:spPr>
              <a:xfrm flipH="1" flipV="1">
                <a:off x="3283528" y="5184913"/>
                <a:ext cx="1440873" cy="171796"/>
              </a:xfrm>
              <a:prstGeom prst="straightConnector1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met pijl 19">
                <a:extLst>
                  <a:ext uri="{FF2B5EF4-FFF2-40B4-BE49-F238E27FC236}">
                    <a16:creationId xmlns:a16="http://schemas.microsoft.com/office/drawing/2014/main" id="{59EE3DE0-B0AB-4416-997F-4FBBB7732767}"/>
                  </a:ext>
                </a:extLst>
              </p:cNvPr>
              <p:cNvCxnSpPr>
                <a:cxnSpLocks/>
                <a:stCxn id="18" idx="1"/>
                <a:endCxn id="7" idx="3"/>
              </p:cNvCxnSpPr>
              <p:nvPr/>
            </p:nvCxnSpPr>
            <p:spPr>
              <a:xfrm flipH="1">
                <a:off x="6810895" y="4581312"/>
                <a:ext cx="1440873" cy="775397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>
                <a:extLst>
                  <a:ext uri="{FF2B5EF4-FFF2-40B4-BE49-F238E27FC236}">
                    <a16:creationId xmlns:a16="http://schemas.microsoft.com/office/drawing/2014/main" id="{0CF1CA55-6E83-4C45-9267-260D00DADABE}"/>
                  </a:ext>
                </a:extLst>
              </p:cNvPr>
              <p:cNvCxnSpPr>
                <a:cxnSpLocks/>
                <a:stCxn id="6" idx="1"/>
                <a:endCxn id="7" idx="3"/>
              </p:cNvCxnSpPr>
              <p:nvPr/>
            </p:nvCxnSpPr>
            <p:spPr>
              <a:xfrm flipH="1">
                <a:off x="6810895" y="3192625"/>
                <a:ext cx="1440873" cy="2164084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B8BE19E7-3A80-44A5-ACB7-0DBA8E599F18}"/>
                </a:ext>
              </a:extLst>
            </p:cNvPr>
            <p:cNvSpPr txBox="1"/>
            <p:nvPr/>
          </p:nvSpPr>
          <p:spPr>
            <a:xfrm>
              <a:off x="4541521" y="5791558"/>
              <a:ext cx="2601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Register certificate on ‘market’. MaaS ID + thumbnail + </a:t>
              </a:r>
              <a:r>
                <a:rPr lang="en-GB" dirty="0" err="1"/>
                <a:t>uri</a:t>
              </a:r>
              <a:endParaRPr lang="en-NL" dirty="0"/>
            </a:p>
          </p:txBody>
        </p:sp>
      </p:grpSp>
      <p:grpSp>
        <p:nvGrpSpPr>
          <p:cNvPr id="57" name="Groep 56">
            <a:extLst>
              <a:ext uri="{FF2B5EF4-FFF2-40B4-BE49-F238E27FC236}">
                <a16:creationId xmlns:a16="http://schemas.microsoft.com/office/drawing/2014/main" id="{E645BECF-1ECB-4AE3-A5A6-71778CF980BC}"/>
              </a:ext>
            </a:extLst>
          </p:cNvPr>
          <p:cNvGrpSpPr/>
          <p:nvPr/>
        </p:nvGrpSpPr>
        <p:grpSpPr>
          <a:xfrm>
            <a:off x="3283528" y="3656762"/>
            <a:ext cx="4968241" cy="369332"/>
            <a:chOff x="3283528" y="3656762"/>
            <a:chExt cx="4968241" cy="369332"/>
          </a:xfrm>
        </p:grpSpPr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DAFF4F19-99BC-408A-9B55-739E50A6E7DA}"/>
                </a:ext>
              </a:extLst>
            </p:cNvPr>
            <p:cNvCxnSpPr>
              <a:cxnSpLocks/>
            </p:cNvCxnSpPr>
            <p:nvPr/>
          </p:nvCxnSpPr>
          <p:spPr>
            <a:xfrm>
              <a:off x="3283528" y="3984033"/>
              <a:ext cx="4968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357D41D9-9C42-4AC8-B415-8DF0BBA988E7}"/>
                </a:ext>
              </a:extLst>
            </p:cNvPr>
            <p:cNvSpPr txBox="1"/>
            <p:nvPr/>
          </p:nvSpPr>
          <p:spPr>
            <a:xfrm>
              <a:off x="4287983" y="3656762"/>
              <a:ext cx="302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e.g. book something</a:t>
              </a:r>
              <a:endParaRPr lang="en-NL" dirty="0"/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85E7596B-4069-46BB-B4F2-43053E247B83}"/>
              </a:ext>
            </a:extLst>
          </p:cNvPr>
          <p:cNvGrpSpPr/>
          <p:nvPr/>
        </p:nvGrpSpPr>
        <p:grpSpPr>
          <a:xfrm>
            <a:off x="6810895" y="3984033"/>
            <a:ext cx="3888970" cy="1372676"/>
            <a:chOff x="6810895" y="3984033"/>
            <a:chExt cx="3888970" cy="1372676"/>
          </a:xfrm>
        </p:grpSpPr>
        <p:cxnSp>
          <p:nvCxnSpPr>
            <p:cNvPr id="51" name="Rechte verbindingslijn met pijl 50">
              <a:extLst>
                <a:ext uri="{FF2B5EF4-FFF2-40B4-BE49-F238E27FC236}">
                  <a16:creationId xmlns:a16="http://schemas.microsoft.com/office/drawing/2014/main" id="{0DD708BC-A3E9-4DD2-B39D-BA9CB0805E91}"/>
                </a:ext>
              </a:extLst>
            </p:cNvPr>
            <p:cNvCxnSpPr>
              <a:stCxn id="18" idx="1"/>
              <a:endCxn id="7" idx="3"/>
            </p:cNvCxnSpPr>
            <p:nvPr/>
          </p:nvCxnSpPr>
          <p:spPr>
            <a:xfrm flipH="1">
              <a:off x="6810895" y="4581312"/>
              <a:ext cx="1440873" cy="775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BBAD8E7F-630C-4C8D-8043-A0A00F37B1BA}"/>
                </a:ext>
              </a:extLst>
            </p:cNvPr>
            <p:cNvSpPr txBox="1"/>
            <p:nvPr/>
          </p:nvSpPr>
          <p:spPr>
            <a:xfrm>
              <a:off x="8613371" y="3984033"/>
              <a:ext cx="208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Unknown MSP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C182C-1F77-40C1-BF6D-881741CD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Addendum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081A2F-8E4A-46B0-848F-1B69BCAD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MP’s and TO’s need to return multiple legs as one result (e.g. traveling by train, having overlaps, brokers or TO’s with multiple modalities)</a:t>
            </a:r>
            <a:endParaRPr lang="en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CAB4DC0-BA32-4EF4-AD0A-6A754CB2FD26}"/>
              </a:ext>
            </a:extLst>
          </p:cNvPr>
          <p:cNvSpPr/>
          <p:nvPr/>
        </p:nvSpPr>
        <p:spPr>
          <a:xfrm>
            <a:off x="7391400" y="2377440"/>
            <a:ext cx="147828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  <a:endParaRPr lang="en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6744C43-A5D7-47B3-8360-F73C3538C88F}"/>
              </a:ext>
            </a:extLst>
          </p:cNvPr>
          <p:cNvSpPr/>
          <p:nvPr/>
        </p:nvSpPr>
        <p:spPr>
          <a:xfrm>
            <a:off x="7391400" y="3672841"/>
            <a:ext cx="1478280" cy="807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  <a:endParaRPr lang="en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061E28-BAE3-4E60-AEBA-B1E4DB70BB5E}"/>
              </a:ext>
            </a:extLst>
          </p:cNvPr>
          <p:cNvSpPr/>
          <p:nvPr/>
        </p:nvSpPr>
        <p:spPr>
          <a:xfrm>
            <a:off x="6652260" y="4979830"/>
            <a:ext cx="1478280" cy="807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4EE2F66-448E-454B-BB7D-706916880AD4}"/>
              </a:ext>
            </a:extLst>
          </p:cNvPr>
          <p:cNvSpPr/>
          <p:nvPr/>
        </p:nvSpPr>
        <p:spPr>
          <a:xfrm>
            <a:off x="8378952" y="4968242"/>
            <a:ext cx="1478280" cy="807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NL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670FA2F-6EA5-4A69-8852-E527FB3E19F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30540" y="3185160"/>
            <a:ext cx="0" cy="48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4AE68C8-45CC-4C8E-9DD4-3B016C3C02F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391400" y="4480561"/>
            <a:ext cx="739140" cy="49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E13D25B-DB50-4A88-B479-83F2380D6FC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130540" y="4480561"/>
            <a:ext cx="987552" cy="48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6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E9E86-E813-49D5-AD0A-04FD287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A3002-A95A-4A63-86DB-53903F77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architecture we need?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868413"/>
      </p:ext>
    </p:extLst>
  </p:cSld>
  <p:clrMapOvr>
    <a:masterClrMapping/>
  </p:clrMapOvr>
</p:sld>
</file>

<file path=ppt/theme/theme1.xml><?xml version="1.0" encoding="utf-8"?>
<a:theme xmlns:a="http://schemas.openxmlformats.org/drawingml/2006/main" name="Weergave">
  <a:themeElements>
    <a:clrScheme name="Weergav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eergav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eergav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MP.potx" id="{5AE6A52C-CEE5-4F54-9279-764E51F459C7}" vid="{C17C2888-0994-41B1-B0C2-BA458D6E7C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12671</TotalTime>
  <Words>480</Words>
  <Application>Microsoft Office PowerPoint</Application>
  <PresentationFormat>Breedbeeld</PresentationFormat>
  <Paragraphs>82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Century Schoolbook</vt:lpstr>
      <vt:lpstr>Wingdings 2</vt:lpstr>
      <vt:lpstr>Weergave</vt:lpstr>
      <vt:lpstr>Authentication</vt:lpstr>
      <vt:lpstr>Reasons</vt:lpstr>
      <vt:lpstr>Types of authentication</vt:lpstr>
      <vt:lpstr>Username/password: every TO/MP needs contact with each other one.</vt:lpstr>
      <vt:lpstr>Token / OAuth – 1 authority needed, technical not convenient, globally not doable</vt:lpstr>
      <vt:lpstr>Certificate &amp; router (ETC)</vt:lpstr>
      <vt:lpstr>External certificates</vt:lpstr>
      <vt:lpstr>Addendum</vt:lpstr>
      <vt:lpstr>Discussion</vt:lpstr>
      <vt:lpstr>External certificates</vt:lpstr>
      <vt:lpstr>Extra info: ticket stock</vt:lpstr>
      <vt:lpstr>After visit AMS Internet 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Certificates</dc:title>
  <dc:creator>Edwin van den Belt</dc:creator>
  <cp:lastModifiedBy>Edwin van den Belt</cp:lastModifiedBy>
  <cp:revision>70</cp:revision>
  <dcterms:created xsi:type="dcterms:W3CDTF">2020-01-13T13:31:43Z</dcterms:created>
  <dcterms:modified xsi:type="dcterms:W3CDTF">2020-02-19T05:04:45Z</dcterms:modified>
</cp:coreProperties>
</file>