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7" r:id="rId4"/>
    <p:sldId id="268" r:id="rId5"/>
    <p:sldId id="269"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663E24C-C429-4E17-A3A6-880CABC33A2A}">
          <p14:sldIdLst>
            <p14:sldId id="256"/>
            <p14:sldId id="260"/>
            <p14:sldId id="267"/>
            <p14:sldId id="268"/>
            <p14:sldId id="269"/>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nl-NL"/>
              <a:t>Klik om stijl te bewerken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79A7EA3-D718-4E90-A0D1-00B10EBBD16B}" type="datetimeFigureOut">
              <a:rPr lang="en-NL" smtClean="0"/>
              <a:t>18/02/2020</a:t>
            </a:fld>
            <a:endParaRPr lang="en-N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EA57009-E537-491A-BBFD-894D6A57D4AC}" type="slidenum">
              <a:rPr lang="en-NL" smtClean="0"/>
              <a:t>‹nr.›</a:t>
            </a:fld>
            <a:endParaRPr lang="en-N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05714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79A7EA3-D718-4E90-A0D1-00B10EBBD16B}" type="datetimeFigureOut">
              <a:rPr lang="en-NL" smtClean="0"/>
              <a:t>18/02/2020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397420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79A7EA3-D718-4E90-A0D1-00B10EBBD16B}" type="datetimeFigureOut">
              <a:rPr lang="en-NL" smtClean="0"/>
              <a:t>18/02/2020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410413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anose="020B0606020202030204" pitchFamily="34" charset="0"/>
              </a:defRPr>
            </a:lvl1pPr>
          </a:lstStyle>
          <a:p>
            <a:r>
              <a:rPr lang="nl-NL"/>
              <a:t>Klik om stijl te bewerken</a:t>
            </a:r>
            <a:endParaRPr lang="en-US" dirty="0"/>
          </a:p>
        </p:txBody>
      </p:sp>
      <p:sp>
        <p:nvSpPr>
          <p:cNvPr id="3" name="Content Placeholder 2"/>
          <p:cNvSpPr>
            <a:spLocks noGrp="1"/>
          </p:cNvSpPr>
          <p:nvPr>
            <p:ph idx="1"/>
          </p:nvPr>
        </p:nvSpPr>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rot="16200000">
            <a:off x="11222580" y="1423573"/>
            <a:ext cx="1054924" cy="365125"/>
          </a:xfrm>
        </p:spPr>
        <p:txBody>
          <a:bodyPr/>
          <a:lstStyle>
            <a:lvl1pPr>
              <a:defRPr>
                <a:latin typeface="Arial Narrow" panose="020B0606020202030204" pitchFamily="34" charset="0"/>
              </a:defRPr>
            </a:lvl1pPr>
          </a:lstStyle>
          <a:p>
            <a:fld id="{479A7EA3-D718-4E90-A0D1-00B10EBBD16B}" type="datetimeFigureOut">
              <a:rPr lang="en-NL" smtClean="0"/>
              <a:pPr/>
              <a:t>18/02/2020</a:t>
            </a:fld>
            <a:endParaRPr lang="en-NL"/>
          </a:p>
        </p:txBody>
      </p:sp>
      <p:sp>
        <p:nvSpPr>
          <p:cNvPr id="5" name="Footer Placeholder 4"/>
          <p:cNvSpPr>
            <a:spLocks noGrp="1"/>
          </p:cNvSpPr>
          <p:nvPr>
            <p:ph type="ftr" sz="quarter" idx="11"/>
          </p:nvPr>
        </p:nvSpPr>
        <p:spPr/>
        <p:txBody>
          <a:bodyPr/>
          <a:lstStyle>
            <a:lvl1pPr>
              <a:defRPr>
                <a:latin typeface="Arial Narrow" panose="020B0606020202030204" pitchFamily="34" charset="0"/>
              </a:defRPr>
            </a:lvl1pPr>
          </a:lstStyle>
          <a:p>
            <a:endParaRPr lang="en-NL"/>
          </a:p>
        </p:txBody>
      </p:sp>
      <p:sp>
        <p:nvSpPr>
          <p:cNvPr id="6" name="Slide Number Placeholder 5"/>
          <p:cNvSpPr>
            <a:spLocks noGrp="1"/>
          </p:cNvSpPr>
          <p:nvPr>
            <p:ph type="sldNum" sz="quarter" idx="12"/>
          </p:nvPr>
        </p:nvSpPr>
        <p:spPr/>
        <p:txBody>
          <a:bodyPr/>
          <a:lstStyle>
            <a:lvl1pPr>
              <a:defRPr>
                <a:latin typeface="Arial Narrow" panose="020B0606020202030204" pitchFamily="34" charset="0"/>
              </a:defRPr>
            </a:lvl1pPr>
          </a:lstStyle>
          <a:p>
            <a:fld id="{8EA57009-E537-491A-BBFD-894D6A57D4AC}" type="slidenum">
              <a:rPr lang="en-NL" smtClean="0"/>
              <a:pPr/>
              <a:t>‹nr.›</a:t>
            </a:fld>
            <a:endParaRPr lang="en-NL"/>
          </a:p>
        </p:txBody>
      </p:sp>
      <p:pic>
        <p:nvPicPr>
          <p:cNvPr id="8" name="Afbeelding 7">
            <a:extLst>
              <a:ext uri="{FF2B5EF4-FFF2-40B4-BE49-F238E27FC236}">
                <a16:creationId xmlns:a16="http://schemas.microsoft.com/office/drawing/2014/main" id="{F028DD28-A241-4335-85C6-580A854D097C}"/>
              </a:ext>
            </a:extLst>
          </p:cNvPr>
          <p:cNvPicPr>
            <a:picLocks noChangeAspect="1"/>
          </p:cNvPicPr>
          <p:nvPr userDrawn="1"/>
        </p:nvPicPr>
        <p:blipFill>
          <a:blip r:embed="rId2"/>
          <a:stretch>
            <a:fillRect/>
          </a:stretch>
        </p:blipFill>
        <p:spPr>
          <a:xfrm>
            <a:off x="11521408" y="240377"/>
            <a:ext cx="457264" cy="457264"/>
          </a:xfrm>
          <a:prstGeom prst="rect">
            <a:avLst/>
          </a:prstGeom>
        </p:spPr>
      </p:pic>
    </p:spTree>
    <p:extLst>
      <p:ext uri="{BB962C8B-B14F-4D97-AF65-F5344CB8AC3E}">
        <p14:creationId xmlns:p14="http://schemas.microsoft.com/office/powerpoint/2010/main" val="319078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nl-NL"/>
              <a:t>Klik om stijl te bewerken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479A7EA3-D718-4E90-A0D1-00B10EBBD16B}" type="datetimeFigureOut">
              <a:rPr lang="en-NL" smtClean="0"/>
              <a:t>18/02/2020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A57009-E537-491A-BBFD-894D6A57D4AC}" type="slidenum">
              <a:rPr lang="en-NL" smtClean="0"/>
              <a:t>‹nr.›</a:t>
            </a:fld>
            <a:endParaRPr lang="en-N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89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79A7EA3-D718-4E90-A0D1-00B10EBBD16B}"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357129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nl-NL"/>
              <a:t>Klikken om de tekststijl van het model te bewerken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79A7EA3-D718-4E90-A0D1-00B10EBBD16B}" type="datetimeFigureOut">
              <a:rPr lang="en-NL" smtClean="0"/>
              <a:t>18/02/2020</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331498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79A7EA3-D718-4E90-A0D1-00B10EBBD16B}" type="datetimeFigureOut">
              <a:rPr lang="en-NL" smtClean="0"/>
              <a:t>18/02/2020</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404433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A7EA3-D718-4E90-A0D1-00B10EBBD16B}" type="datetimeFigureOut">
              <a:rPr lang="en-NL" smtClean="0"/>
              <a:t>18/02/2020</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262763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nl-NL"/>
              <a:t>Klik om stijl te bewerken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79A7EA3-D718-4E90-A0D1-00B10EBBD16B}"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20077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nl-NL"/>
              <a:t>Klik om stijl te bewerken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79A7EA3-D718-4E90-A0D1-00B10EBBD16B}"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8EA57009-E537-491A-BBFD-894D6A57D4AC}" type="slidenum">
              <a:rPr lang="en-NL" smtClean="0"/>
              <a:t>‹nr.›</a:t>
            </a:fld>
            <a:endParaRPr lang="en-NL"/>
          </a:p>
        </p:txBody>
      </p:sp>
    </p:spTree>
    <p:extLst>
      <p:ext uri="{BB962C8B-B14F-4D97-AF65-F5344CB8AC3E}">
        <p14:creationId xmlns:p14="http://schemas.microsoft.com/office/powerpoint/2010/main" val="50308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nl-NL"/>
              <a:t>Klik om stijl te bewerken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79A7EA3-D718-4E90-A0D1-00B10EBBD16B}" type="datetimeFigureOut">
              <a:rPr lang="en-NL" smtClean="0"/>
              <a:t>18/02/2020</a:t>
            </a:fld>
            <a:endParaRPr lang="en-N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EA57009-E537-491A-BBFD-894D6A57D4AC}" type="slidenum">
              <a:rPr lang="en-NL" smtClean="0"/>
              <a:t>‹nr.›</a:t>
            </a:fld>
            <a:endParaRPr lang="en-NL"/>
          </a:p>
        </p:txBody>
      </p:sp>
    </p:spTree>
    <p:extLst>
      <p:ext uri="{BB962C8B-B14F-4D97-AF65-F5344CB8AC3E}">
        <p14:creationId xmlns:p14="http://schemas.microsoft.com/office/powerpoint/2010/main" val="31366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72">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74">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BFEC5BA7-B81F-471A-9249-56B90DE23D37}"/>
              </a:ext>
            </a:extLst>
          </p:cNvPr>
          <p:cNvSpPr>
            <a:spLocks noGrp="1"/>
          </p:cNvSpPr>
          <p:nvPr>
            <p:ph type="ctrTitle"/>
          </p:nvPr>
        </p:nvSpPr>
        <p:spPr>
          <a:xfrm>
            <a:off x="6941573" y="758952"/>
            <a:ext cx="4584383" cy="4041648"/>
          </a:xfrm>
        </p:spPr>
        <p:txBody>
          <a:bodyPr>
            <a:normAutofit/>
          </a:bodyPr>
          <a:lstStyle/>
          <a:p>
            <a:r>
              <a:rPr lang="en-GB" sz="6100" dirty="0">
                <a:solidFill>
                  <a:srgbClr val="FFFFFF"/>
                </a:solidFill>
                <a:latin typeface="Arial Narrow" panose="020B0606020202030204" pitchFamily="34" charset="0"/>
              </a:rPr>
              <a:t>Payments</a:t>
            </a:r>
            <a:endParaRPr lang="en-NL" sz="6100" dirty="0">
              <a:solidFill>
                <a:srgbClr val="FFFFFF"/>
              </a:solidFill>
              <a:latin typeface="Arial Narrow" panose="020B0606020202030204" pitchFamily="34" charset="0"/>
            </a:endParaRPr>
          </a:p>
        </p:txBody>
      </p:sp>
      <p:sp>
        <p:nvSpPr>
          <p:cNvPr id="3" name="Ondertitel 2">
            <a:extLst>
              <a:ext uri="{FF2B5EF4-FFF2-40B4-BE49-F238E27FC236}">
                <a16:creationId xmlns:a16="http://schemas.microsoft.com/office/drawing/2014/main" id="{062B05B5-75E3-446E-8E35-0057B1E66C13}"/>
              </a:ext>
            </a:extLst>
          </p:cNvPr>
          <p:cNvSpPr>
            <a:spLocks noGrp="1"/>
          </p:cNvSpPr>
          <p:nvPr>
            <p:ph type="subTitle" idx="1"/>
          </p:nvPr>
        </p:nvSpPr>
        <p:spPr>
          <a:xfrm>
            <a:off x="6927094" y="4800600"/>
            <a:ext cx="3922103" cy="1691640"/>
          </a:xfrm>
        </p:spPr>
        <p:txBody>
          <a:bodyPr>
            <a:normAutofit/>
          </a:bodyPr>
          <a:lstStyle/>
          <a:p>
            <a:r>
              <a:rPr lang="en-GB" sz="2000" dirty="0">
                <a:solidFill>
                  <a:srgbClr val="D9D9D9"/>
                </a:solidFill>
                <a:latin typeface="Arial Narrow" panose="020B0606020202030204" pitchFamily="34" charset="0"/>
              </a:rPr>
              <a:t>TOMP API</a:t>
            </a:r>
            <a:endParaRPr lang="en-NL" sz="2000" dirty="0">
              <a:solidFill>
                <a:srgbClr val="D9D9D9"/>
              </a:solidFill>
              <a:latin typeface="Arial Narrow" panose="020B0606020202030204" pitchFamily="34" charset="0"/>
            </a:endParaRPr>
          </a:p>
        </p:txBody>
      </p:sp>
      <p:sp useBgFill="1">
        <p:nvSpPr>
          <p:cNvPr id="1039" name="Rectangle 76">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fbeeldingsresultaat voor tomp api">
            <a:extLst>
              <a:ext uri="{FF2B5EF4-FFF2-40B4-BE49-F238E27FC236}">
                <a16:creationId xmlns:a16="http://schemas.microsoft.com/office/drawing/2014/main" id="{14B88978-9114-4C32-A5A5-1F6203E9D7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4183" y="853091"/>
            <a:ext cx="5151817" cy="515181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1969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5B8FB9-EB74-4DDF-96A9-BE21DFEE8995}"/>
              </a:ext>
            </a:extLst>
          </p:cNvPr>
          <p:cNvSpPr>
            <a:spLocks noGrp="1"/>
          </p:cNvSpPr>
          <p:nvPr>
            <p:ph type="title"/>
          </p:nvPr>
        </p:nvSpPr>
        <p:spPr/>
        <p:txBody>
          <a:bodyPr/>
          <a:lstStyle/>
          <a:p>
            <a:r>
              <a:rPr lang="en-GB" dirty="0"/>
              <a:t>What’s now in the API?</a:t>
            </a:r>
            <a:endParaRPr lang="en-NL" dirty="0"/>
          </a:p>
        </p:txBody>
      </p:sp>
      <p:sp>
        <p:nvSpPr>
          <p:cNvPr id="3" name="Tijdelijke aanduiding voor inhoud 2">
            <a:extLst>
              <a:ext uri="{FF2B5EF4-FFF2-40B4-BE49-F238E27FC236}">
                <a16:creationId xmlns:a16="http://schemas.microsoft.com/office/drawing/2014/main" id="{D61E6901-9399-43CD-A444-A955BBD20AA0}"/>
              </a:ext>
            </a:extLst>
          </p:cNvPr>
          <p:cNvSpPr>
            <a:spLocks noGrp="1"/>
          </p:cNvSpPr>
          <p:nvPr>
            <p:ph idx="1"/>
          </p:nvPr>
        </p:nvSpPr>
        <p:spPr/>
        <p:txBody>
          <a:bodyPr>
            <a:normAutofit/>
          </a:bodyPr>
          <a:lstStyle/>
          <a:p>
            <a:pPr lvl="1"/>
            <a:r>
              <a:rPr lang="en-GB" dirty="0"/>
              <a:t>Planning</a:t>
            </a:r>
          </a:p>
          <a:p>
            <a:pPr lvl="2"/>
            <a:r>
              <a:rPr lang="en-GB" dirty="0"/>
              <a:t>For the ‘simple leg’ result there is a ‘pricing’ field, containing a fare object. (explained later)</a:t>
            </a:r>
          </a:p>
          <a:p>
            <a:pPr lvl="2"/>
            <a:r>
              <a:rPr lang="en-GB" dirty="0"/>
              <a:t>For the ‘</a:t>
            </a:r>
            <a:r>
              <a:rPr lang="en-GB" dirty="0" err="1"/>
              <a:t>composit</a:t>
            </a:r>
            <a:r>
              <a:rPr lang="en-GB" dirty="0"/>
              <a:t> leg’ result there is also a ‘pricing’ field, containing the fare for the all the legs underneath.</a:t>
            </a:r>
          </a:p>
          <a:p>
            <a:pPr lvl="3"/>
            <a:r>
              <a:rPr lang="en-GB" dirty="0"/>
              <a:t>It’s also possible to show the separate prices per part, but the pricing of the whole is the one that counts.</a:t>
            </a:r>
          </a:p>
          <a:p>
            <a:pPr lvl="2"/>
            <a:r>
              <a:rPr lang="en-GB" dirty="0"/>
              <a:t>The fare object will be:</a:t>
            </a:r>
          </a:p>
          <a:p>
            <a:pPr lvl="3"/>
            <a:r>
              <a:rPr lang="en-GB" dirty="0"/>
              <a:t>An indication of the price you have to pay (fixed, e.g. taxi)</a:t>
            </a:r>
          </a:p>
          <a:p>
            <a:pPr lvl="3"/>
            <a:r>
              <a:rPr lang="en-GB" dirty="0"/>
              <a:t>An agreed price (fixed, e.g. train)</a:t>
            </a:r>
          </a:p>
          <a:p>
            <a:pPr lvl="3"/>
            <a:r>
              <a:rPr lang="en-GB" dirty="0"/>
              <a:t>An template how to calculate your price (at least some flex elements, like 0.50EUR per hour, e.g. bike rental or 0.85EUR per </a:t>
            </a:r>
            <a:r>
              <a:rPr lang="en-GB" dirty="0" err="1"/>
              <a:t>kilometer</a:t>
            </a:r>
            <a:r>
              <a:rPr lang="en-GB" dirty="0"/>
              <a:t> (taxi))</a:t>
            </a:r>
          </a:p>
          <a:p>
            <a:pPr lvl="1"/>
            <a:r>
              <a:rPr lang="en-GB" dirty="0"/>
              <a:t>Booking</a:t>
            </a:r>
          </a:p>
          <a:p>
            <a:pPr lvl="2"/>
            <a:r>
              <a:rPr lang="en-GB" dirty="0"/>
              <a:t>Doesn’t contain any information about payment. It’s referencing to the planning part with supplied leg-id</a:t>
            </a:r>
          </a:p>
          <a:p>
            <a:pPr lvl="1"/>
            <a:r>
              <a:rPr lang="en-GB" dirty="0"/>
              <a:t>Payment</a:t>
            </a:r>
          </a:p>
          <a:p>
            <a:pPr lvl="2"/>
            <a:r>
              <a:rPr lang="en-GB" dirty="0"/>
              <a:t>Request the amount to pay (per leg/extra claimed cost) from the other party. For instance, a MP can request the journal list from each separate TO over the last month.</a:t>
            </a:r>
          </a:p>
          <a:p>
            <a:pPr lvl="2"/>
            <a:r>
              <a:rPr lang="en-GB" dirty="0"/>
              <a:t>Claim extra costs (damage, loss, fines, etc)</a:t>
            </a:r>
          </a:p>
          <a:p>
            <a:pPr lvl="1"/>
            <a:endParaRPr lang="en-NL" dirty="0"/>
          </a:p>
        </p:txBody>
      </p:sp>
    </p:spTree>
    <p:extLst>
      <p:ext uri="{BB962C8B-B14F-4D97-AF65-F5344CB8AC3E}">
        <p14:creationId xmlns:p14="http://schemas.microsoft.com/office/powerpoint/2010/main" val="160108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4E2F32-18CC-4B3C-BE68-2D060A36DAF7}"/>
              </a:ext>
            </a:extLst>
          </p:cNvPr>
          <p:cNvSpPr>
            <a:spLocks noGrp="1"/>
          </p:cNvSpPr>
          <p:nvPr>
            <p:ph type="title"/>
          </p:nvPr>
        </p:nvSpPr>
        <p:spPr/>
        <p:txBody>
          <a:bodyPr/>
          <a:lstStyle/>
          <a:p>
            <a:r>
              <a:rPr lang="en-GB" dirty="0"/>
              <a:t>In depth: the fare object</a:t>
            </a:r>
            <a:endParaRPr lang="en-NL" dirty="0"/>
          </a:p>
        </p:txBody>
      </p:sp>
      <p:sp>
        <p:nvSpPr>
          <p:cNvPr id="3" name="Tijdelijke aanduiding voor inhoud 2">
            <a:extLst>
              <a:ext uri="{FF2B5EF4-FFF2-40B4-BE49-F238E27FC236}">
                <a16:creationId xmlns:a16="http://schemas.microsoft.com/office/drawing/2014/main" id="{56410133-2D44-46DB-A1EA-A71CBA6D6A66}"/>
              </a:ext>
            </a:extLst>
          </p:cNvPr>
          <p:cNvSpPr>
            <a:spLocks noGrp="1"/>
          </p:cNvSpPr>
          <p:nvPr>
            <p:ph idx="1"/>
          </p:nvPr>
        </p:nvSpPr>
        <p:spPr/>
        <p:txBody>
          <a:bodyPr>
            <a:normAutofit fontScale="85000" lnSpcReduction="20000"/>
          </a:bodyPr>
          <a:lstStyle/>
          <a:p>
            <a:r>
              <a:rPr lang="en-GB" dirty="0"/>
              <a:t>Fare consists of multiple ‘fare parts’</a:t>
            </a:r>
          </a:p>
          <a:p>
            <a:r>
              <a:rPr lang="en-GB" dirty="0"/>
              <a:t>Each fare part has:</a:t>
            </a:r>
          </a:p>
          <a:p>
            <a:pPr lvl="1"/>
            <a:r>
              <a:rPr lang="en-GB" dirty="0"/>
              <a:t>Type (FIXED, FLEX, MAX)</a:t>
            </a:r>
          </a:p>
          <a:p>
            <a:pPr lvl="1"/>
            <a:r>
              <a:rPr lang="en-GB" dirty="0"/>
              <a:t>Amount</a:t>
            </a:r>
          </a:p>
          <a:p>
            <a:pPr lvl="1"/>
            <a:r>
              <a:rPr lang="en-GB" dirty="0"/>
              <a:t>Currency code</a:t>
            </a:r>
          </a:p>
          <a:p>
            <a:pPr lvl="1"/>
            <a:r>
              <a:rPr lang="en-GB" dirty="0"/>
              <a:t>Tax rate </a:t>
            </a:r>
          </a:p>
          <a:p>
            <a:r>
              <a:rPr lang="en-GB" dirty="0"/>
              <a:t>And to support relative costs:</a:t>
            </a:r>
          </a:p>
          <a:p>
            <a:pPr lvl="1"/>
            <a:r>
              <a:rPr lang="en-GB" dirty="0"/>
              <a:t>Units (default 1)</a:t>
            </a:r>
          </a:p>
          <a:p>
            <a:pPr lvl="1"/>
            <a:r>
              <a:rPr lang="en-GB" dirty="0"/>
              <a:t>Unit type (e.g. hour, minute, kilometre… ) </a:t>
            </a:r>
          </a:p>
          <a:p>
            <a:pPr lvl="1"/>
            <a:r>
              <a:rPr lang="en-GB" dirty="0"/>
              <a:t>Example: bike rental, 1.50USD per half an hour { type: flex, amount: 1.50, currency-code: USD, units: 0.5, unit-type: hour }</a:t>
            </a:r>
          </a:p>
          <a:p>
            <a:r>
              <a:rPr lang="en-GB" dirty="0"/>
              <a:t>And to support scales:</a:t>
            </a:r>
          </a:p>
          <a:p>
            <a:pPr lvl="1"/>
            <a:r>
              <a:rPr lang="en-GB" dirty="0"/>
              <a:t>Scale from (start of scale, if absent 0)</a:t>
            </a:r>
          </a:p>
          <a:p>
            <a:pPr lvl="1"/>
            <a:r>
              <a:rPr lang="en-GB" dirty="0"/>
              <a:t>Scale to (end of scale, if absent infinity)</a:t>
            </a:r>
          </a:p>
          <a:p>
            <a:pPr lvl="1"/>
            <a:r>
              <a:rPr lang="en-GB" dirty="0"/>
              <a:t>Scale type (e.g. kilometre, hour, .. )</a:t>
            </a:r>
          </a:p>
          <a:p>
            <a:pPr lvl="1"/>
            <a:r>
              <a:rPr lang="en-GB" dirty="0"/>
              <a:t>Example: bike rental, 1.50USD per half hour for the first hour, after this 2.50USD per hour: this are 2 fare parts:</a:t>
            </a:r>
            <a:br>
              <a:rPr lang="en-GB" dirty="0"/>
            </a:br>
            <a:r>
              <a:rPr lang="en-GB" dirty="0"/>
              <a:t>{ type: flex, amount: 1.50, currency-code: USD, units: 0.5, unit-type: hour, scale-from: 0, scale-to: 1, scale-type: hour }</a:t>
            </a:r>
            <a:br>
              <a:rPr lang="en-GB" dirty="0"/>
            </a:br>
            <a:r>
              <a:rPr lang="en-GB" dirty="0"/>
              <a:t>{ type: flex, amount: 2.50, currency-code: USD, units: 1, unit-type: hour, scale-from:1, scale-type: hour }</a:t>
            </a:r>
            <a:endParaRPr lang="en-NL" dirty="0"/>
          </a:p>
        </p:txBody>
      </p:sp>
    </p:spTree>
    <p:extLst>
      <p:ext uri="{BB962C8B-B14F-4D97-AF65-F5344CB8AC3E}">
        <p14:creationId xmlns:p14="http://schemas.microsoft.com/office/powerpoint/2010/main" val="144268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17667C-A142-46E6-9EAD-CB240D834949}"/>
              </a:ext>
            </a:extLst>
          </p:cNvPr>
          <p:cNvSpPr>
            <a:spLocks noGrp="1"/>
          </p:cNvSpPr>
          <p:nvPr>
            <p:ph type="title"/>
          </p:nvPr>
        </p:nvSpPr>
        <p:spPr/>
        <p:txBody>
          <a:bodyPr/>
          <a:lstStyle/>
          <a:p>
            <a:r>
              <a:rPr lang="en-GB" dirty="0"/>
              <a:t>Claim extra costs</a:t>
            </a:r>
            <a:endParaRPr lang="en-NL" dirty="0"/>
          </a:p>
        </p:txBody>
      </p:sp>
      <p:sp>
        <p:nvSpPr>
          <p:cNvPr id="3" name="Tijdelijke aanduiding voor inhoud 2">
            <a:extLst>
              <a:ext uri="{FF2B5EF4-FFF2-40B4-BE49-F238E27FC236}">
                <a16:creationId xmlns:a16="http://schemas.microsoft.com/office/drawing/2014/main" id="{0BC51BA6-5211-4A02-A65A-D79DC3A49391}"/>
              </a:ext>
            </a:extLst>
          </p:cNvPr>
          <p:cNvSpPr>
            <a:spLocks noGrp="1"/>
          </p:cNvSpPr>
          <p:nvPr>
            <p:ph idx="1"/>
          </p:nvPr>
        </p:nvSpPr>
        <p:spPr/>
        <p:txBody>
          <a:bodyPr/>
          <a:lstStyle/>
          <a:p>
            <a:r>
              <a:rPr lang="en-GB" dirty="0"/>
              <a:t>You have to provide this:</a:t>
            </a:r>
          </a:p>
          <a:p>
            <a:pPr lvl="1"/>
            <a:r>
              <a:rPr lang="en-GB" dirty="0"/>
              <a:t>Amount</a:t>
            </a:r>
          </a:p>
          <a:p>
            <a:pPr lvl="1"/>
            <a:r>
              <a:rPr lang="en-GB" dirty="0"/>
              <a:t>Currency code</a:t>
            </a:r>
          </a:p>
          <a:p>
            <a:pPr lvl="1"/>
            <a:r>
              <a:rPr lang="en-GB" dirty="0"/>
              <a:t>Tax rate</a:t>
            </a:r>
          </a:p>
          <a:p>
            <a:pPr lvl="1"/>
            <a:r>
              <a:rPr lang="en-GB" dirty="0"/>
              <a:t>Category: </a:t>
            </a:r>
            <a:r>
              <a:rPr lang="en-US" dirty="0"/>
              <a:t>[ ALL, DAMAGE, LOSS, STOLEN, EXTRA_USAGE, REFUND, FINE, OTHER_ASSET_USED, CREDIT, VOUCHER, DEPOSIT, OTHER ]</a:t>
            </a:r>
          </a:p>
          <a:p>
            <a:pPr lvl="1"/>
            <a:r>
              <a:rPr lang="en-US" dirty="0"/>
              <a:t>Description (Mandatory in case of ‘OTHER’)</a:t>
            </a:r>
          </a:p>
          <a:p>
            <a:pPr lvl="1"/>
            <a:r>
              <a:rPr lang="en-US" dirty="0"/>
              <a:t>Account (bank account, future usage)</a:t>
            </a:r>
          </a:p>
          <a:p>
            <a:r>
              <a:rPr lang="en-US" dirty="0"/>
              <a:t>What does this facilitate?</a:t>
            </a:r>
          </a:p>
          <a:p>
            <a:pPr lvl="1"/>
            <a:r>
              <a:rPr lang="en-US" dirty="0"/>
              <a:t>Deposits (deposit &amp; refund)</a:t>
            </a:r>
          </a:p>
          <a:p>
            <a:pPr lvl="1"/>
            <a:r>
              <a:rPr lang="en-US" dirty="0"/>
              <a:t>All kinds of scenarios resulting from trip execution</a:t>
            </a:r>
          </a:p>
          <a:p>
            <a:pPr lvl="1"/>
            <a:r>
              <a:rPr lang="en-US" dirty="0"/>
              <a:t>….</a:t>
            </a:r>
          </a:p>
          <a:p>
            <a:pPr lvl="1"/>
            <a:endParaRPr lang="en-NL" dirty="0"/>
          </a:p>
        </p:txBody>
      </p:sp>
    </p:spTree>
    <p:extLst>
      <p:ext uri="{BB962C8B-B14F-4D97-AF65-F5344CB8AC3E}">
        <p14:creationId xmlns:p14="http://schemas.microsoft.com/office/powerpoint/2010/main" val="169552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1E62E-2A0F-4BA0-B999-6394D19D6B16}"/>
              </a:ext>
            </a:extLst>
          </p:cNvPr>
          <p:cNvSpPr>
            <a:spLocks noGrp="1"/>
          </p:cNvSpPr>
          <p:nvPr>
            <p:ph type="title"/>
          </p:nvPr>
        </p:nvSpPr>
        <p:spPr/>
        <p:txBody>
          <a:bodyPr/>
          <a:lstStyle/>
          <a:p>
            <a:r>
              <a:rPr lang="en-GB" dirty="0"/>
              <a:t>Overview of journal entries</a:t>
            </a:r>
            <a:endParaRPr lang="en-NL" dirty="0"/>
          </a:p>
        </p:txBody>
      </p:sp>
      <p:sp>
        <p:nvSpPr>
          <p:cNvPr id="3" name="Tijdelijke aanduiding voor inhoud 2">
            <a:extLst>
              <a:ext uri="{FF2B5EF4-FFF2-40B4-BE49-F238E27FC236}">
                <a16:creationId xmlns:a16="http://schemas.microsoft.com/office/drawing/2014/main" id="{5EB7B8E1-E004-4DDB-A7F5-1A9765FB7996}"/>
              </a:ext>
            </a:extLst>
          </p:cNvPr>
          <p:cNvSpPr>
            <a:spLocks noGrp="1"/>
          </p:cNvSpPr>
          <p:nvPr>
            <p:ph idx="1"/>
          </p:nvPr>
        </p:nvSpPr>
        <p:spPr/>
        <p:txBody>
          <a:bodyPr>
            <a:normAutofit fontScale="92500" lnSpcReduction="20000"/>
          </a:bodyPr>
          <a:lstStyle/>
          <a:p>
            <a:r>
              <a:rPr lang="en-GB" dirty="0"/>
              <a:t>Request per period, category or state</a:t>
            </a:r>
          </a:p>
          <a:p>
            <a:r>
              <a:rPr lang="en-GB" dirty="0"/>
              <a:t>Id </a:t>
            </a:r>
          </a:p>
          <a:p>
            <a:pPr lvl="1"/>
            <a:r>
              <a:rPr lang="en-GB" dirty="0"/>
              <a:t>journal-id (can be leg id)</a:t>
            </a:r>
          </a:p>
          <a:p>
            <a:pPr lvl="1"/>
            <a:r>
              <a:rPr lang="en-GB" dirty="0"/>
              <a:t>journal-sequence-id (per leg there can be multiple entries, like fare, fines, damages etc)</a:t>
            </a:r>
          </a:p>
          <a:p>
            <a:r>
              <a:rPr lang="en-GB" dirty="0"/>
              <a:t>Invoice and expiration date</a:t>
            </a:r>
          </a:p>
          <a:p>
            <a:r>
              <a:rPr lang="en-GB" dirty="0"/>
              <a:t>Amount, currency code, tax</a:t>
            </a:r>
          </a:p>
          <a:p>
            <a:r>
              <a:rPr lang="en-GB" dirty="0"/>
              <a:t>State </a:t>
            </a:r>
            <a:r>
              <a:rPr lang="en-US" dirty="0"/>
              <a:t>[ TO_INVOICE, INVOICED, PARTLY_PAYED, PAYED, TO_DISCUSS, REJECTED ]</a:t>
            </a:r>
            <a:endParaRPr lang="en-GB" dirty="0"/>
          </a:p>
          <a:p>
            <a:r>
              <a:rPr lang="en-GB" dirty="0"/>
              <a:t>Some leg info</a:t>
            </a:r>
          </a:p>
          <a:p>
            <a:pPr lvl="1"/>
            <a:r>
              <a:rPr lang="en-GB" dirty="0"/>
              <a:t>Travelled distance &amp; distance type (km, mile)</a:t>
            </a:r>
          </a:p>
          <a:p>
            <a:pPr lvl="1"/>
            <a:r>
              <a:rPr lang="en-GB" dirty="0"/>
              <a:t>Travelled time</a:t>
            </a:r>
          </a:p>
          <a:p>
            <a:pPr lvl="1"/>
            <a:r>
              <a:rPr lang="en-GB" dirty="0"/>
              <a:t>This way the internal consistency can be guaranteed (you can calculate the final price using these properties and the fare object). In some cases the travelled time or distance can be used to work with budgets.</a:t>
            </a:r>
          </a:p>
          <a:p>
            <a:r>
              <a:rPr lang="en-GB" dirty="0"/>
              <a:t>Bank account (future usage)</a:t>
            </a:r>
          </a:p>
          <a:p>
            <a:endParaRPr lang="en-GB" dirty="0"/>
          </a:p>
          <a:p>
            <a:endParaRPr lang="en-NL" dirty="0"/>
          </a:p>
        </p:txBody>
      </p:sp>
    </p:spTree>
    <p:extLst>
      <p:ext uri="{BB962C8B-B14F-4D97-AF65-F5344CB8AC3E}">
        <p14:creationId xmlns:p14="http://schemas.microsoft.com/office/powerpoint/2010/main" val="55619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E9E86-E813-49D5-AD0A-04FD287EBBC1}"/>
              </a:ext>
            </a:extLst>
          </p:cNvPr>
          <p:cNvSpPr>
            <a:spLocks noGrp="1"/>
          </p:cNvSpPr>
          <p:nvPr>
            <p:ph type="title"/>
          </p:nvPr>
        </p:nvSpPr>
        <p:spPr/>
        <p:txBody>
          <a:bodyPr/>
          <a:lstStyle/>
          <a:p>
            <a:r>
              <a:rPr lang="en-US" dirty="0"/>
              <a:t>Discussion</a:t>
            </a:r>
            <a:endParaRPr lang="en-NL" dirty="0"/>
          </a:p>
        </p:txBody>
      </p:sp>
      <p:sp>
        <p:nvSpPr>
          <p:cNvPr id="3" name="Tijdelijke aanduiding voor inhoud 2">
            <a:extLst>
              <a:ext uri="{FF2B5EF4-FFF2-40B4-BE49-F238E27FC236}">
                <a16:creationId xmlns:a16="http://schemas.microsoft.com/office/drawing/2014/main" id="{EA6A3002-A95A-4A63-86DB-53903F778AFE}"/>
              </a:ext>
            </a:extLst>
          </p:cNvPr>
          <p:cNvSpPr>
            <a:spLocks noGrp="1"/>
          </p:cNvSpPr>
          <p:nvPr>
            <p:ph idx="1"/>
          </p:nvPr>
        </p:nvSpPr>
        <p:spPr/>
        <p:txBody>
          <a:bodyPr/>
          <a:lstStyle/>
          <a:p>
            <a:r>
              <a:rPr lang="en-US" dirty="0"/>
              <a:t>????</a:t>
            </a:r>
            <a:endParaRPr lang="en-NL" dirty="0"/>
          </a:p>
        </p:txBody>
      </p:sp>
    </p:spTree>
    <p:extLst>
      <p:ext uri="{BB962C8B-B14F-4D97-AF65-F5344CB8AC3E}">
        <p14:creationId xmlns:p14="http://schemas.microsoft.com/office/powerpoint/2010/main" val="331868413"/>
      </p:ext>
    </p:extLst>
  </p:cSld>
  <p:clrMapOvr>
    <a:masterClrMapping/>
  </p:clrMapOvr>
</p:sld>
</file>

<file path=ppt/theme/theme1.xml><?xml version="1.0" encoding="utf-8"?>
<a:theme xmlns:a="http://schemas.openxmlformats.org/drawingml/2006/main" name="Weergave">
  <a:themeElements>
    <a:clrScheme name="Weergav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Weergav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eergav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TOMP.potx" id="{5AE6A52C-CEE5-4F54-9279-764E51F459C7}" vid="{C17C2888-0994-41B1-B0C2-BA458D6E7C7E}"/>
    </a:ext>
  </a:extLst>
</a:theme>
</file>

<file path=docProps/app.xml><?xml version="1.0" encoding="utf-8"?>
<Properties xmlns="http://schemas.openxmlformats.org/officeDocument/2006/extended-properties" xmlns:vt="http://schemas.openxmlformats.org/officeDocument/2006/docPropsVTypes">
  <Template/>
  <TotalTime>12703</TotalTime>
  <Words>649</Words>
  <Application>Microsoft Office PowerPoint</Application>
  <PresentationFormat>Breedbeeld</PresentationFormat>
  <Paragraphs>59</Paragraphs>
  <Slides>6</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Arial Narrow</vt:lpstr>
      <vt:lpstr>Century Schoolbook</vt:lpstr>
      <vt:lpstr>Wingdings 2</vt:lpstr>
      <vt:lpstr>Weergave</vt:lpstr>
      <vt:lpstr>Payments</vt:lpstr>
      <vt:lpstr>What’s now in the API?</vt:lpstr>
      <vt:lpstr>In depth: the fare object</vt:lpstr>
      <vt:lpstr>Claim extra costs</vt:lpstr>
      <vt:lpstr>Overview of journal entries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Certificates</dc:title>
  <dc:creator>Edwin van den Belt</dc:creator>
  <cp:lastModifiedBy>Edwin van den Belt</cp:lastModifiedBy>
  <cp:revision>76</cp:revision>
  <dcterms:created xsi:type="dcterms:W3CDTF">2020-01-13T13:31:43Z</dcterms:created>
  <dcterms:modified xsi:type="dcterms:W3CDTF">2020-02-18T08:36:27Z</dcterms:modified>
</cp:coreProperties>
</file>