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9A62D2-BC35-4109-AFB6-A5F1D7DAD74B}">
  <a:tblStyle styleId="{F39A62D2-BC35-4109-AFB6-A5F1D7DAD7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f05775b2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f05775b2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f05775b2e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f05775b2e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f05775b2e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f05775b2e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0ae1f5c5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0ae1f5c5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f05775b2e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f05775b2e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f05775b2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f05775b2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f3432439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f3432439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a2a30535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a2a30535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a2a3053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a2a3053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a2a30535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a2a30535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0c70787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0c70787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f05775b2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f05775b2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a2a30535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a2a30535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f05775b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f05775b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f05775b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f05775b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f05775b2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f05775b2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f5ae5331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f5ae5331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f5ae5331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f5ae5331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f5ae5331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f5ae5331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f5ae5331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f5ae5331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Exploring Momentum Strategies in Health Care Stocks</a:t>
            </a:r>
            <a:endParaRPr sz="43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972200" y="4709600"/>
            <a:ext cx="57579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Presentation by: Matt Soyk, Wan Yu Yu, Hyunsoo Cho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Average Convergence Divergence (MACD)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30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exponential moving average (EMA): moving average that puts more weight on recent prices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MACD = 12 Period EMA - 26 Period EMA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signal line: 9 day EMA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buy when MACD is higher than signal line and sell when lower than signal line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225" y="2061550"/>
            <a:ext cx="6875550" cy="5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12" y="921700"/>
            <a:ext cx="8328576" cy="350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MACD: Return Graph</a:t>
            </a:r>
            <a:endParaRPr sz="2320"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800" y="1017721"/>
            <a:ext cx="5735251" cy="39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301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MACD 5 Year Split Return  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675" y="832737"/>
            <a:ext cx="3303600" cy="206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125" y="874550"/>
            <a:ext cx="3358675" cy="2099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550" y="2821750"/>
            <a:ext cx="3303600" cy="206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8588" y="2848800"/>
            <a:ext cx="3203749" cy="20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MACD: Sharpe Ratio 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42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0.614239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Monthly : 0.697618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Bimonthly : 0.587194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Biannually : 0.919992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Oscillator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647700" rtl="0" algn="l">
              <a:spcBef>
                <a:spcPts val="600"/>
              </a:spcBef>
              <a:spcAft>
                <a:spcPts val="19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1039"/>
            <a:ext cx="9143999" cy="4082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 rotWithShape="1">
          <a:blip r:embed="rId4">
            <a:alphaModFix/>
          </a:blip>
          <a:srcRect b="0" l="0" r="0" t="6751"/>
          <a:stretch/>
        </p:blipFill>
        <p:spPr>
          <a:xfrm>
            <a:off x="4470475" y="0"/>
            <a:ext cx="4673525" cy="234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6291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849" y="0"/>
            <a:ext cx="4629150" cy="2571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635236"/>
            <a:ext cx="4514849" cy="2508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4856" y="2571750"/>
            <a:ext cx="462914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905900" y="445025"/>
            <a:ext cx="14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501200" y="1239600"/>
            <a:ext cx="223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Mean: 22.4292%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Stdev: 26.7464%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Sharpe: 0.838589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9"/>
          <p:cNvSpPr txBox="1"/>
          <p:nvPr>
            <p:ph type="title"/>
          </p:nvPr>
        </p:nvSpPr>
        <p:spPr>
          <a:xfrm>
            <a:off x="3630450" y="445025"/>
            <a:ext cx="27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Bi-monthly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 txBox="1"/>
          <p:nvPr>
            <p:ph type="title"/>
          </p:nvPr>
        </p:nvSpPr>
        <p:spPr>
          <a:xfrm>
            <a:off x="6517200" y="445025"/>
            <a:ext cx="341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Bi-annually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454950" y="1239600"/>
            <a:ext cx="223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Mean: 14.3341%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Stdev: 22.9257%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Sharpe: 0.62524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6517200" y="1239600"/>
            <a:ext cx="223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Mean: 13.5076%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Stdev: 27.6669%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Sharpe: 0.488221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" y="1112075"/>
            <a:ext cx="4572016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12075"/>
            <a:ext cx="4572000" cy="2539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Sourced data using </a:t>
            </a:r>
            <a:r>
              <a:rPr lang="en"/>
              <a:t>yfinance</a:t>
            </a:r>
            <a:r>
              <a:rPr lang="en"/>
              <a:t> library in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22-year data for XLV ETF from its inception on Dec 22, 1998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data for underlying stocks of XLV from either date of inception for XLV, and for stocks that were listed after, from the date of their listing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Future Work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Unable to conclusively determine a strategy that outperformed our benchmark portfolio in terms of Sharpe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SMA and MACD strategies seemed to give greater absolute return, but lagged far behind in terms of Sharpe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Stochastic oscillator strategies were more inconsistent in terms of performance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Certain strategies outperformed our benchmark in terms of absolute value and Sharpe, but we conclude that this a viable trading strategy since this outperformance could be limited to this basket of stocks or this period of time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Simutis. (2000). Fuzzy Logic Based Stock Trading System. Proceedings IEEE/IAFE conf. on Computational Intelligence of Financial Engineering, New York, 2000.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XLV</a:t>
            </a:r>
            <a:endParaRPr/>
          </a:p>
        </p:txBody>
      </p:sp>
      <p:pic>
        <p:nvPicPr>
          <p:cNvPr descr="XLV_22_Year_Return.png"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25" y="1154725"/>
            <a:ext cx="5663900" cy="3539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6140975" y="1587275"/>
            <a:ext cx="2691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Mean: 7.6%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Stdev: 13.6%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Sharpe: 0.557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XLV Equal-Weighted</a:t>
            </a:r>
            <a:endParaRPr/>
          </a:p>
        </p:txBody>
      </p:sp>
      <p:pic>
        <p:nvPicPr>
          <p:cNvPr descr="XLV_comp_22_Year_Return.png"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75" y="1188300"/>
            <a:ext cx="54864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140975" y="1587275"/>
            <a:ext cx="2691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Mean: 16.7%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Stdev: 21.9%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Sharpe: 0.762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Compare 50-day and 200-day moving averages and trade at crossovers</a:t>
            </a:r>
            <a:endParaRPr/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385" y="1570174"/>
            <a:ext cx="7879229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/>
          <p:nvPr/>
        </p:nvSpPr>
        <p:spPr>
          <a:xfrm>
            <a:off x="2272500" y="3089975"/>
            <a:ext cx="312300" cy="529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4515275" y="3466775"/>
            <a:ext cx="312300" cy="529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6341700" y="3327225"/>
            <a:ext cx="312300" cy="529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6832350" y="3141375"/>
            <a:ext cx="312300" cy="529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672825" y="3466775"/>
            <a:ext cx="312300" cy="529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Moving Average</a:t>
            </a:r>
            <a:endParaRPr/>
          </a:p>
        </p:txBody>
      </p:sp>
      <p:pic>
        <p:nvPicPr>
          <p:cNvPr descr="SMA_cont_22_Year_Return.png"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850" y="1299850"/>
            <a:ext cx="54864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6128250" y="1693975"/>
            <a:ext cx="2691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Mean: 10.8%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Stdev: 17.0%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Sharpe: 0.636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Moving Average (Periodic)</a:t>
            </a:r>
            <a:endParaRPr/>
          </a:p>
        </p:txBody>
      </p:sp>
      <p:pic>
        <p:nvPicPr>
          <p:cNvPr descr="SMA_all_22_Year_Return.png"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0975"/>
            <a:ext cx="5618550" cy="3511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" name="Google Shape;101;p19"/>
          <p:cNvGraphicFramePr/>
          <p:nvPr/>
        </p:nvGraphicFramePr>
        <p:xfrm>
          <a:off x="5293225" y="173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{F39A62D2-BC35-4109-AFB6-A5F1D7DAD74B}</a:tableStyleId>
              </a:tblPr>
              <a:tblGrid>
                <a:gridCol w="1050875"/>
                <a:gridCol w="852500"/>
                <a:gridCol w="826350"/>
                <a:gridCol w="879800"/>
              </a:tblGrid>
              <a:tr h="66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Stdev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Sharpe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6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6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Bi-monthly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6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Bi-annual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.696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A_5_Year_Split_Return1.png"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825" y="771975"/>
            <a:ext cx="3675675" cy="20793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A_5_Year_Split_Return2.png"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324" y="771975"/>
            <a:ext cx="3675675" cy="20793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A_5_Year_Split_Return3.png"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825" y="2861920"/>
            <a:ext cx="3675709" cy="20793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A_5_Year_Split_Return4.png" id="109" name="Google Shape;10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8323" y="2826651"/>
            <a:ext cx="3675702" cy="207930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01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 </a:t>
            </a:r>
            <a:r>
              <a:rPr lang="en"/>
              <a:t>5 Year Split Return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vs Number of Stocks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SMA_1_Return_vs_num_stock.png"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725" y="1146175"/>
            <a:ext cx="54864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