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Playfair Displ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B93382-C238-4139-8BDE-FB59C45FC89E}">
  <a:tblStyle styleId="{0CB93382-C238-4139-8BDE-FB59C45FC8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83EF219-A5BF-4F3B-B9E5-F8F26B0DEB6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PlayfairDispl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PlayfairDisplay-bold.fntdata"/><Relationship Id="rId16" Type="http://schemas.openxmlformats.org/officeDocument/2006/relationships/slide" Target="slides/slide10.xml"/><Relationship Id="rId38" Type="http://schemas.openxmlformats.org/officeDocument/2006/relationships/font" Target="fonts/PlayfairDispl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fd7b9f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fd7b9f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better than the linear model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f10374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f10374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2nd order forward step regression model is now better than linear model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fd7b9f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6fd7b9f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than linear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than fixed 2nd order step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fd7b9f1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6fd7b9f1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model both step directions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than: linear model, fixed 2nd order step reg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better than interaction model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118127871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118127871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6fd7b9f1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6fd7b9f1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than: linear, fixed 2nd order step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better than complete second order model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ff103749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ff10374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ff10374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ff10374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6fd7b9f1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6fd7b9f1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ff103749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ff10374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7736b99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7736b99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6fd7b9f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6fd7b9f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VIF&lt;10, not sufficient evidence of multicollinearity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and Life Expectancy moderately correlated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7736b99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7736b99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1173451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1173451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f10374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f10374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1173451b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1173451b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1173451b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1173451b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1173451b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1173451b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Lmtest package, null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736b99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7736b99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181278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1181278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the question … which countries rate in overall happiness?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are polled (Gallup World Poll) against a hypothetical country Dystopia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Dystopia has the world’s least happy people, used as a benchmark so that other countries can be favorably compared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1181278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1181278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Asked random people some questions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1173451b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1173451b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736b99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736b99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6fd7b9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6fd7b9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fd7b9f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6fd7b9f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118127871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118127871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allup.com/file/services/177797/World_Poll_Dataset_Details_092520.pdf" TargetMode="External"/><Relationship Id="rId4" Type="http://schemas.openxmlformats.org/officeDocument/2006/relationships/hyperlink" Target="https://worldhappiness.report/ed/2020/social-environments-for-world-happines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80425" y="840300"/>
            <a:ext cx="31785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Happiness on GDP per Capita</a:t>
            </a:r>
            <a:endParaRPr sz="3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3230405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Stephany Palmer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Julia Lewis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Statistics: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p-value&lt;2.2e-16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Ra^2 = 0.7817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0.1966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Anova: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model, but not better than the linear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Does not have the main effect for Trust</a:t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Regressions of 2nd Order model</a:t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50" y="1547751"/>
            <a:ext cx="7027750" cy="7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wonky terms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Statistics: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p-value&lt;2.2e-16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Ra^2=0.1973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0.7802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Anova: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improved upon the linear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563" y="1458450"/>
            <a:ext cx="6074874" cy="7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Statistics: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p-value&lt;2.2e-16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Ra^2=0.8055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0.1856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Anova: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upon the linear and the fixed 2nd order step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900" y="1308346"/>
            <a:ext cx="5923352" cy="13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model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Regressions of Interaction model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Statistics: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p-value&lt;2.2e-16 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Ra^2=0.8081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0.1843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Anova: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upon the linear &amp; fixed 2nd order step models, but not the interaction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650" y="1383299"/>
            <a:ext cx="6525675" cy="9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second order interaction model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700" y="1273699"/>
            <a:ext cx="7424323" cy="15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Statistics: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p-value&lt;2.2e-16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Ra^2= 0.8149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0.181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Anova: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upon the linear &amp; fixed 2nd order models, but not the step interaction model.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Forward Stepwise 2nd order + interaction model</a:t>
            </a:r>
            <a:endParaRPr sz="2900"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Statistics: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P-value&lt;2.2e-16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Ra^2= 0.8088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0.184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Anova: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upon the linear &amp; fixed 2nd order step models, not better than the complete second order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*Does not have the main effect for Trust again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516" y="1220525"/>
            <a:ext cx="6728975" cy="10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the wonk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Statistics: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p-value&lt;2.2e-16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Ra^2= 0.8076 * smaller than last 2 models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0.1846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Anova: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upon the fixed 2nd order step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better than the previous model with Trust left out.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700" y="1269122"/>
            <a:ext cx="6372601" cy="7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Backward </a:t>
            </a:r>
            <a:r>
              <a:rPr lang="en" sz="2800"/>
              <a:t>Stepwise 2nd order + interaction model</a:t>
            </a:r>
            <a:endParaRPr sz="2800"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552" y="1317140"/>
            <a:ext cx="7023699" cy="12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Statistics: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p-value&lt;2.2e-16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Ra^2= 0.8202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0.1784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Anova: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upon the stepwise interaction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better than the interaction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30"/>
          <p:cNvGraphicFramePr/>
          <p:nvPr/>
        </p:nvGraphicFramePr>
        <p:xfrm>
          <a:off x="-12" y="-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{A83EF219-A5BF-4F3B-B9E5-F8F26B0DEB60}</a:tableStyleId>
              </a:tblPr>
              <a:tblGrid>
                <a:gridCol w="1663775"/>
                <a:gridCol w="917025"/>
                <a:gridCol w="838400"/>
                <a:gridCol w="838400"/>
                <a:gridCol w="1480300"/>
                <a:gridCol w="3406100"/>
              </a:tblGrid>
              <a:tr h="34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P-Value</a:t>
                      </a:r>
                      <a:endParaRPr b="1"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Ra^2</a:t>
                      </a:r>
                      <a:endParaRPr b="1"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</a:t>
                      </a:r>
                      <a:endParaRPr b="1"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Wonky terms? </a:t>
                      </a:r>
                      <a:endParaRPr b="1"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Notes</a:t>
                      </a:r>
                      <a:endParaRPr b="1" sz="1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inear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0.7737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0.2202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orward step linear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0.7751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0.1995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ackward step linear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0.7751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0.1995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same as forward linear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Second order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0.776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0.1992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orward step 2nd order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0.7817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0.1966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main effect for trust not in, but Trust^2 is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ackward step 2nd order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0.7817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0.1966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same as forward 2nd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nteraction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0.8055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0.1856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orward step interaction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0.8081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0.1843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ackward step interaction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0.8081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0.1843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same as forward int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omplete 2nd order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0.8149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0.181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orward step 2nd order &amp; interaction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0.8088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0.184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 main effect Trust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ackward step 2nd order &amp; interaction</a:t>
                      </a:r>
                      <a:endParaRPr sz="1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&lt;2.2e-16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0.8202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0.1784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of models better than original linear model</a:t>
            </a:r>
            <a:endParaRPr/>
          </a:p>
        </p:txBody>
      </p:sp>
      <p:graphicFrame>
        <p:nvGraphicFramePr>
          <p:cNvPr id="194" name="Google Shape;194;p31"/>
          <p:cNvGraphicFramePr/>
          <p:nvPr/>
        </p:nvGraphicFramePr>
        <p:xfrm>
          <a:off x="311700" y="15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{A83EF219-A5BF-4F3B-B9E5-F8F26B0DEB60}</a:tableStyleId>
              </a:tblPr>
              <a:tblGrid>
                <a:gridCol w="809625"/>
                <a:gridCol w="25812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Rank</a:t>
                      </a:r>
                      <a:endParaRPr b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1st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Interaction model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2nd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2nd order &amp; Interaction backward step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3rd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Interaction steps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4th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Complete 2nd order model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5th 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2nd order &amp; Interaction forward step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6th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Fixed 2nd order &amp; interaction forward step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7th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fixed 2nd order steps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8th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linear model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31"/>
          <p:cNvSpPr txBox="1"/>
          <p:nvPr/>
        </p:nvSpPr>
        <p:spPr>
          <a:xfrm>
            <a:off x="4291650" y="1217675"/>
            <a:ext cx="38967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Although by anova test the 2nd order &amp; interaction back step model is not significantly more useful than the interaction model, it has improved Ra^2 and s, so we will choose it as the best model.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Burning Question...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-27900" y="972225"/>
            <a:ext cx="9199800" cy="22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way we can predict GDP per Capita through the data used to calculate the happiness score of a country?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50" y="1017724"/>
            <a:ext cx="8008351" cy="6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50" y="2216799"/>
            <a:ext cx="8459952" cy="15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Check assumptions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5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arenBoth"/>
            </a:pPr>
            <a:r>
              <a:rPr lang="en" sz="3200"/>
              <a:t>ε</a:t>
            </a:r>
            <a:r>
              <a:rPr lang="en" sz="2300"/>
              <a:t> is normally distributed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arenBoth"/>
            </a:pPr>
            <a:r>
              <a:rPr lang="en" sz="2300"/>
              <a:t>With a mean of 0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arenBoth"/>
            </a:pPr>
            <a:r>
              <a:rPr lang="en" sz="2300"/>
              <a:t>The variance is constant, and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300"/>
              <a:buAutoNum type="arabicParenBoth"/>
            </a:pPr>
            <a:r>
              <a:rPr lang="en" sz="2300"/>
              <a:t>All pairs of error terms are uncorrelated.</a:t>
            </a:r>
            <a:endParaRPr sz="2300"/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AutoNum type="arabicParenBoth"/>
            </a:pPr>
            <a:r>
              <a:rPr lang="en"/>
              <a:t>We see its mound shaped (not badly skewed, so normality assumption is ok.</a:t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125" y="1095200"/>
            <a:ext cx="3941225" cy="33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 plot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5538575" y="1152475"/>
            <a:ext cx="32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Roughly a straight line and is not skewed, so we again say that our data is normally distributed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5982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E[ε]=0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(2)  	</a:t>
            </a:r>
            <a:r>
              <a:rPr lang="en"/>
              <a:t>Mean of residuals is 7.74e-18.</a:t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Variance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807900"/>
            <a:ext cx="4004400" cy="12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 </a:t>
            </a:r>
            <a:r>
              <a:rPr lang="en"/>
              <a:t>No obvious pattern in plot of residuals vs. fitted values, so assumption of equal variance holds.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450" y="654000"/>
            <a:ext cx="5099551" cy="377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Uncorrelated Errors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3197500"/>
            <a:ext cx="8520600" cy="13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alpha = 0.05, we fail to reject the null and there is insufficient evidence to conclude any correlation in the residuals and therefore the error is independent.</a:t>
            </a:r>
            <a:endParaRPr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50" y="1224812"/>
            <a:ext cx="8021101" cy="17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513" y="1095588"/>
            <a:ext cx="47910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Cited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https://www.gallup.com/file/services/177797/World_Poll_Dataset_Details_092520.pdf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https://worldhappiness.report/ed/2020/social-environments-for-world-happiness/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Helliwell, J., Layard, R., &amp; Sachs, J. (2017). World Happiness Report 2017, New York: Sustainable Development Solutions Network.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Happiness Report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Which countries rate in overall happiness?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First published in 2012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Polled individuals from different countries against Dystopia (a place no one wants to be)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Used to make informed political 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Assesses whether countries are progressing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Instead of measuring the overall happiness of a country, we measure GDP using the given variables.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1433175" y="2286000"/>
            <a:ext cx="62778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6"/>
          <p:cNvGraphicFramePr/>
          <p:nvPr/>
        </p:nvGraphicFramePr>
        <p:xfrm>
          <a:off x="-25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{0CB93382-C238-4139-8BDE-FB59C45FC89E}</a:tableStyleId>
              </a:tblPr>
              <a:tblGrid>
                <a:gridCol w="4572000"/>
                <a:gridCol w="45720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Variables</a:t>
                      </a:r>
                      <a:endParaRPr b="1"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Notes</a:t>
                      </a:r>
                      <a:endParaRPr b="1"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8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GDP per Capita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Our independent variable, the natural log of GDP per capita as used in equation by Gallup.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3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Family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If you were in trouble, do you have relatives or friends you can count on to help you whenever you need them?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Life expectancy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Based on data from the World Health Organization data repository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Freedom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Are you satisfied or </a:t>
                      </a: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dissatisfied</a:t>
                      </a: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 with your freedom to choose what you do with your life?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Generosity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Have you donated money to charity this month?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6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Corruption Perception</a:t>
                      </a:r>
                      <a:endParaRPr sz="16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Is corruption widespread throughout the </a:t>
                      </a: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government</a:t>
                      </a:r>
                      <a:r>
                        <a:rPr lang="en" sz="1700">
                          <a:latin typeface="Lato"/>
                          <a:ea typeface="Lato"/>
                          <a:cs typeface="Lato"/>
                          <a:sym typeface="Lato"/>
                        </a:rPr>
                        <a:t> or not?</a:t>
                      </a:r>
                      <a:endParaRPr sz="17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Get the best model possible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2326800" cy="3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Statistics: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p-value&lt;2.2e-16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Ra^2 = 0.7737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0.2002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order model 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24" y="1152475"/>
            <a:ext cx="7549368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6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Statistics: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p-value&lt;2.2e-16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Ra^2 = 0.7751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0.1995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Anova: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model in predicting GDP, but not a better model than the linear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Stepwise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310" y="1646366"/>
            <a:ext cx="617628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Stepwise Regression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as forward stepwise linear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Linear model is still better.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order model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234275"/>
            <a:ext cx="7829151" cy="12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Statistics: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p-value&lt;2.2e-16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Ra^2 = 0.776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0.1992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Anova: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model, but not better than the linear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