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64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0" r:id="rId4"/>
    <p:sldId id="261" r:id="rId5"/>
    <p:sldId id="262" r:id="rId6"/>
    <p:sldId id="277" r:id="rId7"/>
    <p:sldId id="263" r:id="rId8"/>
    <p:sldId id="279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2" r:id="rId17"/>
    <p:sldId id="270" r:id="rId18"/>
    <p:sldId id="283" r:id="rId19"/>
    <p:sldId id="284" r:id="rId20"/>
    <p:sldId id="285" r:id="rId21"/>
    <p:sldId id="286" r:id="rId22"/>
    <p:sldId id="287" r:id="rId23"/>
    <p:sldId id="288" r:id="rId24"/>
    <p:sldId id="271" r:id="rId25"/>
    <p:sldId id="289" r:id="rId26"/>
    <p:sldId id="290" r:id="rId27"/>
    <p:sldId id="291" r:id="rId28"/>
    <p:sldId id="272" r:id="rId29"/>
    <p:sldId id="293" r:id="rId30"/>
    <p:sldId id="273" r:id="rId31"/>
    <p:sldId id="292" r:id="rId32"/>
    <p:sldId id="276" r:id="rId33"/>
    <p:sldId id="280" r:id="rId34"/>
    <p:sldId id="274" r:id="rId35"/>
    <p:sldId id="278" r:id="rId36"/>
    <p:sldId id="275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43D"/>
    <a:srgbClr val="6DB33F"/>
    <a:srgbClr val="F4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73908" autoAdjust="0"/>
  </p:normalViewPr>
  <p:slideViewPr>
    <p:cSldViewPr snapToGrid="0" snapToObjects="1">
      <p:cViewPr varScale="1">
        <p:scale>
          <a:sx n="63" d="100"/>
          <a:sy n="63" d="100"/>
        </p:scale>
        <p:origin x="132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EF5D48-D99C-8F48-BC6A-A22B2DFE12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8E0488-7911-5F4D-9F5F-823106BB0D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0E8DB-12C4-F84A-9281-CBA796E572D7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21D1A3-8989-FC4F-8485-4DDDD4DF9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23D029-C500-F34B-8480-E1E3E105AF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3EE9-404F-C545-8DC4-ED52A5426D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468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F1936-7F54-714A-BC93-C4486D813AA8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F2B4B-FDF8-2B41-9628-471BDC21A1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19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F2B4B-FDF8-2B41-9628-471BDC21A1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43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Plus simple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Niveau code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Niveau infrastructure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Ecosystème Spring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Nombreux outils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Très répandu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F2B4B-FDF8-2B41-9628-471BDC21A19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79114-F805-574D-8527-A29119D8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00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4618F7-F760-7241-9756-AD314164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0738"/>
            <a:ext cx="9144000" cy="144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E9FBD-D911-994C-9453-FCE9A232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960541FD-1A72-2C4E-BB03-B3D9C4ED1E3A}" type="datetime1">
              <a:rPr lang="fr-FR" smtClean="0"/>
              <a:t>15/10/2019</a:t>
            </a:fld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11F35ADF-F09C-554E-B360-3C1D28E26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0634" y="4847975"/>
            <a:ext cx="237073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(ro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5B7D1BF-F976-D047-89EC-E8B405E06B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60000" y="0"/>
            <a:ext cx="12913200" cy="6858000"/>
          </a:xfrm>
          <a:prstGeom prst="parallelogram">
            <a:avLst>
              <a:gd name="adj" fmla="val 47102"/>
            </a:avLst>
          </a:prstGeom>
          <a:solidFill>
            <a:schemeClr val="accent3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 sz="1000" i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1CFBA-D870-B348-B985-0E2A2649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0"/>
            <a:ext cx="8953200" cy="3819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F5202-0CE8-A648-AF16-26F8388A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000" y="3938399"/>
            <a:ext cx="8953200" cy="21528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6C7F-4C29-2540-BE09-7DC3EF1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911B001-ED79-1544-9745-0F533AB4D632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40417-AD65-474E-A5D1-F5A8B5D8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C2EA4-AD3B-DB4C-8F67-853F9D9F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58D33E1-FA84-7346-9B1A-333BC566AD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9168" y="6290911"/>
            <a:ext cx="1440000" cy="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(gris)">
    <p:bg>
      <p:bgPr>
        <a:solidFill>
          <a:srgbClr val="F4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5B7D1BF-F976-D047-89EC-E8B405E06B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60000" y="0"/>
            <a:ext cx="12913200" cy="6858000"/>
          </a:xfrm>
          <a:prstGeom prst="parallelogram">
            <a:avLst>
              <a:gd name="adj" fmla="val 47102"/>
            </a:avLst>
          </a:prstGeom>
          <a:solidFill>
            <a:schemeClr val="bg1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 sz="1000" i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1CFBA-D870-B348-B985-0E2A2649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0"/>
            <a:ext cx="8953200" cy="3819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F5202-0CE8-A648-AF16-26F8388A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000" y="3938399"/>
            <a:ext cx="8953200" cy="21528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6C7F-4C29-2540-BE09-7DC3EF1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91A67BC-1325-1D4D-B33B-26B8E5FD8AC0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40417-AD65-474E-A5D1-F5A8B5D8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C2EA4-AD3B-DB4C-8F67-853F9D9F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A63DAC06-35DD-8247-A71F-3FE23F290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9168" y="6290911"/>
            <a:ext cx="1440000" cy="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7B2444-FDEA-7045-B184-53AAC4D0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342CF-500D-8346-8A92-9F9035E3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F0F2B3-CD92-AE42-B0E5-18F4D264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fld id="{BAB8A329-AB34-ED45-B242-864C1669753B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8" y="157163"/>
            <a:ext cx="6958012" cy="79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63663"/>
            <a:ext cx="10515600" cy="485457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 baseline="0"/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</p:txBody>
      </p:sp>
    </p:spTree>
    <p:extLst>
      <p:ext uri="{BB962C8B-B14F-4D97-AF65-F5344CB8AC3E}">
        <p14:creationId xmlns:p14="http://schemas.microsoft.com/office/powerpoint/2010/main" val="359938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 (al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79114-F805-574D-8527-A29119D8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00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4618F7-F760-7241-9756-AD314164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0738"/>
            <a:ext cx="9144000" cy="144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E9FBD-D911-994C-9453-FCE9A232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66021B7-8E28-9B4D-BDBD-B0FC38995E09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FAC42-E811-5847-AB24-5F20B419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89AC1-9452-1B46-8FC4-DD8E9B9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A04F408C-B5D2-7C4E-ABA2-9E168D333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705" y="4847975"/>
            <a:ext cx="237073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79114-F805-574D-8527-A29119D8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4240"/>
            <a:ext cx="9144000" cy="1800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E9FBD-D911-994C-9453-FCE9A232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872DD8A5-A4A9-884F-9B28-FB849ED0D97E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FAC42-E811-5847-AB24-5F20B419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89AC1-9452-1B46-8FC4-DD8E9B9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BE9580E-97BF-BD40-91A6-8D733F4269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461" y="2364240"/>
            <a:ext cx="395122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2 (al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79114-F805-574D-8527-A29119D8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4240"/>
            <a:ext cx="9144000" cy="1800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E9FBD-D911-994C-9453-FCE9A232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DC4B227-E90A-BF4B-AB60-BA129C0D72BB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FAC42-E811-5847-AB24-5F20B419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89AC1-9452-1B46-8FC4-DD8E9B9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FBB64147-1E4E-3543-A95A-09C53E5677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8461" y="2364240"/>
            <a:ext cx="395122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1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10">
            <a:extLst>
              <a:ext uri="{FF2B5EF4-FFF2-40B4-BE49-F238E27FC236}">
                <a16:creationId xmlns:a16="http://schemas.microsoft.com/office/drawing/2014/main" id="{286DFD13-CB3C-3E42-A0ED-91B1B1766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203" y="-658905"/>
            <a:ext cx="12107776" cy="79812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89AC1-9452-1B46-8FC4-DD8E9B9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E9FBD-D911-994C-9453-FCE9A232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6BFC31E-4083-8946-86D3-3D1EC9FF62B8}" type="datetime1">
              <a:rPr lang="fr-FR" smtClean="0"/>
              <a:t>15/10/2019</a:t>
            </a:fld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F8C92760-174C-FF41-B50A-699E82F14F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6487" y="2673000"/>
            <a:ext cx="3319025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5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3 (al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71D69386-E5CB-B644-A32A-D940AE0F9B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203" y="-658904"/>
            <a:ext cx="12107668" cy="798112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89AC1-9452-1B46-8FC4-DD8E9B9E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E9FBD-D911-994C-9453-FCE9A232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35F5C0A-328F-8049-AFC5-5A9681960448}" type="datetime1">
              <a:rPr lang="fr-FR" smtClean="0"/>
              <a:t>15/10/2019</a:t>
            </a:fld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18C3310C-255C-A940-94F6-39A7C76864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6488" y="2673000"/>
            <a:ext cx="3319024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7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(rou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5B7D1BF-F976-D047-89EC-E8B405E06B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60000" y="0"/>
            <a:ext cx="12913200" cy="6858000"/>
          </a:xfrm>
          <a:prstGeom prst="parallelogram">
            <a:avLst>
              <a:gd name="adj" fmla="val 47102"/>
            </a:avLst>
          </a:prstGeom>
          <a:solidFill>
            <a:schemeClr val="accent1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 sz="1000" b="0" i="1" u="none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1CFBA-D870-B348-B985-0E2A2649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0"/>
            <a:ext cx="8953200" cy="3819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F5202-0CE8-A648-AF16-26F8388A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000" y="3938400"/>
            <a:ext cx="8953200" cy="21528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6C7F-4C29-2540-BE09-7DC3EF1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4797AD1-409D-8740-9E2F-B18403E51834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40417-AD65-474E-A5D1-F5A8B5D8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C2EA4-AD3B-DB4C-8F67-853F9D9F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1FBEB886-2D67-3245-8AC4-506FD6B25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9168" y="6290911"/>
            <a:ext cx="1440000" cy="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8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5B7D1BF-F976-D047-89EC-E8B405E06B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60000" y="0"/>
            <a:ext cx="12913200" cy="6858000"/>
          </a:xfrm>
          <a:prstGeom prst="parallelogram">
            <a:avLst>
              <a:gd name="adj" fmla="val 47102"/>
            </a:avLst>
          </a:prstGeo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 sz="1000" i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1CFBA-D870-B348-B985-0E2A2649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0"/>
            <a:ext cx="8953200" cy="3821113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F5202-0CE8-A648-AF16-26F8388A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000" y="3937686"/>
            <a:ext cx="8953200" cy="21519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6C7F-4C29-2540-BE09-7DC3EF1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F25B9320-F0E8-3446-9B42-07877D175F75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40417-AD65-474E-A5D1-F5A8B5D8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C2EA4-AD3B-DB4C-8F67-853F9D9F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44EA8C2F-481E-BC4A-9713-3E6BAA7C9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9168" y="6290911"/>
            <a:ext cx="1440000" cy="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(anthrac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5B7D1BF-F976-D047-89EC-E8B405E06B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60000" y="0"/>
            <a:ext cx="12913200" cy="6858000"/>
          </a:xfrm>
          <a:prstGeom prst="parallelogram">
            <a:avLst>
              <a:gd name="adj" fmla="val 47102"/>
            </a:avLst>
          </a:prstGeom>
          <a:solidFill>
            <a:schemeClr val="tx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 sz="1000" i="1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fr-FR" dirty="0"/>
              <a:t>INSÉRER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1CFBA-D870-B348-B985-0E2A2649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0"/>
            <a:ext cx="8953200" cy="3819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3F5202-0CE8-A648-AF16-26F8388A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000" y="3938400"/>
            <a:ext cx="8953200" cy="21528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6C7F-4C29-2540-BE09-7DC3EF1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CFF4A9DD-763C-C14C-8A16-417140B50CD0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40417-AD65-474E-A5D1-F5A8B5D8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9C2EA4-AD3B-DB4C-8F67-853F9D9F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AD67FF05-0FEB-B545-A1E7-9A3306353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9168" y="6290911"/>
            <a:ext cx="1440000" cy="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93E720-9232-944A-B75A-4C8E816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CB7622-B917-4842-95C7-A5513D77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BC173-6FEA-684A-AB30-03EC0741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60D9-7633-5F49-AE0F-16D058956911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B12CD-4821-F049-B420-A7B9A7AE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8071" y="635635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F777E-5E15-964F-9D52-F02F2CF1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93E720-9232-944A-B75A-4C8E816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CB7622-B917-4842-95C7-A5513D77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BC173-6FEA-684A-AB30-03EC0741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B343-2803-5044-8ACE-983ED855580F}" type="datetime1">
              <a:rPr lang="fr-FR" smtClean="0"/>
              <a:t>15/10/2019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B12CD-4821-F049-B420-A7B9A7AE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8071" y="635635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F777E-5E15-964F-9D52-F02F2CF1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A329-AB34-ED45-B242-864C1669753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400F47CE-B935-F548-A8F6-9C11DF7A71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9168" y="6290911"/>
            <a:ext cx="1440000" cy="49600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C530D16-2961-974B-A055-77D3E71AF75D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200" y="6356349"/>
            <a:ext cx="27432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pi/contacts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demo/swagger-ui.html" TargetMode="Externa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hyperlink" Target="https://www.linkedin.com/in/stephane-deshiere" TargetMode="External"/><Relationship Id="rId2" Type="http://schemas.openxmlformats.org/officeDocument/2006/relationships/hyperlink" Target="https://gitlab.com/viveris/communaute-web/spring-boo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rt.spring.io/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6C02230-E526-134E-A612-2265CEC4C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Démarrer un projet</a:t>
            </a:r>
            <a:br>
              <a:rPr lang="fr-FR" dirty="0"/>
            </a:br>
            <a:r>
              <a:rPr lang="fr-FR" dirty="0"/>
              <a:t>avec       </a:t>
            </a:r>
            <a:r>
              <a:rPr lang="fr-FR" dirty="0" err="1">
                <a:solidFill>
                  <a:srgbClr val="6DB3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</a:t>
            </a:r>
            <a:r>
              <a:rPr lang="fr-FR" dirty="0">
                <a:solidFill>
                  <a:srgbClr val="6DB3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9BF0A692-9BFA-EF43-9838-2B7070B8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0738"/>
            <a:ext cx="9144000" cy="195037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52EA1-9DB3-3A42-A317-18179F353C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" y="6356349"/>
            <a:ext cx="2743200" cy="365125"/>
          </a:xfrm>
        </p:spPr>
        <p:txBody>
          <a:bodyPr/>
          <a:lstStyle/>
          <a:p>
            <a:fld id="{BAB8A329-AB34-ED45-B242-864C1669753B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C463A9-7F48-8949-9175-4A47D42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0C7D-F2AB-7F4A-B334-88ADA22E0D87}" type="datetime1">
              <a:rPr lang="fr-FR" smtClean="0"/>
              <a:t>15/10/2019</a:t>
            </a:fld>
            <a:endParaRPr lang="fr-FR"/>
          </a:p>
        </p:txBody>
      </p:sp>
      <p:pic>
        <p:nvPicPr>
          <p:cNvPr id="1028" name="Picture 4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162175"/>
            <a:ext cx="749300" cy="7493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9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Introduction à </a:t>
            </a:r>
            <a:r>
              <a:rPr lang="fr-FR" dirty="0" err="1">
                <a:solidFill>
                  <a:schemeClr val="accent1"/>
                </a:solidFill>
              </a:rPr>
              <a:t>Spring</a:t>
            </a:r>
            <a:r>
              <a:rPr lang="fr-FR" dirty="0">
                <a:solidFill>
                  <a:schemeClr val="accent1"/>
                </a:solidFill>
              </a:rPr>
              <a:t> Boot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Starter = configuration par défaut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Surchargeable</a:t>
            </a:r>
            <a:r>
              <a:rPr lang="fr-FR" dirty="0"/>
              <a:t> via </a:t>
            </a:r>
            <a:r>
              <a:rPr lang="fr-FR" b="1" dirty="0" err="1"/>
              <a:t>application.yml</a:t>
            </a:r>
            <a:endParaRPr lang="fr-FR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Exemple d’</a:t>
            </a:r>
            <a:r>
              <a:rPr lang="fr-FR" dirty="0" err="1"/>
              <a:t>autoconfiguration</a:t>
            </a:r>
            <a:r>
              <a:rPr lang="fr-FR" dirty="0"/>
              <a:t> : </a:t>
            </a:r>
            <a:r>
              <a:rPr lang="fr-FR" b="1" dirty="0"/>
              <a:t>Spring Data JPA</a:t>
            </a:r>
          </a:p>
          <a:p>
            <a:pPr marL="1143000" lvl="1" indent="-457200"/>
            <a:r>
              <a:rPr lang="fr-FR" b="1" dirty="0"/>
              <a:t>H2</a:t>
            </a:r>
            <a:r>
              <a:rPr lang="fr-FR" dirty="0"/>
              <a:t> dans le </a:t>
            </a:r>
            <a:r>
              <a:rPr lang="fr-FR" dirty="0" err="1"/>
              <a:t>classpath</a:t>
            </a:r>
            <a:r>
              <a:rPr lang="fr-FR" dirty="0"/>
              <a:t> = </a:t>
            </a:r>
            <a:r>
              <a:rPr lang="fr-FR" b="1" dirty="0" err="1"/>
              <a:t>Datasource</a:t>
            </a:r>
            <a:r>
              <a:rPr lang="fr-FR" dirty="0"/>
              <a:t> et </a:t>
            </a:r>
            <a:r>
              <a:rPr lang="fr-FR" b="1" dirty="0" err="1"/>
              <a:t>Entity</a:t>
            </a:r>
            <a:r>
              <a:rPr lang="fr-FR" b="1" dirty="0"/>
              <a:t> manager</a:t>
            </a:r>
            <a:r>
              <a:rPr lang="fr-FR" dirty="0"/>
              <a:t> configurés</a:t>
            </a:r>
          </a:p>
          <a:p>
            <a:pPr marL="1143000" lvl="1" indent="-457200"/>
            <a:r>
              <a:rPr lang="fr-FR" dirty="0"/>
              <a:t>Configuration JDBC possible dans </a:t>
            </a:r>
            <a:r>
              <a:rPr lang="fr-FR" b="1" dirty="0" err="1"/>
              <a:t>application.yml</a:t>
            </a:r>
            <a:endParaRPr lang="fr-FR" b="1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Grand principe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Starters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Autoconfiguration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Standalone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Résumé</a:t>
            </a:r>
          </a:p>
        </p:txBody>
      </p:sp>
    </p:spTree>
    <p:extLst>
      <p:ext uri="{BB962C8B-B14F-4D97-AF65-F5344CB8AC3E}">
        <p14:creationId xmlns:p14="http://schemas.microsoft.com/office/powerpoint/2010/main" val="42269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Introduction à </a:t>
            </a:r>
            <a:r>
              <a:rPr lang="fr-FR" dirty="0" err="1">
                <a:solidFill>
                  <a:schemeClr val="accent1"/>
                </a:solidFill>
              </a:rPr>
              <a:t>Spring</a:t>
            </a:r>
            <a:r>
              <a:rPr lang="fr-FR" dirty="0">
                <a:solidFill>
                  <a:schemeClr val="accent1"/>
                </a:solidFill>
              </a:rPr>
              <a:t> Boot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Application Spring Boot = JAR exécutable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Tomcat embarqué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Conteneurisation simplifiée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Possibilité de générer un WAR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Grand principe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Starters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Autoconfiguration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Standalone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Résumé</a:t>
            </a:r>
          </a:p>
        </p:txBody>
      </p:sp>
      <p:pic>
        <p:nvPicPr>
          <p:cNvPr id="4098" name="Picture 2" descr="RÃ©sultat de recherche d'images pour &quot;tomcat&quot;">
            <a:extLst>
              <a:ext uri="{FF2B5EF4-FFF2-40B4-BE49-F238E27FC236}">
                <a16:creationId xmlns:a16="http://schemas.microsoft.com/office/drawing/2014/main" id="{C8D6F13A-5EFE-4F85-800B-36BB334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17" y="2533679"/>
            <a:ext cx="998183" cy="6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Ã©sultat de recherche d'images pour &quot;docker&quot;">
            <a:extLst>
              <a:ext uri="{FF2B5EF4-FFF2-40B4-BE49-F238E27FC236}">
                <a16:creationId xmlns:a16="http://schemas.microsoft.com/office/drawing/2014/main" id="{A03135CF-63F2-4B8F-90B4-879A1CA82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2" t="13513" r="18049" b="20579"/>
          <a:stretch/>
        </p:blipFill>
        <p:spPr bwMode="auto">
          <a:xfrm>
            <a:off x="4651900" y="3394673"/>
            <a:ext cx="1136342" cy="6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6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Introduction à </a:t>
            </a:r>
            <a:r>
              <a:rPr lang="fr-FR" dirty="0" err="1">
                <a:solidFill>
                  <a:schemeClr val="accent1"/>
                </a:solidFill>
              </a:rPr>
              <a:t>Spring</a:t>
            </a:r>
            <a:r>
              <a:rPr lang="fr-FR" dirty="0">
                <a:solidFill>
                  <a:schemeClr val="accent1"/>
                </a:solidFill>
              </a:rPr>
              <a:t> Boot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Plus simple à mettre en 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343400" lvl="8" indent="-457200"/>
            <a:endParaRPr lang="fr-FR" dirty="0"/>
          </a:p>
          <a:p>
            <a:pPr marL="4343400" lvl="8" indent="-457200"/>
            <a:endParaRPr lang="fr-FR" dirty="0"/>
          </a:p>
          <a:p>
            <a:pPr marL="4343400" lvl="8" indent="-457200"/>
            <a:r>
              <a:rPr lang="fr-FR" dirty="0"/>
              <a:t>Plus </a:t>
            </a:r>
            <a:r>
              <a:rPr lang="fr-FR" sz="2000" dirty="0"/>
              <a:t>léger</a:t>
            </a:r>
            <a:r>
              <a:rPr lang="fr-FR" dirty="0"/>
              <a:t> que J2EE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Ecosystème Spring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Grand principe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Starters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Autoconfiguration</a:t>
            </a:r>
            <a:endParaRPr lang="fr-FR" sz="2000" dirty="0"/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Standalone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Résumé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72857FA-84F9-40C7-BCCA-12DDF212159C}"/>
              </a:ext>
            </a:extLst>
          </p:cNvPr>
          <p:cNvGrpSpPr>
            <a:grpSpLocks noChangeAspect="1"/>
          </p:cNvGrpSpPr>
          <p:nvPr/>
        </p:nvGrpSpPr>
        <p:grpSpPr>
          <a:xfrm>
            <a:off x="1015418" y="2775707"/>
            <a:ext cx="3621783" cy="1850995"/>
            <a:chOff x="2567125" y="2648486"/>
            <a:chExt cx="6273740" cy="3206338"/>
          </a:xfrm>
        </p:grpSpPr>
        <p:pic>
          <p:nvPicPr>
            <p:cNvPr id="16" name="Picture 2" descr="RÃ©sultat de recherche d'images pour &quot;Ã©lÃ©phant cirque&quot;">
              <a:extLst>
                <a:ext uri="{FF2B5EF4-FFF2-40B4-BE49-F238E27FC236}">
                  <a16:creationId xmlns:a16="http://schemas.microsoft.com/office/drawing/2014/main" id="{DF1264C2-26A9-4BE8-B4FE-ABFA6342C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7125" y="2648486"/>
              <a:ext cx="2743200" cy="320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RÃ©sultat de recherche d'images pour &quot;souris musclÃ©e&quot;">
              <a:extLst>
                <a:ext uri="{FF2B5EF4-FFF2-40B4-BE49-F238E27FC236}">
                  <a16:creationId xmlns:a16="http://schemas.microsoft.com/office/drawing/2014/main" id="{28AF9EF3-6EF3-4F67-8D9C-8A451A89D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607" y="3137147"/>
              <a:ext cx="2038258" cy="271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E5D3BB0C-1329-4338-B187-9CDF01D5CA81}"/>
                </a:ext>
              </a:extLst>
            </p:cNvPr>
            <p:cNvSpPr/>
            <p:nvPr/>
          </p:nvSpPr>
          <p:spPr>
            <a:xfrm>
              <a:off x="5307366" y="4003829"/>
              <a:ext cx="1056442" cy="790113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8362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Projet créé depuis Spring </a:t>
            </a:r>
            <a:r>
              <a:rPr lang="fr-FR" b="1" dirty="0" err="1"/>
              <a:t>initializr</a:t>
            </a:r>
            <a:endParaRPr lang="fr-FR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pom.xml</a:t>
            </a:r>
          </a:p>
          <a:p>
            <a:pPr marL="1143000" lvl="1" indent="-457200"/>
            <a:r>
              <a:rPr lang="fr-FR" i="1" dirty="0"/>
              <a:t>Projet parent = starter parent</a:t>
            </a:r>
          </a:p>
          <a:p>
            <a:pPr marL="1600200" lvl="2" indent="-457200"/>
            <a:r>
              <a:rPr lang="fr-FR" dirty="0">
                <a:solidFill>
                  <a:srgbClr val="0000FF"/>
                </a:solidFill>
              </a:rPr>
              <a:t>méthode la plus simple</a:t>
            </a:r>
            <a:r>
              <a:rPr lang="fr-FR" dirty="0"/>
              <a:t>, mais possibilité de faire autrement</a:t>
            </a:r>
          </a:p>
          <a:p>
            <a:pPr marL="1143000" lvl="1" indent="-457200"/>
            <a:r>
              <a:rPr lang="fr-FR" i="1" dirty="0"/>
              <a:t>Dépendances</a:t>
            </a:r>
          </a:p>
          <a:p>
            <a:pPr marL="1600200" lvl="2" indent="-457200"/>
            <a:r>
              <a:rPr lang="fr-FR" dirty="0">
                <a:solidFill>
                  <a:srgbClr val="0000FF"/>
                </a:solidFill>
              </a:rPr>
              <a:t>starter </a:t>
            </a:r>
            <a:r>
              <a:rPr lang="fr-FR" dirty="0"/>
              <a:t>de base (application ligne de commande =&gt; pas de serveur web)</a:t>
            </a:r>
          </a:p>
          <a:p>
            <a:pPr marL="1600200" lvl="2" indent="-457200"/>
            <a:r>
              <a:rPr lang="fr-FR" dirty="0" err="1">
                <a:solidFill>
                  <a:srgbClr val="0000FF"/>
                </a:solidFill>
              </a:rPr>
              <a:t>lombok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/>
              <a:t>(pour simplifier l’écriture)</a:t>
            </a:r>
          </a:p>
          <a:p>
            <a:pPr marL="1600200" lvl="2" indent="-457200"/>
            <a:r>
              <a:rPr lang="fr-FR" dirty="0"/>
              <a:t>starter pour les </a:t>
            </a:r>
            <a:r>
              <a:rPr lang="fr-FR" dirty="0">
                <a:solidFill>
                  <a:srgbClr val="0000FF"/>
                </a:solidFill>
              </a:rPr>
              <a:t>tests </a:t>
            </a:r>
            <a:r>
              <a:rPr lang="fr-FR" dirty="0"/>
              <a:t>unitaires</a:t>
            </a:r>
          </a:p>
          <a:p>
            <a:pPr marL="1143000" lvl="1" indent="-457200"/>
            <a:r>
              <a:rPr lang="fr-FR" i="1" dirty="0"/>
              <a:t>Plugins</a:t>
            </a:r>
          </a:p>
          <a:p>
            <a:pPr marL="1600200" lvl="2" indent="-457200"/>
            <a:r>
              <a:rPr lang="fr-FR" dirty="0"/>
              <a:t>plugin </a:t>
            </a:r>
            <a:r>
              <a:rPr lang="fr-FR" dirty="0" err="1"/>
              <a:t>spring</a:t>
            </a:r>
            <a:r>
              <a:rPr lang="fr-FR" dirty="0"/>
              <a:t> boot (permet notamment de créer un </a:t>
            </a:r>
            <a:r>
              <a:rPr lang="fr-FR" dirty="0">
                <a:solidFill>
                  <a:srgbClr val="0000FF"/>
                </a:solidFill>
              </a:rPr>
              <a:t>JAR avec ses dépendances</a:t>
            </a:r>
            <a:r>
              <a:rPr lang="fr-FR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0677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 err="1"/>
              <a:t>DemoApplication</a:t>
            </a:r>
            <a:endParaRPr lang="fr-FR" b="1" dirty="0"/>
          </a:p>
          <a:p>
            <a:pPr marL="1143000" lvl="1" indent="-457200"/>
            <a:r>
              <a:rPr lang="fr-FR" sz="2000" dirty="0"/>
              <a:t>classe avec </a:t>
            </a:r>
            <a:r>
              <a:rPr lang="fr-FR" sz="2000" dirty="0">
                <a:solidFill>
                  <a:srgbClr val="0000FF"/>
                </a:solidFill>
              </a:rPr>
              <a:t>main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démarre </a:t>
            </a:r>
            <a:r>
              <a:rPr lang="fr-FR" sz="2000" dirty="0"/>
              <a:t>Spring Boot avec scan sur tous les sous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 err="1"/>
              <a:t>application.yml</a:t>
            </a:r>
            <a:endParaRPr lang="fr-FR" b="1" dirty="0"/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config </a:t>
            </a:r>
            <a:r>
              <a:rPr lang="fr-FR" sz="2000" dirty="0"/>
              <a:t>de l’application</a:t>
            </a:r>
          </a:p>
          <a:p>
            <a:pPr marL="1143000" lvl="1" indent="-457200"/>
            <a:r>
              <a:rPr lang="fr-FR" sz="2000" dirty="0"/>
              <a:t>possibilité de définir un </a:t>
            </a:r>
            <a:r>
              <a:rPr lang="fr-FR" sz="2000" dirty="0">
                <a:solidFill>
                  <a:srgbClr val="0000FF"/>
                </a:solidFill>
              </a:rPr>
              <a:t>.</a:t>
            </a:r>
            <a:r>
              <a:rPr lang="fr-FR" sz="2000" dirty="0" err="1">
                <a:solidFill>
                  <a:srgbClr val="0000FF"/>
                </a:solidFill>
              </a:rPr>
              <a:t>properties</a:t>
            </a:r>
            <a:r>
              <a:rPr lang="fr-FR" sz="2000" dirty="0"/>
              <a:t> plutôt que .</a:t>
            </a:r>
            <a:r>
              <a:rPr lang="fr-FR" sz="2000" dirty="0" err="1"/>
              <a:t>yml</a:t>
            </a:r>
            <a:endParaRPr lang="fr-FR" sz="2000" dirty="0"/>
          </a:p>
          <a:p>
            <a:pPr marL="1143000" lvl="1" indent="-457200"/>
            <a:r>
              <a:rPr lang="fr-FR" sz="2000" dirty="0" err="1">
                <a:solidFill>
                  <a:srgbClr val="0000FF"/>
                </a:solidFill>
              </a:rPr>
              <a:t>auto-complétion</a:t>
            </a:r>
            <a:r>
              <a:rPr lang="fr-FR" sz="2000" dirty="0"/>
              <a:t> dans Eclipse avec le plugin Spring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L’application démarre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55155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 err="1"/>
              <a:t>DemoApplicationTest</a:t>
            </a:r>
            <a:endParaRPr lang="fr-FR" b="1" dirty="0"/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RunWith</a:t>
            </a:r>
            <a:r>
              <a:rPr lang="fr-FR" sz="2000" dirty="0">
                <a:solidFill>
                  <a:srgbClr val="0000FF"/>
                </a:solidFill>
              </a:rPr>
              <a:t>(</a:t>
            </a:r>
            <a:r>
              <a:rPr lang="fr-FR" sz="2000" dirty="0" err="1">
                <a:solidFill>
                  <a:srgbClr val="0000FF"/>
                </a:solidFill>
              </a:rPr>
              <a:t>SpringRunner.class</a:t>
            </a:r>
            <a:r>
              <a:rPr lang="fr-FR" sz="2000" dirty="0">
                <a:solidFill>
                  <a:srgbClr val="0000FF"/>
                </a:solidFill>
              </a:rPr>
              <a:t>)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SpringBootTest</a:t>
            </a:r>
            <a:endParaRPr lang="fr-FR" sz="2000" dirty="0">
              <a:solidFill>
                <a:srgbClr val="0000FF"/>
              </a:solidFill>
            </a:endParaRPr>
          </a:p>
          <a:p>
            <a:pPr marL="1600200" lvl="2" indent="-457200"/>
            <a:r>
              <a:rPr lang="fr-FR" dirty="0"/>
              <a:t>va chercher une application </a:t>
            </a:r>
            <a:r>
              <a:rPr lang="fr-FR" dirty="0" err="1"/>
              <a:t>SpringBoot</a:t>
            </a:r>
            <a:r>
              <a:rPr lang="fr-FR" dirty="0"/>
              <a:t> en remontant dans les packages pour charger sa configuration</a:t>
            </a:r>
          </a:p>
          <a:p>
            <a:pPr marL="1143000" lvl="1" indent="-457200"/>
            <a:r>
              <a:rPr lang="fr-FR" sz="2000" dirty="0"/>
              <a:t>test pour vérifier que le contexte Spring se charge bien =&gt; fonctionne</a:t>
            </a:r>
          </a:p>
          <a:p>
            <a:pPr marL="1143000" lvl="1" indent="-457200"/>
            <a:r>
              <a:rPr lang="fr-FR" sz="2000" dirty="0"/>
              <a:t>on ira plus loin tout à l’heure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7118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Accès à la base de données via JPA</a:t>
            </a:r>
          </a:p>
          <a:p>
            <a:pPr marL="1143000" lvl="1" indent="-457200"/>
            <a:r>
              <a:rPr lang="fr-FR" sz="2000" dirty="0"/>
              <a:t>Spring </a:t>
            </a:r>
            <a:r>
              <a:rPr lang="fr-FR" sz="2000" dirty="0">
                <a:solidFill>
                  <a:srgbClr val="0000FF"/>
                </a:solidFill>
              </a:rPr>
              <a:t>Data JPA</a:t>
            </a:r>
            <a:r>
              <a:rPr lang="fr-FR" sz="2000" dirty="0"/>
              <a:t> : simplicité d’utilisation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de la dépendance</a:t>
            </a:r>
          </a:p>
          <a:p>
            <a:pPr marL="1143000" lvl="1" indent="-457200"/>
            <a:r>
              <a:rPr lang="fr-FR" sz="2000" i="1" dirty="0"/>
              <a:t>Ajout d’un starter :</a:t>
            </a:r>
          </a:p>
          <a:p>
            <a:pPr marL="1600200" lvl="2" indent="-457200"/>
            <a:r>
              <a:rPr lang="fr-FR" dirty="0" err="1"/>
              <a:t>groupId</a:t>
            </a:r>
            <a:r>
              <a:rPr lang="fr-FR" dirty="0"/>
              <a:t>: </a:t>
            </a:r>
            <a:r>
              <a:rPr lang="fr-FR" dirty="0" err="1">
                <a:solidFill>
                  <a:srgbClr val="0000FF"/>
                </a:solidFill>
              </a:rPr>
              <a:t>org.springframework.boot</a:t>
            </a:r>
            <a:endParaRPr lang="fr-FR" dirty="0">
              <a:solidFill>
                <a:srgbClr val="0000FF"/>
              </a:solidFill>
            </a:endParaRPr>
          </a:p>
          <a:p>
            <a:pPr marL="1600200" lvl="2" indent="-457200"/>
            <a:r>
              <a:rPr lang="fr-FR" dirty="0" err="1"/>
              <a:t>artifactId</a:t>
            </a:r>
            <a:r>
              <a:rPr lang="fr-FR" dirty="0"/>
              <a:t>: </a:t>
            </a:r>
            <a:r>
              <a:rPr lang="fr-FR" dirty="0" err="1">
                <a:solidFill>
                  <a:srgbClr val="0000FF"/>
                </a:solidFill>
              </a:rPr>
              <a:t>spring</a:t>
            </a:r>
            <a:r>
              <a:rPr lang="fr-FR" dirty="0">
                <a:solidFill>
                  <a:srgbClr val="0000FF"/>
                </a:solidFill>
              </a:rPr>
              <a:t>-boot-starter-data-</a:t>
            </a:r>
            <a:r>
              <a:rPr lang="fr-FR" dirty="0" err="1">
                <a:solidFill>
                  <a:srgbClr val="0000FF"/>
                </a:solidFill>
              </a:rPr>
              <a:t>jpa</a:t>
            </a:r>
            <a:endParaRPr lang="fr-FR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L’application ne démarre plus</a:t>
            </a:r>
          </a:p>
          <a:p>
            <a:pPr marL="1371600" lvl="0">
              <a:spcBef>
                <a:spcPts val="1600"/>
              </a:spcBef>
              <a:spcAft>
                <a:spcPts val="1600"/>
              </a:spcAft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1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Pourquoi elle ne démarre plus ?</a:t>
            </a:r>
            <a:r>
              <a:rPr lang="fr-FR" dirty="0"/>
              <a:t> </a:t>
            </a:r>
          </a:p>
          <a:p>
            <a:pPr marL="1143000" lvl="1" indent="-457200"/>
            <a:r>
              <a:rPr lang="fr-FR" sz="2000" dirty="0"/>
              <a:t>Pas de </a:t>
            </a:r>
            <a:r>
              <a:rPr lang="fr-FR" sz="2000" dirty="0" err="1">
                <a:solidFill>
                  <a:srgbClr val="0000FF"/>
                </a:solidFill>
              </a:rPr>
              <a:t>datasource</a:t>
            </a:r>
            <a:endParaRPr lang="fr-FR" sz="2000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Fonctionnement de l’</a:t>
            </a:r>
            <a:r>
              <a:rPr lang="fr-FR" b="1" dirty="0" err="1"/>
              <a:t>autoconfiguration</a:t>
            </a:r>
            <a:r>
              <a:rPr lang="fr-FR" b="1" dirty="0"/>
              <a:t> Spring concernant la </a:t>
            </a:r>
            <a:r>
              <a:rPr lang="fr-FR" b="1" dirty="0" err="1"/>
              <a:t>datasource</a:t>
            </a:r>
            <a:r>
              <a:rPr lang="fr-FR" b="1" dirty="0"/>
              <a:t> :</a:t>
            </a:r>
          </a:p>
          <a:p>
            <a:pPr marL="1143000" lvl="1" indent="-457200"/>
            <a:r>
              <a:rPr lang="fr-FR" sz="2000" dirty="0"/>
              <a:t>si pas de </a:t>
            </a:r>
            <a:r>
              <a:rPr lang="fr-FR" sz="2000" dirty="0">
                <a:solidFill>
                  <a:srgbClr val="0000FF"/>
                </a:solidFill>
              </a:rPr>
              <a:t>propriété </a:t>
            </a:r>
            <a:r>
              <a:rPr lang="fr-FR" sz="2000" dirty="0"/>
              <a:t>définie concernant </a:t>
            </a:r>
            <a:r>
              <a:rPr lang="fr-FR" sz="2000" dirty="0">
                <a:solidFill>
                  <a:srgbClr val="0000FF"/>
                </a:solidFill>
              </a:rPr>
              <a:t>JDBC</a:t>
            </a:r>
            <a:r>
              <a:rPr lang="fr-FR" sz="2000" dirty="0"/>
              <a:t>, pas de </a:t>
            </a:r>
            <a:r>
              <a:rPr lang="fr-FR" sz="2000" dirty="0" err="1"/>
              <a:t>datasource</a:t>
            </a:r>
            <a:r>
              <a:rPr lang="fr-FR" sz="2000" dirty="0"/>
              <a:t> : montrer les propriétés</a:t>
            </a:r>
          </a:p>
          <a:p>
            <a:pPr marL="1143000" lvl="1" indent="-457200"/>
            <a:r>
              <a:rPr lang="fr-FR" sz="2000" dirty="0"/>
              <a:t>autre moyen, intégrer </a:t>
            </a:r>
            <a:r>
              <a:rPr lang="fr-FR" sz="2000" dirty="0">
                <a:solidFill>
                  <a:srgbClr val="0000FF"/>
                </a:solidFill>
              </a:rPr>
              <a:t>H2 </a:t>
            </a:r>
            <a:r>
              <a:rPr lang="fr-FR" sz="2000" dirty="0"/>
              <a:t>dans le classpath pour créer une </a:t>
            </a:r>
            <a:r>
              <a:rPr lang="fr-FR" sz="2000" dirty="0" err="1"/>
              <a:t>bdd</a:t>
            </a:r>
            <a:r>
              <a:rPr lang="fr-FR" sz="2000" dirty="0"/>
              <a:t> en mémoire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de la dépendance</a:t>
            </a:r>
          </a:p>
          <a:p>
            <a:pPr marL="1143000" lvl="1" indent="-457200"/>
            <a:r>
              <a:rPr lang="fr-FR" sz="2000" dirty="0" err="1"/>
              <a:t>groupId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0000FF"/>
                </a:solidFill>
              </a:rPr>
              <a:t>com.h2database</a:t>
            </a:r>
          </a:p>
          <a:p>
            <a:pPr marL="1143000" lvl="1" indent="-457200"/>
            <a:r>
              <a:rPr lang="fr-FR" sz="2000" dirty="0" err="1"/>
              <a:t>artifactId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0000FF"/>
                </a:solidFill>
              </a:rPr>
              <a:t>h2</a:t>
            </a:r>
          </a:p>
          <a:p>
            <a:pPr marL="1143000" lvl="1" indent="-457200"/>
            <a:r>
              <a:rPr lang="fr-FR" sz="2000" dirty="0"/>
              <a:t>scope: runtime (pas forcément obligatoire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L’application redémarre</a:t>
            </a:r>
          </a:p>
          <a:p>
            <a:pPr marL="1371600" lvl="0">
              <a:spcBef>
                <a:spcPts val="1600"/>
              </a:spcBef>
              <a:spcAft>
                <a:spcPts val="1600"/>
              </a:spcAft>
            </a:pPr>
            <a:endParaRPr lang="fr-FR" dirty="0"/>
          </a:p>
          <a:p>
            <a:pPr marL="457200" indent="-457200"/>
            <a:endParaRPr lang="fr-FR" dirty="0"/>
          </a:p>
          <a:p>
            <a:pPr marL="1371600" lvl="0">
              <a:spcBef>
                <a:spcPts val="1600"/>
              </a:spcBef>
              <a:spcAft>
                <a:spcPts val="1600"/>
              </a:spcAft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42218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Création de la classe Contact</a:t>
            </a:r>
          </a:p>
          <a:p>
            <a:pPr marL="1143000" lvl="1" indent="-457200"/>
            <a:r>
              <a:rPr lang="fr-FR" sz="2000" dirty="0"/>
              <a:t>annotations : </a:t>
            </a:r>
            <a:r>
              <a:rPr lang="fr-FR" sz="2000" dirty="0">
                <a:solidFill>
                  <a:srgbClr val="0000FF"/>
                </a:solidFill>
              </a:rPr>
              <a:t>@Getter @Setter @</a:t>
            </a:r>
            <a:r>
              <a:rPr lang="fr-FR" sz="2000" dirty="0" err="1">
                <a:solidFill>
                  <a:srgbClr val="0000FF"/>
                </a:solidFill>
              </a:rPr>
              <a:t>Entity</a:t>
            </a:r>
            <a:r>
              <a:rPr lang="fr-FR" sz="2000" dirty="0">
                <a:solidFill>
                  <a:srgbClr val="0000FF"/>
                </a:solidFill>
              </a:rPr>
              <a:t> @Table(</a:t>
            </a:r>
            <a:r>
              <a:rPr lang="fr-FR" sz="2000" dirty="0" err="1">
                <a:solidFill>
                  <a:srgbClr val="0000FF"/>
                </a:solidFill>
              </a:rPr>
              <a:t>name</a:t>
            </a:r>
            <a:r>
              <a:rPr lang="fr-FR" sz="2000" dirty="0">
                <a:solidFill>
                  <a:srgbClr val="0000FF"/>
                </a:solidFill>
              </a:rPr>
              <a:t>=”contact”)</a:t>
            </a:r>
          </a:p>
          <a:p>
            <a:pPr marL="1143000" lvl="1" indent="-457200"/>
            <a:r>
              <a:rPr lang="fr-FR" sz="2000" dirty="0"/>
              <a:t>id: </a:t>
            </a:r>
            <a:r>
              <a:rPr lang="fr-FR" sz="2000" dirty="0">
                <a:solidFill>
                  <a:srgbClr val="0000FF"/>
                </a:solidFill>
              </a:rPr>
              <a:t>@Id @</a:t>
            </a:r>
            <a:r>
              <a:rPr lang="fr-FR" sz="2000" dirty="0" err="1">
                <a:solidFill>
                  <a:srgbClr val="0000FF"/>
                </a:solidFill>
              </a:rPr>
              <a:t>Column</a:t>
            </a:r>
            <a:r>
              <a:rPr lang="fr-FR" sz="2000" dirty="0">
                <a:solidFill>
                  <a:srgbClr val="0000FF"/>
                </a:solidFill>
              </a:rPr>
              <a:t> @</a:t>
            </a:r>
            <a:r>
              <a:rPr lang="fr-FR" sz="2000" dirty="0" err="1">
                <a:solidFill>
                  <a:srgbClr val="0000FF"/>
                </a:solidFill>
              </a:rPr>
              <a:t>GeneratedValue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/>
              <a:t>nom: </a:t>
            </a:r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Column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 err="1"/>
              <a:t>prenom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Column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/>
              <a:t>email: </a:t>
            </a:r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Column</a:t>
            </a:r>
            <a:endParaRPr lang="fr-FR" sz="2000" dirty="0">
              <a:solidFill>
                <a:srgbClr val="0000FF"/>
              </a:solidFill>
            </a:endParaRPr>
          </a:p>
          <a:p>
            <a:pPr marL="228600" indent="-381000">
              <a:spcBef>
                <a:spcPts val="0"/>
              </a:spcBef>
              <a:buSzPts val="2400"/>
              <a:buChar char="○"/>
            </a:pPr>
            <a:endParaRPr lang="fr-FR" dirty="0"/>
          </a:p>
          <a:p>
            <a:pPr marL="457200" indent="-457200"/>
            <a:endParaRPr lang="fr-FR" dirty="0"/>
          </a:p>
          <a:p>
            <a:pPr marL="1371600" lvl="0">
              <a:spcBef>
                <a:spcPts val="1600"/>
              </a:spcBef>
              <a:spcAft>
                <a:spcPts val="1600"/>
              </a:spcAft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6629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Création du DAO</a:t>
            </a:r>
          </a:p>
          <a:p>
            <a:pPr marL="1143000" lvl="1" indent="-457200"/>
            <a:r>
              <a:rPr lang="fr-FR" sz="2000" dirty="0"/>
              <a:t>hérite de </a:t>
            </a:r>
            <a:r>
              <a:rPr lang="fr-FR" sz="2000" dirty="0" err="1">
                <a:solidFill>
                  <a:srgbClr val="0000FF"/>
                </a:solidFill>
              </a:rPr>
              <a:t>JpaRapository</a:t>
            </a:r>
            <a:r>
              <a:rPr lang="fr-FR" sz="2000" dirty="0">
                <a:solidFill>
                  <a:srgbClr val="0000FF"/>
                </a:solidFill>
              </a:rPr>
              <a:t>&lt;</a:t>
            </a:r>
            <a:r>
              <a:rPr lang="fr-FR" sz="2000" dirty="0" err="1">
                <a:solidFill>
                  <a:srgbClr val="0000FF"/>
                </a:solidFill>
              </a:rPr>
              <a:t>Contact,Integer</a:t>
            </a:r>
            <a:r>
              <a:rPr lang="fr-FR" sz="2000" dirty="0">
                <a:solidFill>
                  <a:srgbClr val="0000FF"/>
                </a:solidFill>
              </a:rPr>
              <a:t>&gt;</a:t>
            </a:r>
          </a:p>
          <a:p>
            <a:pPr marL="1143000" lvl="1" indent="-457200"/>
            <a:r>
              <a:rPr lang="fr-FR" sz="2000" dirty="0"/>
              <a:t>Spring Data JPA va en créer une </a:t>
            </a:r>
            <a:r>
              <a:rPr lang="fr-FR" sz="2000" dirty="0">
                <a:solidFill>
                  <a:srgbClr val="0000FF"/>
                </a:solidFill>
              </a:rPr>
              <a:t>instance </a:t>
            </a:r>
            <a:r>
              <a:rPr lang="fr-FR" sz="2000" dirty="0"/>
              <a:t>automatiquement déjà utilisable avec toutes les méthodes de </a:t>
            </a:r>
            <a:r>
              <a:rPr lang="fr-FR" sz="2000" dirty="0" err="1"/>
              <a:t>JpaRepository</a:t>
            </a:r>
            <a:endParaRPr lang="fr-FR" sz="2000" dirty="0"/>
          </a:p>
          <a:p>
            <a:pPr marL="1143000" lvl="1" indent="-457200"/>
            <a:r>
              <a:rPr lang="fr-FR" sz="2000" dirty="0"/>
              <a:t>il suffira d’ajouter des </a:t>
            </a:r>
            <a:r>
              <a:rPr lang="fr-FR" sz="2000" dirty="0">
                <a:solidFill>
                  <a:srgbClr val="0000FF"/>
                </a:solidFill>
              </a:rPr>
              <a:t>méthodes </a:t>
            </a:r>
            <a:r>
              <a:rPr lang="fr-FR" sz="2000" dirty="0"/>
              <a:t>annotées ou non à ce DAO pour les requêtes custom</a:t>
            </a:r>
          </a:p>
          <a:p>
            <a:pPr marL="1600200" lvl="2" indent="-457200"/>
            <a:r>
              <a:rPr lang="fr-FR" dirty="0" err="1">
                <a:solidFill>
                  <a:srgbClr val="0000FF"/>
                </a:solidFill>
              </a:rPr>
              <a:t>findByNom</a:t>
            </a:r>
            <a:r>
              <a:rPr lang="fr-FR" dirty="0">
                <a:solidFill>
                  <a:srgbClr val="666666"/>
                </a:solidFill>
              </a:rPr>
              <a:t> </a:t>
            </a:r>
            <a:r>
              <a:rPr lang="fr-FR" dirty="0"/>
              <a:t>(pas d’annotation)</a:t>
            </a:r>
            <a:endParaRPr lang="fr-FR" dirty="0">
              <a:solidFill>
                <a:srgbClr val="666666"/>
              </a:solidFill>
            </a:endParaRPr>
          </a:p>
          <a:p>
            <a:pPr marL="1600200" lvl="2" indent="-457200"/>
            <a:r>
              <a:rPr lang="fr-FR" dirty="0" err="1">
                <a:solidFill>
                  <a:srgbClr val="0000FF"/>
                </a:solidFill>
              </a:rPr>
              <a:t>searchByNom</a:t>
            </a:r>
            <a:r>
              <a:rPr lang="fr-FR" dirty="0">
                <a:solidFill>
                  <a:srgbClr val="0000FF"/>
                </a:solidFill>
              </a:rPr>
              <a:t> @</a:t>
            </a:r>
            <a:r>
              <a:rPr lang="fr-FR" dirty="0" err="1">
                <a:solidFill>
                  <a:srgbClr val="0000FF"/>
                </a:solidFill>
              </a:rPr>
              <a:t>Query</a:t>
            </a:r>
            <a:r>
              <a:rPr lang="fr-FR" dirty="0">
                <a:solidFill>
                  <a:srgbClr val="0000FF"/>
                </a:solidFill>
              </a:rPr>
              <a:t>(#{#</a:t>
            </a:r>
            <a:r>
              <a:rPr lang="fr-FR" dirty="0" err="1">
                <a:solidFill>
                  <a:srgbClr val="0000FF"/>
                </a:solidFill>
              </a:rPr>
              <a:t>entityName</a:t>
            </a:r>
            <a:r>
              <a:rPr lang="fr-FR" dirty="0">
                <a:solidFill>
                  <a:srgbClr val="0000FF"/>
                </a:solidFill>
              </a:rPr>
              <a:t>}) @Param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134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3AEA-8835-DD46-8449-B527E55B3526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Qui suis-je ?</a:t>
            </a:r>
          </a:p>
        </p:txBody>
      </p:sp>
      <p:pic>
        <p:nvPicPr>
          <p:cNvPr id="2050" name="Picture 2" descr="Modifier la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004887"/>
            <a:ext cx="1330325" cy="13303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03463" y="1379536"/>
            <a:ext cx="6958012" cy="798512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Stéphane DESHIERE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5353050" y="2286000"/>
            <a:ext cx="5095874" cy="32385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Expert technique</a:t>
            </a:r>
          </a:p>
          <a:p>
            <a:pPr>
              <a:lnSpc>
                <a:spcPct val="200000"/>
              </a:lnSpc>
            </a:pPr>
            <a:r>
              <a:rPr lang="fr-FR" dirty="0"/>
              <a:t>En mission au Rectorat de Grenoble</a:t>
            </a:r>
          </a:p>
          <a:p>
            <a:pPr>
              <a:lnSpc>
                <a:spcPct val="200000"/>
              </a:lnSpc>
            </a:pPr>
            <a:r>
              <a:rPr lang="fr-FR" dirty="0" err="1"/>
              <a:t>Agiliste</a:t>
            </a:r>
            <a:r>
              <a:rPr lang="fr-FR" dirty="0"/>
              <a:t> convaincu</a:t>
            </a:r>
          </a:p>
          <a:p>
            <a:pPr>
              <a:lnSpc>
                <a:spcPct val="200000"/>
              </a:lnSpc>
            </a:pPr>
            <a:r>
              <a:rPr lang="fr-FR" dirty="0"/>
              <a:t>Linuxien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2" y="2554287"/>
            <a:ext cx="1266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Image associé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7" b="44250"/>
          <a:stretch/>
        </p:blipFill>
        <p:spPr bwMode="auto">
          <a:xfrm>
            <a:off x="1524001" y="2924412"/>
            <a:ext cx="1200150" cy="8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Résultat de recherche d'images pour &quot;education national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3026211"/>
            <a:ext cx="2390775" cy="7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Résultat de recherche d'images pour &quot;scrum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3747612"/>
            <a:ext cx="870426" cy="8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Résultat de recherche d'images pour &quot;linux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77" y="4667251"/>
            <a:ext cx="536098" cy="5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36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L’application démarre </a:t>
            </a:r>
          </a:p>
          <a:p>
            <a:pPr marL="1143000" lvl="1" indent="-457200"/>
            <a:r>
              <a:rPr lang="fr-FR" sz="2000" dirty="0"/>
              <a:t>Mais </a:t>
            </a:r>
            <a:r>
              <a:rPr lang="fr-FR" sz="2000" dirty="0">
                <a:solidFill>
                  <a:srgbClr val="0000FF"/>
                </a:solidFill>
              </a:rPr>
              <a:t>s’arrête </a:t>
            </a:r>
            <a:r>
              <a:rPr lang="fr-FR" sz="2000" dirty="0"/>
              <a:t>automatiquement</a:t>
            </a:r>
          </a:p>
          <a:p>
            <a:pPr marL="1600200" lvl="2" indent="-457200"/>
            <a:r>
              <a:rPr lang="fr-FR" dirty="0"/>
              <a:t>application </a:t>
            </a:r>
            <a:r>
              <a:rPr lang="fr-FR" dirty="0">
                <a:solidFill>
                  <a:srgbClr val="0000FF"/>
                </a:solidFill>
              </a:rPr>
              <a:t>ligne de commande</a:t>
            </a:r>
            <a:r>
              <a:rPr lang="fr-FR" dirty="0"/>
              <a:t> pour l’instant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Hibernate </a:t>
            </a:r>
            <a:r>
              <a:rPr lang="fr-FR" sz="2000" dirty="0"/>
              <a:t>configuré pour utiliser la </a:t>
            </a:r>
            <a:r>
              <a:rPr lang="fr-FR" sz="2000" dirty="0" err="1"/>
              <a:t>DataSource</a:t>
            </a:r>
            <a:endParaRPr lang="fr-FR" sz="2000" dirty="0"/>
          </a:p>
          <a:p>
            <a:pPr marL="1600200" lvl="2" indent="-457200"/>
            <a:r>
              <a:rPr lang="fr-FR" dirty="0"/>
              <a:t>Attention, par défaut en </a:t>
            </a:r>
            <a:r>
              <a:rPr lang="fr-FR" dirty="0" err="1">
                <a:solidFill>
                  <a:srgbClr val="0000FF"/>
                </a:solidFill>
              </a:rPr>
              <a:t>create</a:t>
            </a:r>
            <a:r>
              <a:rPr lang="fr-FR" dirty="0">
                <a:solidFill>
                  <a:srgbClr val="0000FF"/>
                </a:solidFill>
              </a:rPr>
              <a:t>-drop</a:t>
            </a:r>
          </a:p>
          <a:p>
            <a:pPr marL="1143000" lvl="1" indent="-457200"/>
            <a:r>
              <a:rPr lang="fr-FR" sz="2000" dirty="0"/>
              <a:t>Spring </a:t>
            </a:r>
            <a:r>
              <a:rPr lang="fr-FR" sz="2000" dirty="0" err="1"/>
              <a:t>Tx</a:t>
            </a:r>
            <a:r>
              <a:rPr lang="fr-FR" sz="2000" dirty="0"/>
              <a:t> directement utilisable via </a:t>
            </a:r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Transactional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92127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de données au démarrage pour avoir un </a:t>
            </a:r>
            <a:r>
              <a:rPr lang="fr-FR" b="1" dirty="0">
                <a:solidFill>
                  <a:srgbClr val="0000FF"/>
                </a:solidFill>
              </a:rPr>
              <a:t>résultat</a:t>
            </a:r>
          </a:p>
          <a:p>
            <a:pPr marL="1143000" lvl="1" indent="-457200"/>
            <a:r>
              <a:rPr lang="fr-FR" sz="2000" dirty="0"/>
              <a:t>utiliser un outil comme </a:t>
            </a:r>
            <a:r>
              <a:rPr lang="fr-FR" sz="2000" dirty="0" err="1">
                <a:solidFill>
                  <a:srgbClr val="0000FF"/>
                </a:solidFill>
              </a:rPr>
              <a:t>DbSetup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/>
              <a:t>pour charger des données</a:t>
            </a:r>
            <a:endParaRPr lang="fr-F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d’une classe </a:t>
            </a:r>
            <a:r>
              <a:rPr lang="fr-FR" b="1" dirty="0" err="1">
                <a:solidFill>
                  <a:srgbClr val="0000FF"/>
                </a:solidFill>
              </a:rPr>
              <a:t>DataConfig</a:t>
            </a:r>
            <a:r>
              <a:rPr lang="fr-FR" b="1" dirty="0">
                <a:solidFill>
                  <a:srgbClr val="0000FF"/>
                </a:solidFill>
              </a:rPr>
              <a:t> @Configuration</a:t>
            </a:r>
          </a:p>
          <a:p>
            <a:pPr marL="1143000" lvl="1" indent="-457200"/>
            <a:r>
              <a:rPr lang="fr-FR" sz="2000" dirty="0"/>
              <a:t>Injection de </a:t>
            </a:r>
            <a:r>
              <a:rPr lang="fr-FR" sz="2000" dirty="0" err="1">
                <a:solidFill>
                  <a:srgbClr val="0000FF"/>
                </a:solidFill>
              </a:rPr>
              <a:t>ContactDao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/>
              <a:t>Définition d’un </a:t>
            </a:r>
            <a:r>
              <a:rPr lang="fr-FR" sz="2000" dirty="0" err="1"/>
              <a:t>bean</a:t>
            </a:r>
            <a:r>
              <a:rPr lang="fr-FR" sz="2000" dirty="0"/>
              <a:t> </a:t>
            </a:r>
            <a:r>
              <a:rPr lang="fr-FR" sz="2000" dirty="0" err="1">
                <a:solidFill>
                  <a:srgbClr val="0000FF"/>
                </a:solidFill>
              </a:rPr>
              <a:t>CommandLineRunner</a:t>
            </a:r>
            <a:endParaRPr lang="fr-FR" sz="2000" dirty="0">
              <a:solidFill>
                <a:srgbClr val="0000FF"/>
              </a:solidFill>
            </a:endParaRPr>
          </a:p>
          <a:p>
            <a:pPr marL="1600200" lvl="2" indent="-457200"/>
            <a:r>
              <a:rPr lang="fr-FR" dirty="0"/>
              <a:t>Ajout de </a:t>
            </a:r>
            <a:r>
              <a:rPr lang="fr-FR" dirty="0">
                <a:solidFill>
                  <a:srgbClr val="0000FF"/>
                </a:solidFill>
              </a:rPr>
              <a:t>@</a:t>
            </a:r>
            <a:r>
              <a:rPr lang="fr-FR" dirty="0" err="1">
                <a:solidFill>
                  <a:srgbClr val="0000FF"/>
                </a:solidFill>
              </a:rPr>
              <a:t>AllArgsConstructor</a:t>
            </a:r>
            <a:r>
              <a:rPr lang="fr-FR" dirty="0"/>
              <a:t> et </a:t>
            </a:r>
            <a:r>
              <a:rPr lang="fr-FR" dirty="0">
                <a:solidFill>
                  <a:srgbClr val="0000FF"/>
                </a:solidFill>
              </a:rPr>
              <a:t>@</a:t>
            </a:r>
            <a:r>
              <a:rPr lang="fr-FR" dirty="0" err="1">
                <a:solidFill>
                  <a:srgbClr val="0000FF"/>
                </a:solidFill>
              </a:rPr>
              <a:t>NoArgsConstructor</a:t>
            </a:r>
            <a:r>
              <a:rPr lang="fr-FR" dirty="0"/>
              <a:t> sur </a:t>
            </a:r>
            <a:r>
              <a:rPr lang="fr-FR" dirty="0">
                <a:solidFill>
                  <a:srgbClr val="0000FF"/>
                </a:solidFill>
              </a:rPr>
              <a:t>Contact</a:t>
            </a:r>
          </a:p>
          <a:p>
            <a:pPr marL="1600200" lvl="2" indent="-457200"/>
            <a:r>
              <a:rPr lang="fr-FR" dirty="0">
                <a:solidFill>
                  <a:srgbClr val="0000FF"/>
                </a:solidFill>
              </a:rPr>
              <a:t>args -&gt; </a:t>
            </a:r>
            <a:r>
              <a:rPr lang="fr-FR" dirty="0" err="1">
                <a:solidFill>
                  <a:srgbClr val="0000FF"/>
                </a:solidFill>
              </a:rPr>
              <a:t>contactDao.save</a:t>
            </a:r>
            <a:r>
              <a:rPr lang="fr-FR" dirty="0">
                <a:solidFill>
                  <a:srgbClr val="0000FF"/>
                </a:solidFill>
              </a:rPr>
              <a:t>(new Contact(...));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7922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Test du DAO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RunWith</a:t>
            </a:r>
            <a:r>
              <a:rPr lang="fr-FR" sz="2000" dirty="0">
                <a:solidFill>
                  <a:srgbClr val="0000FF"/>
                </a:solidFill>
              </a:rPr>
              <a:t>(</a:t>
            </a:r>
            <a:r>
              <a:rPr lang="fr-FR" sz="2000" dirty="0" err="1">
                <a:solidFill>
                  <a:srgbClr val="0000FF"/>
                </a:solidFill>
              </a:rPr>
              <a:t>SpringRunner.class</a:t>
            </a:r>
            <a:r>
              <a:rPr lang="fr-FR" sz="2000" dirty="0">
                <a:solidFill>
                  <a:srgbClr val="0000FF"/>
                </a:solidFill>
              </a:rPr>
              <a:t>) @</a:t>
            </a:r>
            <a:r>
              <a:rPr lang="fr-FR" sz="2000" dirty="0" err="1">
                <a:solidFill>
                  <a:srgbClr val="0000FF"/>
                </a:solidFill>
              </a:rPr>
              <a:t>SpringBootTest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Injection </a:t>
            </a:r>
            <a:r>
              <a:rPr lang="fr-FR" sz="2000" dirty="0"/>
              <a:t>du DAO</a:t>
            </a:r>
          </a:p>
          <a:p>
            <a:pPr marL="1143000" lvl="1" indent="-457200"/>
            <a:r>
              <a:rPr lang="fr-FR" sz="2000" i="1" dirty="0"/>
              <a:t>Vérifier que </a:t>
            </a:r>
            <a:r>
              <a:rPr lang="fr-FR" sz="2000" i="1" dirty="0" err="1">
                <a:solidFill>
                  <a:srgbClr val="0000FF"/>
                </a:solidFill>
              </a:rPr>
              <a:t>findAll</a:t>
            </a:r>
            <a:r>
              <a:rPr lang="fr-FR" sz="2000" i="1" dirty="0">
                <a:solidFill>
                  <a:srgbClr val="0000FF"/>
                </a:solidFill>
              </a:rPr>
              <a:t> </a:t>
            </a:r>
            <a:r>
              <a:rPr lang="fr-FR" sz="2000" i="1" dirty="0"/>
              <a:t>retourne :</a:t>
            </a:r>
          </a:p>
          <a:p>
            <a:pPr marL="1600200" lvl="2" indent="-457200"/>
            <a:r>
              <a:rPr lang="fr-FR" i="1" dirty="0">
                <a:solidFill>
                  <a:srgbClr val="0000FF"/>
                </a:solidFill>
              </a:rPr>
              <a:t>1 résultat</a:t>
            </a:r>
          </a:p>
          <a:p>
            <a:pPr marL="1600200" lvl="2" indent="-457200"/>
            <a:r>
              <a:rPr lang="fr-FR" dirty="0">
                <a:solidFill>
                  <a:srgbClr val="0000FF"/>
                </a:solidFill>
              </a:rPr>
              <a:t>nom = DESHIERE</a:t>
            </a:r>
          </a:p>
          <a:p>
            <a:pPr marL="1143000" lvl="1" indent="-457200"/>
            <a:r>
              <a:rPr lang="fr-FR" sz="2000" i="1" dirty="0"/>
              <a:t>Spring Boot Test suit la configuration de l’application</a:t>
            </a:r>
            <a:r>
              <a:rPr lang="fr-FR" sz="2000" dirty="0"/>
              <a:t> </a:t>
            </a:r>
          </a:p>
          <a:p>
            <a:pPr marL="1600200" lvl="2" indent="-457200"/>
            <a:r>
              <a:rPr lang="fr-FR" dirty="0"/>
              <a:t>à </a:t>
            </a:r>
            <a:r>
              <a:rPr lang="fr-FR" dirty="0">
                <a:solidFill>
                  <a:srgbClr val="0000FF"/>
                </a:solidFill>
              </a:rPr>
              <a:t>surcharger </a:t>
            </a:r>
            <a:r>
              <a:rPr lang="fr-FR" dirty="0"/>
              <a:t>avec un </a:t>
            </a:r>
            <a:r>
              <a:rPr lang="fr-FR" dirty="0" err="1"/>
              <a:t>application.yml</a:t>
            </a:r>
            <a:r>
              <a:rPr lang="fr-FR" dirty="0"/>
              <a:t> dans src/test/</a:t>
            </a:r>
            <a:r>
              <a:rPr lang="fr-FR" dirty="0" err="1"/>
              <a:t>resources</a:t>
            </a: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Les tests </a:t>
            </a:r>
            <a:r>
              <a:rPr lang="fr-FR" b="1" dirty="0">
                <a:solidFill>
                  <a:srgbClr val="0000FF"/>
                </a:solidFill>
              </a:rPr>
              <a:t>passent </a:t>
            </a:r>
            <a:r>
              <a:rPr lang="fr-FR" b="1" dirty="0"/>
              <a:t>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1597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Réalisation de Web Services REST :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Spring 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de la dépendance :</a:t>
            </a:r>
          </a:p>
          <a:p>
            <a:pPr marL="1143000" lvl="1" indent="-457200"/>
            <a:r>
              <a:rPr lang="fr-FR" sz="2000" dirty="0" err="1"/>
              <a:t>groupId</a:t>
            </a:r>
            <a:r>
              <a:rPr lang="fr-FR" sz="2000" dirty="0"/>
              <a:t>: </a:t>
            </a:r>
            <a:r>
              <a:rPr lang="fr-FR" sz="2000" dirty="0" err="1">
                <a:solidFill>
                  <a:srgbClr val="0000FF"/>
                </a:solidFill>
              </a:rPr>
              <a:t>org.springframework.boot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 err="1"/>
              <a:t>artifactId</a:t>
            </a:r>
            <a:r>
              <a:rPr lang="fr-FR" sz="2000" dirty="0"/>
              <a:t>: </a:t>
            </a:r>
            <a:r>
              <a:rPr lang="fr-FR" sz="2000" dirty="0" err="1">
                <a:solidFill>
                  <a:srgbClr val="0000FF"/>
                </a:solidFill>
              </a:rPr>
              <a:t>spring</a:t>
            </a:r>
            <a:r>
              <a:rPr lang="fr-FR" sz="2000" dirty="0">
                <a:solidFill>
                  <a:srgbClr val="0000FF"/>
                </a:solidFill>
              </a:rPr>
              <a:t>-boot-starter-web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Le </a:t>
            </a:r>
            <a:r>
              <a:rPr lang="fr-FR" b="1" dirty="0">
                <a:solidFill>
                  <a:srgbClr val="0000FF"/>
                </a:solidFill>
              </a:rPr>
              <a:t>serveur</a:t>
            </a:r>
            <a:r>
              <a:rPr lang="fr-FR" b="1" dirty="0"/>
              <a:t> démarre</a:t>
            </a:r>
            <a:endParaRPr lang="fr-FR" dirty="0">
              <a:solidFill>
                <a:srgbClr val="0000FF"/>
              </a:solidFill>
            </a:endParaRPr>
          </a:p>
          <a:p>
            <a:pPr marL="1371600" lvl="0">
              <a:spcBef>
                <a:spcPts val="1600"/>
              </a:spcBef>
              <a:spcAft>
                <a:spcPts val="1600"/>
              </a:spcAft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13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Créer une classe </a:t>
            </a:r>
            <a:r>
              <a:rPr lang="fr-FR" b="1" dirty="0" err="1">
                <a:solidFill>
                  <a:srgbClr val="0000FF"/>
                </a:solidFill>
              </a:rPr>
              <a:t>ContactController</a:t>
            </a:r>
            <a:r>
              <a:rPr lang="fr-FR" b="1" dirty="0">
                <a:solidFill>
                  <a:srgbClr val="0000FF"/>
                </a:solidFill>
              </a:rPr>
              <a:t> </a:t>
            </a:r>
            <a:r>
              <a:rPr lang="fr-FR" b="1" dirty="0"/>
              <a:t>: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RestController</a:t>
            </a:r>
            <a:r>
              <a:rPr lang="fr-FR" sz="2000" dirty="0">
                <a:solidFill>
                  <a:srgbClr val="0000FF"/>
                </a:solidFill>
              </a:rPr>
              <a:t> @</a:t>
            </a:r>
            <a:r>
              <a:rPr lang="fr-FR" sz="2000" dirty="0" err="1">
                <a:solidFill>
                  <a:srgbClr val="0000FF"/>
                </a:solidFill>
              </a:rPr>
              <a:t>RequestMapping</a:t>
            </a:r>
            <a:r>
              <a:rPr lang="fr-FR" sz="2000" dirty="0">
                <a:solidFill>
                  <a:srgbClr val="0000FF"/>
                </a:solidFill>
              </a:rPr>
              <a:t>(“/api/contacts”)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Injection </a:t>
            </a:r>
            <a:r>
              <a:rPr lang="fr-FR" sz="2000" dirty="0"/>
              <a:t>de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 err="1">
                <a:solidFill>
                  <a:srgbClr val="0000FF"/>
                </a:solidFill>
              </a:rPr>
              <a:t>ContactDao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/>
              <a:t>méthode </a:t>
            </a:r>
            <a:r>
              <a:rPr lang="fr-FR" sz="2000" dirty="0" err="1">
                <a:solidFill>
                  <a:srgbClr val="0000FF"/>
                </a:solidFill>
              </a:rPr>
              <a:t>findAllContacts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/>
              <a:t>annotée </a:t>
            </a:r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GetMapping</a:t>
            </a:r>
            <a:r>
              <a:rPr lang="fr-FR" sz="2000" dirty="0"/>
              <a:t> retournant le résultat de </a:t>
            </a:r>
            <a:r>
              <a:rPr lang="fr-FR" sz="2000" dirty="0" err="1"/>
              <a:t>contactDao.findAll</a:t>
            </a:r>
            <a:r>
              <a:rPr lang="fr-FR" sz="2000" dirty="0"/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Aller sur </a:t>
            </a:r>
            <a:r>
              <a:rPr lang="fr-FR" b="1" u="sng" dirty="0">
                <a:solidFill>
                  <a:schemeClr val="hlink"/>
                </a:solidFill>
                <a:hlinkClick r:id="rId2"/>
              </a:rPr>
              <a:t>http://localhost:8080/api/contacts</a:t>
            </a:r>
            <a:endParaRPr lang="fr-FR" b="1" u="sng" dirty="0">
              <a:solidFill>
                <a:schemeClr val="hlink"/>
              </a:solidFill>
            </a:endParaRPr>
          </a:p>
          <a:p>
            <a:pPr marL="1143000" lvl="1" indent="-457200"/>
            <a:r>
              <a:rPr lang="fr-FR" sz="2000" dirty="0"/>
              <a:t>on doit avoir le contact </a:t>
            </a:r>
            <a:r>
              <a:rPr lang="fr-FR" sz="2000" dirty="0">
                <a:solidFill>
                  <a:srgbClr val="0000FF"/>
                </a:solidFill>
              </a:rPr>
              <a:t>DESHIERE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8695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Créer un test </a:t>
            </a:r>
            <a:r>
              <a:rPr lang="fr-FR" b="1" dirty="0" err="1">
                <a:solidFill>
                  <a:srgbClr val="0000FF"/>
                </a:solidFill>
              </a:rPr>
              <a:t>ContactControllerTest</a:t>
            </a:r>
            <a:r>
              <a:rPr lang="fr-FR" b="1" dirty="0">
                <a:solidFill>
                  <a:srgbClr val="0000FF"/>
                </a:solidFill>
              </a:rPr>
              <a:t> </a:t>
            </a:r>
            <a:r>
              <a:rPr lang="fr-FR" b="1" dirty="0"/>
              <a:t>: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RunWith</a:t>
            </a:r>
            <a:r>
              <a:rPr lang="fr-FR" sz="2000" dirty="0">
                <a:solidFill>
                  <a:srgbClr val="0000FF"/>
                </a:solidFill>
              </a:rPr>
              <a:t>(</a:t>
            </a:r>
            <a:r>
              <a:rPr lang="fr-FR" sz="2000" dirty="0" err="1">
                <a:solidFill>
                  <a:srgbClr val="0000FF"/>
                </a:solidFill>
              </a:rPr>
              <a:t>SpringRunner.class</a:t>
            </a:r>
            <a:r>
              <a:rPr lang="fr-FR" sz="2000" dirty="0">
                <a:solidFill>
                  <a:srgbClr val="0000FF"/>
                </a:solidFill>
              </a:rPr>
              <a:t>) @</a:t>
            </a:r>
            <a:r>
              <a:rPr lang="fr-FR" sz="2000" dirty="0" err="1">
                <a:solidFill>
                  <a:srgbClr val="0000FF"/>
                </a:solidFill>
              </a:rPr>
              <a:t>SpringBootTest</a:t>
            </a:r>
            <a:r>
              <a:rPr lang="fr-FR" sz="2000" dirty="0">
                <a:solidFill>
                  <a:srgbClr val="0000FF"/>
                </a:solidFill>
              </a:rPr>
              <a:t> @</a:t>
            </a:r>
            <a:r>
              <a:rPr lang="fr-FR" sz="2000" dirty="0" err="1">
                <a:solidFill>
                  <a:srgbClr val="0000FF"/>
                </a:solidFill>
              </a:rPr>
              <a:t>AutoConfigureMockMvc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Autowired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/>
              <a:t>de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 err="1">
                <a:solidFill>
                  <a:srgbClr val="0000FF"/>
                </a:solidFill>
              </a:rPr>
              <a:t>MockMvc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MockBean</a:t>
            </a:r>
            <a:r>
              <a:rPr lang="fr-FR" sz="2000" dirty="0"/>
              <a:t> de </a:t>
            </a:r>
            <a:r>
              <a:rPr lang="fr-FR" sz="2000" dirty="0" err="1">
                <a:solidFill>
                  <a:srgbClr val="0000FF"/>
                </a:solidFill>
              </a:rPr>
              <a:t>ContactDao</a:t>
            </a:r>
            <a:endParaRPr lang="fr-FR" sz="2000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Méthode de test </a:t>
            </a:r>
            <a:r>
              <a:rPr lang="fr-FR" b="1" dirty="0" err="1"/>
              <a:t>shouldReturnAllContacts</a:t>
            </a:r>
            <a:endParaRPr lang="fr-FR" b="1" dirty="0"/>
          </a:p>
          <a:p>
            <a:pPr marL="1143000" lvl="1" indent="-457200"/>
            <a:r>
              <a:rPr lang="fr-FR" sz="2000" dirty="0" err="1"/>
              <a:t>mock</a:t>
            </a:r>
            <a:r>
              <a:rPr lang="fr-FR" sz="2000" dirty="0"/>
              <a:t> d’un </a:t>
            </a:r>
            <a:r>
              <a:rPr lang="fr-FR" sz="2000" dirty="0">
                <a:solidFill>
                  <a:srgbClr val="0000FF"/>
                </a:solidFill>
              </a:rPr>
              <a:t>contact MARTIN</a:t>
            </a:r>
          </a:p>
          <a:p>
            <a:pPr marL="1143000" lvl="1" indent="-457200"/>
            <a:r>
              <a:rPr lang="fr-FR" sz="2000" dirty="0"/>
              <a:t>vérification du résultat :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fr-FR" dirty="0" err="1">
                <a:solidFill>
                  <a:srgbClr val="0000FF"/>
                </a:solidFill>
              </a:rPr>
              <a:t>mockMvc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fr-FR" dirty="0">
                <a:solidFill>
                  <a:srgbClr val="0000FF"/>
                </a:solidFill>
              </a:rPr>
              <a:t>  .</a:t>
            </a:r>
            <a:r>
              <a:rPr lang="fr-FR" dirty="0" err="1">
                <a:solidFill>
                  <a:srgbClr val="0000FF"/>
                </a:solidFill>
              </a:rPr>
              <a:t>perform</a:t>
            </a:r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MockMvcRequestBuilders.get</a:t>
            </a:r>
            <a:r>
              <a:rPr lang="fr-FR" dirty="0">
                <a:solidFill>
                  <a:srgbClr val="0000FF"/>
                </a:solidFill>
              </a:rPr>
              <a:t>(“/api/contacts”))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fr-FR" dirty="0">
                <a:solidFill>
                  <a:srgbClr val="0000FF"/>
                </a:solidFill>
              </a:rPr>
              <a:t>  .</a:t>
            </a:r>
            <a:r>
              <a:rPr lang="fr-FR" dirty="0" err="1">
                <a:solidFill>
                  <a:srgbClr val="0000FF"/>
                </a:solidFill>
              </a:rPr>
              <a:t>andExpect</a:t>
            </a:r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MockMvcResultMatchers.status</a:t>
            </a:r>
            <a:r>
              <a:rPr lang="fr-FR" dirty="0">
                <a:solidFill>
                  <a:srgbClr val="0000FF"/>
                </a:solidFill>
              </a:rPr>
              <a:t>().</a:t>
            </a:r>
            <a:r>
              <a:rPr lang="fr-FR" dirty="0" err="1">
                <a:solidFill>
                  <a:srgbClr val="0000FF"/>
                </a:solidFill>
              </a:rPr>
              <a:t>isOk</a:t>
            </a:r>
            <a:r>
              <a:rPr lang="fr-FR" dirty="0">
                <a:solidFill>
                  <a:srgbClr val="0000FF"/>
                </a:solidFill>
              </a:rPr>
              <a:t>())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fr-FR" dirty="0">
                <a:solidFill>
                  <a:srgbClr val="0000FF"/>
                </a:solidFill>
              </a:rPr>
              <a:t>  .</a:t>
            </a:r>
            <a:r>
              <a:rPr lang="fr-FR" dirty="0" err="1">
                <a:solidFill>
                  <a:srgbClr val="0000FF"/>
                </a:solidFill>
              </a:rPr>
              <a:t>andExpect</a:t>
            </a:r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MockMvcResultMatchers.content</a:t>
            </a:r>
            <a:r>
              <a:rPr lang="fr-FR" dirty="0">
                <a:solidFill>
                  <a:srgbClr val="0000FF"/>
                </a:solidFill>
              </a:rPr>
              <a:t>()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fr-FR" dirty="0">
                <a:solidFill>
                  <a:srgbClr val="0000FF"/>
                </a:solidFill>
              </a:rPr>
              <a:t>    .string(</a:t>
            </a:r>
            <a:r>
              <a:rPr lang="fr-FR" dirty="0" err="1">
                <a:solidFill>
                  <a:srgbClr val="0000FF"/>
                </a:solidFill>
              </a:rPr>
              <a:t>Matchers.contains</a:t>
            </a:r>
            <a:r>
              <a:rPr lang="fr-FR" dirty="0">
                <a:solidFill>
                  <a:srgbClr val="0000FF"/>
                </a:solidFill>
              </a:rPr>
              <a:t>(“MARTIN”)));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154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686620"/>
            <a:ext cx="10515600" cy="449804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Créer un test </a:t>
            </a:r>
            <a:r>
              <a:rPr lang="fr-FR" b="1" dirty="0" err="1">
                <a:solidFill>
                  <a:srgbClr val="0000FF"/>
                </a:solidFill>
              </a:rPr>
              <a:t>ContactControllerTest</a:t>
            </a:r>
            <a:r>
              <a:rPr lang="fr-FR" b="1" dirty="0">
                <a:solidFill>
                  <a:srgbClr val="0000FF"/>
                </a:solidFill>
              </a:rPr>
              <a:t> </a:t>
            </a:r>
            <a:r>
              <a:rPr lang="fr-FR" b="1" dirty="0"/>
              <a:t>: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RunWith</a:t>
            </a:r>
            <a:r>
              <a:rPr lang="fr-FR" sz="2000" dirty="0">
                <a:solidFill>
                  <a:srgbClr val="0000FF"/>
                </a:solidFill>
              </a:rPr>
              <a:t>(</a:t>
            </a:r>
            <a:r>
              <a:rPr lang="fr-FR" sz="2000" dirty="0" err="1">
                <a:solidFill>
                  <a:srgbClr val="0000FF"/>
                </a:solidFill>
              </a:rPr>
              <a:t>SpringRunner.class</a:t>
            </a:r>
            <a:r>
              <a:rPr lang="fr-FR" sz="2000" dirty="0">
                <a:solidFill>
                  <a:srgbClr val="0000FF"/>
                </a:solidFill>
              </a:rPr>
              <a:t>) @</a:t>
            </a:r>
            <a:r>
              <a:rPr lang="fr-FR" sz="2000" dirty="0" err="1">
                <a:solidFill>
                  <a:srgbClr val="0000FF"/>
                </a:solidFill>
              </a:rPr>
              <a:t>SpringBootTest</a:t>
            </a:r>
            <a:r>
              <a:rPr lang="fr-FR" sz="2000" dirty="0">
                <a:solidFill>
                  <a:srgbClr val="0000FF"/>
                </a:solidFill>
              </a:rPr>
              <a:t> @</a:t>
            </a:r>
            <a:r>
              <a:rPr lang="fr-FR" sz="2000" dirty="0" err="1">
                <a:solidFill>
                  <a:srgbClr val="0000FF"/>
                </a:solidFill>
              </a:rPr>
              <a:t>AutoConfigureMockMvc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Autowired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/>
              <a:t>de</a:t>
            </a:r>
            <a:r>
              <a:rPr lang="fr-FR" sz="2000" dirty="0">
                <a:solidFill>
                  <a:srgbClr val="0000FF"/>
                </a:solidFill>
              </a:rPr>
              <a:t> </a:t>
            </a:r>
            <a:r>
              <a:rPr lang="fr-FR" sz="2000" dirty="0" err="1">
                <a:solidFill>
                  <a:srgbClr val="0000FF"/>
                </a:solidFill>
              </a:rPr>
              <a:t>MockMvc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MockBean</a:t>
            </a:r>
            <a:r>
              <a:rPr lang="fr-FR" sz="2000" dirty="0"/>
              <a:t> de </a:t>
            </a:r>
            <a:r>
              <a:rPr lang="fr-FR" sz="2000" dirty="0" err="1">
                <a:solidFill>
                  <a:srgbClr val="0000FF"/>
                </a:solidFill>
              </a:rPr>
              <a:t>ContactDao</a:t>
            </a:r>
            <a:endParaRPr lang="fr-FR" sz="2000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Méthode de test </a:t>
            </a:r>
            <a:r>
              <a:rPr lang="fr-FR" b="1" dirty="0" err="1"/>
              <a:t>shouldReturnAllContacts</a:t>
            </a:r>
            <a:endParaRPr lang="fr-FR" b="1" dirty="0"/>
          </a:p>
          <a:p>
            <a:pPr marL="1143000" lvl="1" indent="-457200"/>
            <a:r>
              <a:rPr lang="fr-FR" sz="2000" dirty="0" err="1"/>
              <a:t>mock</a:t>
            </a:r>
            <a:r>
              <a:rPr lang="fr-FR" sz="2000" dirty="0"/>
              <a:t> d’un </a:t>
            </a:r>
            <a:r>
              <a:rPr lang="fr-FR" sz="2000" dirty="0">
                <a:solidFill>
                  <a:srgbClr val="0000FF"/>
                </a:solidFill>
              </a:rPr>
              <a:t>contact MARTIN</a:t>
            </a:r>
          </a:p>
          <a:p>
            <a:pPr marL="1143000" lvl="1" indent="-457200"/>
            <a:r>
              <a:rPr lang="fr-FR" sz="2000" dirty="0"/>
              <a:t>vérification du résultat :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fr-FR" dirty="0" err="1">
                <a:solidFill>
                  <a:srgbClr val="0000FF"/>
                </a:solidFill>
              </a:rPr>
              <a:t>mockMvc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fr-FR" dirty="0">
                <a:solidFill>
                  <a:srgbClr val="0000FF"/>
                </a:solidFill>
              </a:rPr>
              <a:t>  .</a:t>
            </a:r>
            <a:r>
              <a:rPr lang="fr-FR" dirty="0" err="1">
                <a:solidFill>
                  <a:srgbClr val="0000FF"/>
                </a:solidFill>
              </a:rPr>
              <a:t>perform</a:t>
            </a:r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MockMvcRequestBuilders.get</a:t>
            </a:r>
            <a:r>
              <a:rPr lang="fr-FR" dirty="0">
                <a:solidFill>
                  <a:srgbClr val="0000FF"/>
                </a:solidFill>
              </a:rPr>
              <a:t>(“/api/contacts”))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fr-FR" dirty="0">
                <a:solidFill>
                  <a:srgbClr val="0000FF"/>
                </a:solidFill>
              </a:rPr>
              <a:t>  .</a:t>
            </a:r>
            <a:r>
              <a:rPr lang="fr-FR" dirty="0" err="1">
                <a:solidFill>
                  <a:srgbClr val="0000FF"/>
                </a:solidFill>
              </a:rPr>
              <a:t>andExpect</a:t>
            </a:r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MockMvcResultMatchers.status</a:t>
            </a:r>
            <a:r>
              <a:rPr lang="fr-FR" dirty="0">
                <a:solidFill>
                  <a:srgbClr val="0000FF"/>
                </a:solidFill>
              </a:rPr>
              <a:t>().</a:t>
            </a:r>
            <a:r>
              <a:rPr lang="fr-FR" dirty="0" err="1">
                <a:solidFill>
                  <a:srgbClr val="0000FF"/>
                </a:solidFill>
              </a:rPr>
              <a:t>isOk</a:t>
            </a:r>
            <a:r>
              <a:rPr lang="fr-FR" dirty="0">
                <a:solidFill>
                  <a:srgbClr val="0000FF"/>
                </a:solidFill>
              </a:rPr>
              <a:t>())</a:t>
            </a:r>
            <a:br>
              <a:rPr lang="fr-FR" dirty="0">
                <a:solidFill>
                  <a:srgbClr val="0000FF"/>
                </a:solidFill>
              </a:rPr>
            </a:br>
            <a:r>
              <a:rPr lang="fr-FR" dirty="0">
                <a:solidFill>
                  <a:srgbClr val="0000FF"/>
                </a:solidFill>
              </a:rPr>
              <a:t>  .</a:t>
            </a:r>
            <a:r>
              <a:rPr lang="fr-FR" dirty="0" err="1">
                <a:solidFill>
                  <a:srgbClr val="0000FF"/>
                </a:solidFill>
              </a:rPr>
              <a:t>andExpect</a:t>
            </a:r>
            <a:r>
              <a:rPr lang="fr-FR" dirty="0">
                <a:solidFill>
                  <a:srgbClr val="0000FF"/>
                </a:solidFill>
              </a:rPr>
              <a:t>(</a:t>
            </a:r>
            <a:r>
              <a:rPr lang="fr-FR" dirty="0" err="1">
                <a:solidFill>
                  <a:srgbClr val="0000FF"/>
                </a:solidFill>
              </a:rPr>
              <a:t>MockMvcResultMatchers.content</a:t>
            </a:r>
            <a:r>
              <a:rPr lang="fr-FR" dirty="0">
                <a:solidFill>
                  <a:srgbClr val="0000FF"/>
                </a:solidFill>
              </a:rPr>
              <a:t>().string(</a:t>
            </a:r>
            <a:r>
              <a:rPr lang="fr-FR" dirty="0" err="1">
                <a:solidFill>
                  <a:srgbClr val="0000FF"/>
                </a:solidFill>
              </a:rPr>
              <a:t>Matchers.contains</a:t>
            </a:r>
            <a:r>
              <a:rPr lang="fr-FR" dirty="0">
                <a:solidFill>
                  <a:srgbClr val="0000FF"/>
                </a:solidFill>
              </a:rPr>
              <a:t>(“MARTIN”)));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Les tests </a:t>
            </a:r>
            <a:r>
              <a:rPr lang="fr-FR" b="1" dirty="0">
                <a:solidFill>
                  <a:srgbClr val="0000FF"/>
                </a:solidFill>
              </a:rPr>
              <a:t>passent </a:t>
            </a:r>
            <a:r>
              <a:rPr lang="fr-FR" b="1" dirty="0"/>
              <a:t>!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9926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de la dépendance</a:t>
            </a:r>
          </a:p>
          <a:p>
            <a:pPr marL="1143000" lvl="1" indent="-457200"/>
            <a:r>
              <a:rPr lang="fr-FR" sz="2000" dirty="0" err="1"/>
              <a:t>groupId</a:t>
            </a:r>
            <a:r>
              <a:rPr lang="fr-FR" sz="2000" dirty="0"/>
              <a:t>: </a:t>
            </a:r>
            <a:r>
              <a:rPr lang="fr-FR" sz="2000" dirty="0" err="1">
                <a:solidFill>
                  <a:srgbClr val="0000FF"/>
                </a:solidFill>
              </a:rPr>
              <a:t>org.springframework.boot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 err="1"/>
              <a:t>artifactId</a:t>
            </a:r>
            <a:r>
              <a:rPr lang="fr-FR" sz="2000" dirty="0"/>
              <a:t>: </a:t>
            </a:r>
            <a:r>
              <a:rPr lang="fr-FR" sz="2000" dirty="0" err="1">
                <a:solidFill>
                  <a:srgbClr val="0000FF"/>
                </a:solidFill>
              </a:rPr>
              <a:t>spring</a:t>
            </a:r>
            <a:r>
              <a:rPr lang="fr-FR" sz="2000" dirty="0">
                <a:solidFill>
                  <a:srgbClr val="0000FF"/>
                </a:solidFill>
              </a:rPr>
              <a:t>-boot-</a:t>
            </a:r>
            <a:r>
              <a:rPr lang="fr-FR" sz="2000" dirty="0" err="1">
                <a:solidFill>
                  <a:srgbClr val="0000FF"/>
                </a:solidFill>
              </a:rPr>
              <a:t>devtools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 err="1"/>
              <a:t>optional</a:t>
            </a:r>
            <a:r>
              <a:rPr lang="fr-FR" sz="2000" dirty="0"/>
              <a:t>: </a:t>
            </a:r>
            <a:r>
              <a:rPr lang="fr-FR" sz="2000" dirty="0" err="1">
                <a:solidFill>
                  <a:srgbClr val="0000FF"/>
                </a:solidFill>
              </a:rPr>
              <a:t>true</a:t>
            </a:r>
            <a:endParaRPr lang="fr-FR" sz="2000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FF"/>
                </a:solidFill>
              </a:rPr>
              <a:t>Démarrer </a:t>
            </a:r>
            <a:r>
              <a:rPr lang="fr-FR" b="1" dirty="0"/>
              <a:t>le serveur et faire une </a:t>
            </a:r>
            <a:r>
              <a:rPr lang="fr-FR" b="1" dirty="0">
                <a:solidFill>
                  <a:srgbClr val="0000FF"/>
                </a:solidFill>
              </a:rPr>
              <a:t>modification </a:t>
            </a:r>
          </a:p>
          <a:p>
            <a:pPr marL="914400" lvl="1" indent="-381000">
              <a:spcBef>
                <a:spcPts val="0"/>
              </a:spcBef>
              <a:buSzPts val="2400"/>
              <a:buChar char="○"/>
            </a:pPr>
            <a:r>
              <a:rPr lang="fr-FR" sz="2000" dirty="0"/>
              <a:t>elle est </a:t>
            </a:r>
            <a:r>
              <a:rPr lang="fr-FR" sz="2000" dirty="0">
                <a:solidFill>
                  <a:srgbClr val="0000FF"/>
                </a:solidFill>
              </a:rPr>
              <a:t>prise en compte</a:t>
            </a:r>
            <a:r>
              <a:rPr lang="fr-FR" sz="2000" dirty="0"/>
              <a:t> en live</a:t>
            </a:r>
          </a:p>
          <a:p>
            <a:pPr marL="342900" indent="-3429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indent="-3429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indent="-3429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fr-FR" b="1" dirty="0"/>
          </a:p>
          <a:p>
            <a:pPr marL="342900" indent="-34290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fr-FR" b="1" dirty="0"/>
              <a:t>Exemple de configuration via l’</a:t>
            </a:r>
            <a:r>
              <a:rPr lang="fr-FR" b="1" dirty="0" err="1">
                <a:solidFill>
                  <a:srgbClr val="0000FF"/>
                </a:solidFill>
              </a:rPr>
              <a:t>application.yml</a:t>
            </a:r>
            <a:endParaRPr lang="fr-FR" b="1" dirty="0">
              <a:solidFill>
                <a:srgbClr val="0000FF"/>
              </a:solidFill>
            </a:endParaRPr>
          </a:p>
          <a:p>
            <a:pPr marL="1028700" lvl="1" indent="-342900">
              <a:spcBef>
                <a:spcPts val="0"/>
              </a:spcBef>
              <a:buSzPts val="2400"/>
            </a:pPr>
            <a:r>
              <a:rPr lang="fr-FR" sz="2000" dirty="0"/>
              <a:t>Définir la propriété </a:t>
            </a:r>
            <a:r>
              <a:rPr lang="fr-FR" sz="2000">
                <a:solidFill>
                  <a:srgbClr val="0000FF"/>
                </a:solidFill>
              </a:rPr>
              <a:t>server.</a:t>
            </a:r>
            <a:r>
              <a:rPr lang="fr-FR" sz="2000" err="1">
                <a:solidFill>
                  <a:srgbClr val="0000FF"/>
                </a:solidFill>
              </a:rPr>
              <a:t>servlet</a:t>
            </a:r>
            <a:r>
              <a:rPr lang="fr-FR" sz="2000">
                <a:solidFill>
                  <a:srgbClr val="0000FF"/>
                </a:solidFill>
              </a:rPr>
              <a:t>.context-path</a:t>
            </a:r>
            <a:r>
              <a:rPr lang="fr-FR" sz="2000" dirty="0">
                <a:solidFill>
                  <a:srgbClr val="0000FF"/>
                </a:solidFill>
              </a:rPr>
              <a:t> = /</a:t>
            </a:r>
            <a:r>
              <a:rPr lang="fr-FR" sz="2000" dirty="0" err="1">
                <a:solidFill>
                  <a:srgbClr val="0000FF"/>
                </a:solidFill>
              </a:rPr>
              <a:t>demo</a:t>
            </a:r>
            <a:endParaRPr lang="fr-FR" sz="2000" dirty="0">
              <a:solidFill>
                <a:srgbClr val="0000FF"/>
              </a:solidFill>
            </a:endParaRPr>
          </a:p>
          <a:p>
            <a:pPr marL="1028700" lvl="1" indent="-342900">
              <a:spcBef>
                <a:spcPts val="0"/>
              </a:spcBef>
              <a:buSzPts val="2400"/>
            </a:pPr>
            <a:r>
              <a:rPr lang="fr-FR" sz="2000" dirty="0"/>
              <a:t>Le chemin du </a:t>
            </a:r>
            <a:r>
              <a:rPr lang="fr-FR" sz="2000" dirty="0">
                <a:solidFill>
                  <a:srgbClr val="0000FF"/>
                </a:solidFill>
              </a:rPr>
              <a:t>WS a changé</a:t>
            </a:r>
          </a:p>
          <a:p>
            <a:pPr marL="1028700" lvl="1" indent="-342900">
              <a:spcBef>
                <a:spcPts val="0"/>
              </a:spcBef>
              <a:buSzPts val="2400"/>
            </a:pPr>
            <a:r>
              <a:rPr lang="fr-FR" sz="2000" dirty="0"/>
              <a:t>Les tests </a:t>
            </a:r>
            <a:r>
              <a:rPr lang="fr-FR" sz="2000" dirty="0">
                <a:solidFill>
                  <a:srgbClr val="0000FF"/>
                </a:solidFill>
              </a:rPr>
              <a:t>passent toujours</a:t>
            </a:r>
            <a:endParaRPr lang="fr-FR" sz="2000" dirty="0"/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13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des dépendances :</a:t>
            </a:r>
          </a:p>
          <a:p>
            <a:pPr marL="1143000" lvl="1" indent="-457200"/>
            <a:r>
              <a:rPr lang="fr-FR" sz="2000" dirty="0" err="1"/>
              <a:t>groupId</a:t>
            </a:r>
            <a:r>
              <a:rPr lang="fr-FR" sz="2000" dirty="0"/>
              <a:t>: </a:t>
            </a:r>
            <a:r>
              <a:rPr lang="fr-FR" sz="2000" dirty="0" err="1">
                <a:solidFill>
                  <a:srgbClr val="0000FF"/>
                </a:solidFill>
              </a:rPr>
              <a:t>io.springfox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 err="1"/>
              <a:t>artifactId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0000FF"/>
                </a:solidFill>
              </a:rPr>
              <a:t>springfox-swagger2</a:t>
            </a:r>
            <a:r>
              <a:rPr lang="fr-FR" sz="2000" dirty="0"/>
              <a:t> et </a:t>
            </a:r>
            <a:r>
              <a:rPr lang="fr-FR" sz="2000" dirty="0" err="1">
                <a:solidFill>
                  <a:srgbClr val="0000FF"/>
                </a:solidFill>
              </a:rPr>
              <a:t>springfox-swagger-ui</a:t>
            </a:r>
            <a:endParaRPr lang="fr-FR" sz="2000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/>
              <a:t>version: </a:t>
            </a:r>
            <a:r>
              <a:rPr lang="fr-FR" sz="2000" dirty="0">
                <a:solidFill>
                  <a:srgbClr val="0000FF"/>
                </a:solidFill>
              </a:rPr>
              <a:t>2.9.2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FF"/>
                </a:solidFill>
              </a:rPr>
              <a:t>Redémarrer le serveur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Exemple de librairie Spring Boot à activer soi-même </a:t>
            </a:r>
            <a:r>
              <a:rPr lang="fr-FR" dirty="0"/>
              <a:t>(pas un starter)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Ajout de la classe </a:t>
            </a:r>
            <a:r>
              <a:rPr lang="fr-FR" b="1" dirty="0" err="1">
                <a:solidFill>
                  <a:srgbClr val="0000FF"/>
                </a:solidFill>
              </a:rPr>
              <a:t>SwaggerConfig</a:t>
            </a:r>
            <a:endParaRPr lang="fr-FR" b="1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@Configuration @EnableSwagger2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6550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29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/>
              <a:t>Sur </a:t>
            </a:r>
            <a:r>
              <a:rPr lang="fr-FR" b="1" dirty="0" err="1">
                <a:solidFill>
                  <a:srgbClr val="0000FF"/>
                </a:solidFill>
              </a:rPr>
              <a:t>ContactController</a:t>
            </a:r>
            <a:r>
              <a:rPr lang="fr-FR" b="1" dirty="0">
                <a:solidFill>
                  <a:srgbClr val="0000FF"/>
                </a:solidFill>
              </a:rPr>
              <a:t> </a:t>
            </a:r>
            <a:r>
              <a:rPr lang="fr-FR" b="1" dirty="0"/>
              <a:t>: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@Api(tags = “Contacts”)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Sur </a:t>
            </a:r>
            <a:r>
              <a:rPr lang="fr-FR" b="1" dirty="0" err="1">
                <a:solidFill>
                  <a:srgbClr val="0000FF"/>
                </a:solidFill>
              </a:rPr>
              <a:t>findAllContacts</a:t>
            </a:r>
            <a:r>
              <a:rPr lang="fr-FR" b="1" dirty="0">
                <a:solidFill>
                  <a:srgbClr val="0000FF"/>
                </a:solidFill>
              </a:rPr>
              <a:t> </a:t>
            </a:r>
            <a:r>
              <a:rPr lang="fr-FR" b="1" dirty="0"/>
              <a:t>: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@</a:t>
            </a:r>
            <a:r>
              <a:rPr lang="fr-FR" sz="2000" dirty="0" err="1">
                <a:solidFill>
                  <a:srgbClr val="0000FF"/>
                </a:solidFill>
              </a:rPr>
              <a:t>ApiOperation</a:t>
            </a:r>
            <a:r>
              <a:rPr lang="fr-FR" sz="2000" dirty="0">
                <a:solidFill>
                  <a:srgbClr val="0000FF"/>
                </a:solidFill>
              </a:rPr>
              <a:t>(“Retourne tous les contacts”)</a:t>
            </a:r>
          </a:p>
          <a:p>
            <a:pPr marL="1143000" lvl="1" indent="-457200"/>
            <a:r>
              <a:rPr lang="fr-FR" sz="2000" dirty="0"/>
              <a:t>possibilité d’en mettre </a:t>
            </a:r>
            <a:r>
              <a:rPr lang="fr-FR" sz="2000" dirty="0">
                <a:solidFill>
                  <a:srgbClr val="0000FF"/>
                </a:solidFill>
              </a:rPr>
              <a:t>plus </a:t>
            </a:r>
            <a:r>
              <a:rPr lang="fr-FR" sz="2000" dirty="0"/>
              <a:t>(cf. doc </a:t>
            </a:r>
            <a:r>
              <a:rPr lang="fr-FR" sz="2000" dirty="0" err="1"/>
              <a:t>Swagger</a:t>
            </a:r>
            <a:r>
              <a:rPr lang="fr-FR" sz="20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13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Pourquoi </a:t>
            </a:r>
            <a:r>
              <a:rPr lang="fr-FR" dirty="0" err="1">
                <a:solidFill>
                  <a:schemeClr val="accent1"/>
                </a:solidFill>
              </a:rPr>
              <a:t>Spring</a:t>
            </a:r>
            <a:r>
              <a:rPr lang="fr-FR" dirty="0">
                <a:solidFill>
                  <a:schemeClr val="accent1"/>
                </a:solidFill>
              </a:rPr>
              <a:t> Boot ?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Découvert en formation Micro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Mis en place en 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Remplacement d’une stack J2EE avec déploiement sur WebLogic</a:t>
            </a:r>
          </a:p>
        </p:txBody>
      </p:sp>
      <p:pic>
        <p:nvPicPr>
          <p:cNvPr id="4098" name="Picture 2" descr="Oracle WebLogic Server Administration Console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53797"/>
          <a:stretch/>
        </p:blipFill>
        <p:spPr bwMode="auto">
          <a:xfrm>
            <a:off x="7572927" y="2105025"/>
            <a:ext cx="26574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Ã©lÃ©phant cirque&quot;">
            <a:extLst>
              <a:ext uri="{FF2B5EF4-FFF2-40B4-BE49-F238E27FC236}">
                <a16:creationId xmlns:a16="http://schemas.microsoft.com/office/drawing/2014/main" id="{5329CEC2-7A05-4E8A-B749-20F0050F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25" y="2648486"/>
            <a:ext cx="2743200" cy="32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souris musclÃ©e&quot;">
            <a:extLst>
              <a:ext uri="{FF2B5EF4-FFF2-40B4-BE49-F238E27FC236}">
                <a16:creationId xmlns:a16="http://schemas.microsoft.com/office/drawing/2014/main" id="{67D8F340-D4A1-46D8-A732-3365CEFC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607" y="3137147"/>
            <a:ext cx="2038258" cy="27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5DBDCD2-DFA1-4C6B-86F8-A7A2A48ED256}"/>
              </a:ext>
            </a:extLst>
          </p:cNvPr>
          <p:cNvSpPr/>
          <p:nvPr/>
        </p:nvSpPr>
        <p:spPr>
          <a:xfrm>
            <a:off x="5307366" y="4003829"/>
            <a:ext cx="1056442" cy="79011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30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Live </a:t>
            </a:r>
            <a:r>
              <a:rPr lang="fr-FR" dirty="0" err="1">
                <a:solidFill>
                  <a:schemeClr val="accent1"/>
                </a:solidFill>
              </a:rPr>
              <a:t>coding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Aller sur </a:t>
            </a:r>
            <a:r>
              <a:rPr lang="fr-FR" b="1" u="sng" dirty="0">
                <a:solidFill>
                  <a:schemeClr val="hlink"/>
                </a:solidFill>
                <a:hlinkClick r:id="rId2"/>
              </a:rPr>
              <a:t>http://localhost:8080/demo/swagger-ui.html</a:t>
            </a:r>
            <a:r>
              <a:rPr lang="fr-FR" b="1" dirty="0">
                <a:solidFill>
                  <a:srgbClr val="0000FF"/>
                </a:solidFill>
              </a:rPr>
              <a:t> </a:t>
            </a:r>
          </a:p>
          <a:p>
            <a:pPr marL="1143000" lvl="1" indent="-457200"/>
            <a:r>
              <a:rPr lang="fr-FR" sz="2000" dirty="0"/>
              <a:t>API </a:t>
            </a:r>
            <a:r>
              <a:rPr lang="fr-FR" sz="2000" dirty="0">
                <a:solidFill>
                  <a:srgbClr val="0000FF"/>
                </a:solidFill>
              </a:rPr>
              <a:t>complète </a:t>
            </a:r>
            <a:r>
              <a:rPr lang="fr-FR" sz="2000" dirty="0"/>
              <a:t>disponible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Configuration plus poussée possible via la définition d’un </a:t>
            </a:r>
            <a:r>
              <a:rPr lang="fr-FR" b="1" dirty="0" err="1"/>
              <a:t>bean</a:t>
            </a:r>
            <a:r>
              <a:rPr lang="fr-FR" b="1" dirty="0"/>
              <a:t> </a:t>
            </a:r>
            <a:r>
              <a:rPr lang="fr-FR" b="1" dirty="0" err="1">
                <a:solidFill>
                  <a:srgbClr val="0000FF"/>
                </a:solidFill>
              </a:rPr>
              <a:t>Docket</a:t>
            </a:r>
            <a:endParaRPr lang="fr-FR" b="1" dirty="0">
              <a:solidFill>
                <a:srgbClr val="0000FF"/>
              </a:solidFill>
            </a:endParaRP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nom/description/version</a:t>
            </a:r>
            <a:r>
              <a:rPr lang="fr-FR" sz="2000" dirty="0"/>
              <a:t> de l’API</a:t>
            </a:r>
          </a:p>
          <a:p>
            <a:pPr marL="1143000" lvl="1" indent="-457200"/>
            <a:r>
              <a:rPr lang="fr-FR" sz="2000" dirty="0">
                <a:solidFill>
                  <a:srgbClr val="0000FF"/>
                </a:solidFill>
              </a:rPr>
              <a:t>filtre </a:t>
            </a:r>
            <a:r>
              <a:rPr lang="fr-FR" sz="2000" dirty="0"/>
              <a:t>selon chemin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Mise en place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Data JPA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Spring</a:t>
            </a:r>
            <a:r>
              <a:rPr lang="fr-FR" sz="2000" dirty="0"/>
              <a:t> Web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DevTools</a:t>
            </a:r>
            <a:endParaRPr lang="fr-FR" sz="2000" dirty="0"/>
          </a:p>
        </p:txBody>
      </p:sp>
      <p:sp>
        <p:nvSpPr>
          <p:cNvPr id="15" name="Rectangle 14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Swagger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199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31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Résumé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Couche de persistance complète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API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Tests unitaires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Documentation via </a:t>
            </a:r>
            <a:r>
              <a:rPr lang="fr-FR" dirty="0" err="1"/>
              <a:t>Swagger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En très peu de temps et sans galérer !!!</a:t>
            </a:r>
          </a:p>
        </p:txBody>
      </p:sp>
    </p:spTree>
    <p:extLst>
      <p:ext uri="{BB962C8B-B14F-4D97-AF65-F5344CB8AC3E}">
        <p14:creationId xmlns:p14="http://schemas.microsoft.com/office/powerpoint/2010/main" val="38565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32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Pour aller plus loin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Sécurité :</a:t>
            </a:r>
          </a:p>
          <a:p>
            <a:pPr marL="1028700" lvl="1" indent="-342900"/>
            <a:endParaRPr lang="fr-FR" dirty="0"/>
          </a:p>
          <a:p>
            <a:pPr marL="1028700" lvl="1" indent="-342900"/>
            <a:endParaRPr lang="fr-FR" dirty="0"/>
          </a:p>
          <a:p>
            <a:pPr marL="1028700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Batch : </a:t>
            </a:r>
          </a:p>
          <a:p>
            <a:pPr marL="1028700" lvl="1" indent="-342900"/>
            <a:endParaRPr lang="fr-FR" dirty="0"/>
          </a:p>
          <a:p>
            <a:pPr marL="1028700" lvl="1" indent="-342900"/>
            <a:endParaRPr lang="fr-FR" dirty="0"/>
          </a:p>
          <a:p>
            <a:pPr marL="1028700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Micro Services :</a:t>
            </a:r>
          </a:p>
          <a:p>
            <a:pPr marL="1028700" lvl="1" indent="-342900"/>
            <a:endParaRPr lang="fr-FR" dirty="0"/>
          </a:p>
          <a:p>
            <a:pPr marL="1028700" lvl="1" indent="-342900"/>
            <a:endParaRPr lang="fr-FR" dirty="0"/>
          </a:p>
          <a:p>
            <a:pPr marL="1028700" lvl="1" indent="-342900"/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Monitoring :</a:t>
            </a:r>
          </a:p>
          <a:p>
            <a:pPr marL="1028700" lvl="1" indent="-342900"/>
            <a:endParaRPr lang="fr-FR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C49D47-077A-4ED7-8F10-4B98C98B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5075245"/>
            <a:ext cx="3315902" cy="95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AD3EC2A-E92B-4859-B67A-A5C8D5DD3AAE}"/>
              </a:ext>
            </a:extLst>
          </p:cNvPr>
          <p:cNvGrpSpPr/>
          <p:nvPr/>
        </p:nvGrpSpPr>
        <p:grpSpPr>
          <a:xfrm>
            <a:off x="3655080" y="3878465"/>
            <a:ext cx="4000134" cy="644510"/>
            <a:chOff x="3845462" y="1111277"/>
            <a:chExt cx="4000134" cy="644510"/>
          </a:xfrm>
        </p:grpSpPr>
        <p:pic>
          <p:nvPicPr>
            <p:cNvPr id="5126" name="Picture 6" descr="Image associÃ©e">
              <a:extLst>
                <a:ext uri="{FF2B5EF4-FFF2-40B4-BE49-F238E27FC236}">
                  <a16:creationId xmlns:a16="http://schemas.microsoft.com/office/drawing/2014/main" id="{E8E10F09-7389-42B8-B7B2-04FE8134B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6" t="12761" r="20965" b="38996"/>
            <a:stretch/>
          </p:blipFill>
          <p:spPr bwMode="auto">
            <a:xfrm>
              <a:off x="3845462" y="1111277"/>
              <a:ext cx="972845" cy="64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E502A2B-59FE-42E5-A4FE-B50AB2833A75}"/>
                </a:ext>
              </a:extLst>
            </p:cNvPr>
            <p:cNvSpPr txBox="1"/>
            <p:nvPr/>
          </p:nvSpPr>
          <p:spPr>
            <a:xfrm>
              <a:off x="4813869" y="1195268"/>
              <a:ext cx="303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6DB43D"/>
                  </a:solidFill>
                  <a:latin typeface="Arial Narrow" panose="020B0606020202030204" pitchFamily="34" charset="0"/>
                </a:rPr>
                <a:t>Spring Cloud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B26C1E8-1DF5-4359-B470-D759C0300D91}"/>
              </a:ext>
            </a:extLst>
          </p:cNvPr>
          <p:cNvGrpSpPr/>
          <p:nvPr/>
        </p:nvGrpSpPr>
        <p:grpSpPr>
          <a:xfrm>
            <a:off x="3833544" y="1180207"/>
            <a:ext cx="3747986" cy="842467"/>
            <a:chOff x="3753644" y="3539343"/>
            <a:chExt cx="3747986" cy="842467"/>
          </a:xfrm>
        </p:grpSpPr>
        <p:pic>
          <p:nvPicPr>
            <p:cNvPr id="5128" name="Picture 8" descr="Image associÃ©e">
              <a:extLst>
                <a:ext uri="{FF2B5EF4-FFF2-40B4-BE49-F238E27FC236}">
                  <a16:creationId xmlns:a16="http://schemas.microsoft.com/office/drawing/2014/main" id="{2D744574-7BB4-444A-8BD7-EECBF623E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1" t="15142" r="35398" b="14134"/>
            <a:stretch/>
          </p:blipFill>
          <p:spPr bwMode="auto">
            <a:xfrm>
              <a:off x="3753644" y="3539343"/>
              <a:ext cx="621437" cy="842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AEA2487-CE49-485D-9C04-680C13D70827}"/>
                </a:ext>
              </a:extLst>
            </p:cNvPr>
            <p:cNvSpPr txBox="1"/>
            <p:nvPr/>
          </p:nvSpPr>
          <p:spPr>
            <a:xfrm>
              <a:off x="4469903" y="3654595"/>
              <a:ext cx="303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6DB43D"/>
                  </a:solidFill>
                  <a:latin typeface="Arial Narrow" panose="020B0606020202030204" pitchFamily="34" charset="0"/>
                </a:rPr>
                <a:t>Spring Security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4CC84AB-A92E-4580-B908-D3B3513C09C4}"/>
              </a:ext>
            </a:extLst>
          </p:cNvPr>
          <p:cNvGrpSpPr/>
          <p:nvPr/>
        </p:nvGrpSpPr>
        <p:grpSpPr>
          <a:xfrm>
            <a:off x="3753644" y="2518247"/>
            <a:ext cx="3901570" cy="807948"/>
            <a:chOff x="3669632" y="4739022"/>
            <a:chExt cx="3901570" cy="807948"/>
          </a:xfrm>
        </p:grpSpPr>
        <p:pic>
          <p:nvPicPr>
            <p:cNvPr id="5130" name="Picture 10" descr="Image associÃ©e">
              <a:extLst>
                <a:ext uri="{FF2B5EF4-FFF2-40B4-BE49-F238E27FC236}">
                  <a16:creationId xmlns:a16="http://schemas.microsoft.com/office/drawing/2014/main" id="{E09922C6-F02A-43D3-922D-EE603907F6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58" t="44046" r="23510" b="31316"/>
            <a:stretch/>
          </p:blipFill>
          <p:spPr bwMode="auto">
            <a:xfrm>
              <a:off x="3669632" y="4739022"/>
              <a:ext cx="800272" cy="807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13F8EE2-3E4E-47E8-B340-A3A25C674150}"/>
                </a:ext>
              </a:extLst>
            </p:cNvPr>
            <p:cNvSpPr txBox="1"/>
            <p:nvPr/>
          </p:nvSpPr>
          <p:spPr>
            <a:xfrm>
              <a:off x="4539475" y="4827162"/>
              <a:ext cx="3031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solidFill>
                    <a:srgbClr val="6DB43D"/>
                  </a:solidFill>
                  <a:latin typeface="Arial Narrow" panose="020B0606020202030204" pitchFamily="34" charset="0"/>
                </a:rPr>
                <a:t>Spring Batch</a:t>
              </a:r>
            </a:p>
          </p:txBody>
        </p:sp>
      </p:grpSp>
      <p:pic>
        <p:nvPicPr>
          <p:cNvPr id="5132" name="Picture 12" descr="RÃ©sultat de recherche d'images pour &quot;etc...&quot;">
            <a:extLst>
              <a:ext uri="{FF2B5EF4-FFF2-40B4-BE49-F238E27FC236}">
                <a16:creationId xmlns:a16="http://schemas.microsoft.com/office/drawing/2014/main" id="{E04C041C-41F1-4CF1-B94C-5555CB84E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921" y="2098155"/>
            <a:ext cx="3433809" cy="16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33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4638" y="157162"/>
            <a:ext cx="11555412" cy="6061075"/>
          </a:xfrm>
        </p:spPr>
        <p:txBody>
          <a:bodyPr anchor="t"/>
          <a:lstStyle/>
          <a:p>
            <a:pPr algn="ctr"/>
            <a:endParaRPr lang="fr-FR" sz="3600" dirty="0">
              <a:solidFill>
                <a:schemeClr val="accent1"/>
              </a:solidFill>
            </a:endParaRPr>
          </a:p>
          <a:p>
            <a:pPr algn="ctr"/>
            <a:endParaRPr lang="fr-FR" sz="3600" dirty="0">
              <a:solidFill>
                <a:schemeClr val="accent1"/>
              </a:solidFill>
            </a:endParaRPr>
          </a:p>
          <a:p>
            <a:pPr algn="ctr"/>
            <a:r>
              <a:rPr lang="fr-FR" sz="3600" dirty="0">
                <a:solidFill>
                  <a:schemeClr val="accent1"/>
                </a:solidFill>
              </a:rPr>
              <a:t>Questions</a:t>
            </a:r>
            <a:r>
              <a:rPr lang="fr-FR" dirty="0">
                <a:solidFill>
                  <a:schemeClr val="accent1"/>
                </a:solidFill>
              </a:rPr>
              <a:t> ?</a:t>
            </a:r>
          </a:p>
        </p:txBody>
      </p:sp>
      <p:pic>
        <p:nvPicPr>
          <p:cNvPr id="7170" name="Picture 2" descr="RÃ©sultat de recherche d'images pour &quot;questions&quot;">
            <a:extLst>
              <a:ext uri="{FF2B5EF4-FFF2-40B4-BE49-F238E27FC236}">
                <a16:creationId xmlns:a16="http://schemas.microsoft.com/office/drawing/2014/main" id="{5864F26A-75D0-4020-AA71-E5CC70EE6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" t="5744" r="7689" b="10644"/>
          <a:stretch/>
        </p:blipFill>
        <p:spPr bwMode="auto">
          <a:xfrm>
            <a:off x="2811262" y="1757778"/>
            <a:ext cx="6569476" cy="355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94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34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4638" y="157162"/>
            <a:ext cx="11555412" cy="6061075"/>
          </a:xfrm>
        </p:spPr>
        <p:txBody>
          <a:bodyPr anchor="ctr"/>
          <a:lstStyle/>
          <a:p>
            <a:pPr algn="ctr"/>
            <a:r>
              <a:rPr lang="fr-FR" sz="3600" dirty="0">
                <a:solidFill>
                  <a:schemeClr val="accent1"/>
                </a:solidFill>
              </a:rPr>
              <a:t>Merci !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35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Liens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2514598" y="1601789"/>
            <a:ext cx="9201152" cy="398461"/>
          </a:xfrm>
        </p:spPr>
        <p:txBody>
          <a:bodyPr/>
          <a:lstStyle/>
          <a:p>
            <a:r>
              <a:rPr lang="fr-FR" dirty="0"/>
              <a:t>Code source : </a:t>
            </a:r>
            <a:r>
              <a:rPr lang="fr-FR" dirty="0">
                <a:hlinkClick r:id="rId2"/>
              </a:rPr>
              <a:t>https://gitlab.com/viveris/communaute-web/spring-boot</a:t>
            </a:r>
            <a:endParaRPr lang="fr-FR" dirty="0"/>
          </a:p>
        </p:txBody>
      </p:sp>
      <p:pic>
        <p:nvPicPr>
          <p:cNvPr id="3074" name="Picture 2" descr="C:\Users\stdeshiere\Downloads\Unitag_QRCode_1569837429214\Unitag_QRCode_15698374292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3" y="865187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deshiere\Downloads\Unitag_QRCode_1569838955036\Unitag_QRCode_156983895503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4" y="2493962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deshiere\Downloads\Unitag_QRCode_1569839526152\Unitag_QRCode_15698395261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4" y="4200526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texte 4"/>
          <p:cNvSpPr txBox="1">
            <a:spLocks/>
          </p:cNvSpPr>
          <p:nvPr/>
        </p:nvSpPr>
        <p:spPr>
          <a:xfrm>
            <a:off x="2514598" y="3182939"/>
            <a:ext cx="9201152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err="1"/>
              <a:t>Initializer</a:t>
            </a:r>
            <a:r>
              <a:rPr lang="fr-FR" dirty="0"/>
              <a:t> : </a:t>
            </a:r>
            <a:r>
              <a:rPr lang="fr-FR" dirty="0">
                <a:hlinkClick r:id="rId6"/>
              </a:rPr>
              <a:t>https://start.spring.io</a:t>
            </a:r>
            <a:endParaRPr lang="fr-FR" dirty="0"/>
          </a:p>
        </p:txBody>
      </p:sp>
      <p:sp>
        <p:nvSpPr>
          <p:cNvPr id="11" name="Espace réservé du texte 4"/>
          <p:cNvSpPr txBox="1">
            <a:spLocks/>
          </p:cNvSpPr>
          <p:nvPr/>
        </p:nvSpPr>
        <p:spPr>
          <a:xfrm>
            <a:off x="2514598" y="4901407"/>
            <a:ext cx="9201152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LinkedIn : </a:t>
            </a:r>
            <a:r>
              <a:rPr lang="fr-FR" dirty="0">
                <a:hlinkClick r:id="rId7"/>
              </a:rPr>
              <a:t>https://www.linkedin.com/in/stephane-deshiere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6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Objectifs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2595980" y="1363663"/>
            <a:ext cx="6885369" cy="48545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Avantages de la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2400300" lvl="4" indent="-342900"/>
            <a:endParaRPr lang="fr-FR" dirty="0"/>
          </a:p>
          <a:p>
            <a:pPr marL="2400300" lvl="4" indent="-342900"/>
            <a:endParaRPr lang="fr-FR" dirty="0"/>
          </a:p>
          <a:p>
            <a:pPr marL="2400300" lvl="4" indent="-342900"/>
            <a:r>
              <a:rPr lang="fr-FR" sz="2400" dirty="0"/>
              <a:t>Bases pour monter un projet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Informations pour aller plus loin</a:t>
            </a:r>
          </a:p>
        </p:txBody>
      </p:sp>
      <p:pic>
        <p:nvPicPr>
          <p:cNvPr id="2050" name="Picture 2" descr="RÃ©sultat de recherche d'images pour &quot;avantage&quot;">
            <a:extLst>
              <a:ext uri="{FF2B5EF4-FFF2-40B4-BE49-F238E27FC236}">
                <a16:creationId xmlns:a16="http://schemas.microsoft.com/office/drawing/2014/main" id="{91CE74EC-7F85-4E16-BAFA-1278EC29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67" y="1072084"/>
            <a:ext cx="762781" cy="7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maÃ§on&quot;">
            <a:extLst>
              <a:ext uri="{FF2B5EF4-FFF2-40B4-BE49-F238E27FC236}">
                <a16:creationId xmlns:a16="http://schemas.microsoft.com/office/drawing/2014/main" id="{28AC87D8-E06C-4241-B9CC-0FF6C0B6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16" y="2211721"/>
            <a:ext cx="930446" cy="135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longue vue&quot;">
            <a:extLst>
              <a:ext uri="{FF2B5EF4-FFF2-40B4-BE49-F238E27FC236}">
                <a16:creationId xmlns:a16="http://schemas.microsoft.com/office/drawing/2014/main" id="{E10046CD-3114-4C3C-B1C4-37A7DC9D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82" y="4003351"/>
            <a:ext cx="1490986" cy="1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7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Consignes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F9A99B2B-8EE7-4D03-ABFE-00A6EA39EEF4}"/>
              </a:ext>
            </a:extLst>
          </p:cNvPr>
          <p:cNvSpPr txBox="1">
            <a:spLocks/>
          </p:cNvSpPr>
          <p:nvPr/>
        </p:nvSpPr>
        <p:spPr>
          <a:xfrm>
            <a:off x="990600" y="1516063"/>
            <a:ext cx="10515600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/>
              <a:t>N’hésitez pas à m’interrompre !</a:t>
            </a:r>
          </a:p>
        </p:txBody>
      </p:sp>
      <p:pic>
        <p:nvPicPr>
          <p:cNvPr id="6146" name="Picture 2" descr="RÃ©sultat de recherche d'images pour &quot;lever la main&quot;">
            <a:extLst>
              <a:ext uri="{FF2B5EF4-FFF2-40B4-BE49-F238E27FC236}">
                <a16:creationId xmlns:a16="http://schemas.microsoft.com/office/drawing/2014/main" id="{245CB1BB-308A-4680-8EDD-8DCA76D4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873" y="2581414"/>
            <a:ext cx="58293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/>
              <a:t>Introduction (rapide) à </a:t>
            </a:r>
            <a:r>
              <a:rPr lang="fr-FR" sz="2800" dirty="0" err="1"/>
              <a:t>Spring</a:t>
            </a:r>
            <a:r>
              <a:rPr lang="fr-FR" sz="2800" dirty="0"/>
              <a:t> Boot</a:t>
            </a:r>
          </a:p>
          <a:p>
            <a:pPr marL="457200" indent="-457200">
              <a:buFont typeface="+mj-lt"/>
              <a:buAutoNum type="arabicPeriod"/>
            </a:pPr>
            <a:endParaRPr lang="fr-FR" sz="2800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Live </a:t>
            </a:r>
            <a:r>
              <a:rPr lang="fr-FR" sz="2800" dirty="0" err="1"/>
              <a:t>coding</a:t>
            </a:r>
            <a:endParaRPr lang="fr-FR" sz="2800" dirty="0"/>
          </a:p>
          <a:p>
            <a:pPr marL="457200" indent="-457200">
              <a:buFont typeface="+mj-lt"/>
              <a:buAutoNum type="arabicPeriod"/>
            </a:pPr>
            <a:endParaRPr lang="fr-FR" sz="2800" dirty="0"/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Pour 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7417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Sondage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Qui n’a jamais utilisé Spring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Qui n’a jamais utilisé Spring Boot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Qui a déjà utilisé Spring Boot ?</a:t>
            </a:r>
          </a:p>
        </p:txBody>
      </p:sp>
    </p:spTree>
    <p:extLst>
      <p:ext uri="{BB962C8B-B14F-4D97-AF65-F5344CB8AC3E}">
        <p14:creationId xmlns:p14="http://schemas.microsoft.com/office/powerpoint/2010/main" val="341559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Introduction à </a:t>
            </a:r>
            <a:r>
              <a:rPr lang="fr-FR" dirty="0" err="1">
                <a:solidFill>
                  <a:schemeClr val="accent1"/>
                </a:solidFill>
              </a:rPr>
              <a:t>Spring</a:t>
            </a:r>
            <a:r>
              <a:rPr lang="fr-FR" dirty="0">
                <a:solidFill>
                  <a:schemeClr val="accent1"/>
                </a:solidFill>
              </a:rPr>
              <a:t> Boot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Accélérer le développement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Grand principe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Starters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Autoconfiguration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Standalone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Résumé</a:t>
            </a:r>
          </a:p>
        </p:txBody>
      </p:sp>
      <p:pic>
        <p:nvPicPr>
          <p:cNvPr id="3074" name="Picture 2" descr="RÃ©sultat de recherche d'images pour &quot;bip bip&quot;">
            <a:extLst>
              <a:ext uri="{FF2B5EF4-FFF2-40B4-BE49-F238E27FC236}">
                <a16:creationId xmlns:a16="http://schemas.microsoft.com/office/drawing/2014/main" id="{58E56C4B-FFCA-4270-BFC4-609E5984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01" y="3572212"/>
            <a:ext cx="6016198" cy="1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5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165F-B677-E043-AC16-35B545433ABA}" type="datetime1">
              <a:rPr lang="fr-FR" smtClean="0"/>
              <a:t>15/10/2019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A329-AB34-ED45-B242-864C1669753B}" type="slidenum">
              <a:rPr lang="fr-FR" smtClean="0"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Introduction à </a:t>
            </a:r>
            <a:r>
              <a:rPr lang="fr-FR" dirty="0" err="1">
                <a:solidFill>
                  <a:schemeClr val="accent1"/>
                </a:solidFill>
              </a:rPr>
              <a:t>Spring</a:t>
            </a:r>
            <a:r>
              <a:rPr lang="fr-FR" dirty="0">
                <a:solidFill>
                  <a:schemeClr val="accent1"/>
                </a:solidFill>
              </a:rPr>
              <a:t> Boot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838200" y="1952624"/>
            <a:ext cx="10515600" cy="42656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Application = accumulation de </a:t>
            </a:r>
            <a:r>
              <a:rPr lang="fr-FR" b="1" dirty="0"/>
              <a:t>starters</a:t>
            </a:r>
            <a:r>
              <a:rPr lang="fr-FR" dirty="0"/>
              <a:t> (1 par technologie utilisée)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Exemples :</a:t>
            </a:r>
          </a:p>
          <a:p>
            <a:pPr marL="1143000" lvl="1" indent="-457200"/>
            <a:r>
              <a:rPr lang="fr-FR" dirty="0" err="1"/>
              <a:t>Spring</a:t>
            </a:r>
            <a:r>
              <a:rPr lang="fr-FR" dirty="0"/>
              <a:t> Data JPA</a:t>
            </a:r>
          </a:p>
          <a:p>
            <a:pPr marL="1143000" lvl="1" indent="-457200"/>
            <a:r>
              <a:rPr lang="fr-FR" dirty="0" err="1"/>
              <a:t>Spring</a:t>
            </a:r>
            <a:r>
              <a:rPr lang="fr-FR" dirty="0"/>
              <a:t> Web</a:t>
            </a:r>
          </a:p>
          <a:p>
            <a:pPr marL="1143000" lvl="1" indent="-457200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marL="1143000" lvl="1" indent="-457200"/>
            <a:r>
              <a:rPr lang="fr-FR" dirty="0"/>
              <a:t>Etc…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0998" y="847726"/>
            <a:ext cx="2200277" cy="4095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Grand principe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81275" y="847726"/>
            <a:ext cx="2199600" cy="4095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Starters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80875" y="847726"/>
            <a:ext cx="2199600" cy="40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Autoconfiguration</a:t>
            </a:r>
            <a:endParaRPr lang="fr-FR" sz="2000" dirty="0"/>
          </a:p>
        </p:txBody>
      </p:sp>
      <p:sp>
        <p:nvSpPr>
          <p:cNvPr id="16" name="Rectangle 15"/>
          <p:cNvSpPr/>
          <p:nvPr/>
        </p:nvSpPr>
        <p:spPr>
          <a:xfrm>
            <a:off x="69804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/>
              <a:t>Standalone</a:t>
            </a:r>
            <a:endParaRPr lang="fr-FR" sz="2000" dirty="0"/>
          </a:p>
        </p:txBody>
      </p:sp>
      <p:sp>
        <p:nvSpPr>
          <p:cNvPr id="17" name="Rectangle 16"/>
          <p:cNvSpPr/>
          <p:nvPr/>
        </p:nvSpPr>
        <p:spPr>
          <a:xfrm>
            <a:off x="9180075" y="847726"/>
            <a:ext cx="2199600" cy="409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Résumé</a:t>
            </a:r>
          </a:p>
        </p:txBody>
      </p:sp>
    </p:spTree>
    <p:extLst>
      <p:ext uri="{BB962C8B-B14F-4D97-AF65-F5344CB8AC3E}">
        <p14:creationId xmlns:p14="http://schemas.microsoft.com/office/powerpoint/2010/main" val="1592090091"/>
      </p:ext>
    </p:extLst>
  </p:cSld>
  <p:clrMapOvr>
    <a:masterClrMapping/>
  </p:clrMapOvr>
</p:sld>
</file>

<file path=ppt/theme/theme1.xml><?xml version="1.0" encoding="utf-8"?>
<a:theme xmlns:a="http://schemas.openxmlformats.org/drawingml/2006/main" name="Viveris (titres)">
  <a:themeElements>
    <a:clrScheme name="Viveris">
      <a:dk1>
        <a:srgbClr val="000000"/>
      </a:dk1>
      <a:lt1>
        <a:srgbClr val="FFFFFF"/>
      </a:lt1>
      <a:dk2>
        <a:srgbClr val="181820"/>
      </a:dk2>
      <a:lt2>
        <a:srgbClr val="FFFFFF"/>
      </a:lt2>
      <a:accent1>
        <a:srgbClr val="FF5046"/>
      </a:accent1>
      <a:accent2>
        <a:srgbClr val="2B32D3"/>
      </a:accent2>
      <a:accent3>
        <a:srgbClr val="FFE5DC"/>
      </a:accent3>
      <a:accent4>
        <a:srgbClr val="FFC000"/>
      </a:accent4>
      <a:accent5>
        <a:srgbClr val="5B9BD5"/>
      </a:accent5>
      <a:accent6>
        <a:srgbClr val="70AD47"/>
      </a:accent6>
      <a:hlink>
        <a:srgbClr val="FF5046"/>
      </a:hlink>
      <a:folHlink>
        <a:srgbClr val="B137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C9319008-47C7-7C4C-A5DF-B085DE76CA01}" vid="{F4F027EF-9B00-AC42-BDE3-BC9A2910BE98}"/>
    </a:ext>
  </a:extLst>
</a:theme>
</file>

<file path=ppt/theme/theme2.xml><?xml version="1.0" encoding="utf-8"?>
<a:theme xmlns:a="http://schemas.openxmlformats.org/drawingml/2006/main" name="Viveris (contenu)">
  <a:themeElements>
    <a:clrScheme name="Viveris">
      <a:dk1>
        <a:srgbClr val="000000"/>
      </a:dk1>
      <a:lt1>
        <a:srgbClr val="FFFFFF"/>
      </a:lt1>
      <a:dk2>
        <a:srgbClr val="181820"/>
      </a:dk2>
      <a:lt2>
        <a:srgbClr val="FFFFFF"/>
      </a:lt2>
      <a:accent1>
        <a:srgbClr val="FF5046"/>
      </a:accent1>
      <a:accent2>
        <a:srgbClr val="2B32D3"/>
      </a:accent2>
      <a:accent3>
        <a:srgbClr val="FFE5DC"/>
      </a:accent3>
      <a:accent4>
        <a:srgbClr val="FFC000"/>
      </a:accent4>
      <a:accent5>
        <a:srgbClr val="5B9BD5"/>
      </a:accent5>
      <a:accent6>
        <a:srgbClr val="70AD47"/>
      </a:accent6>
      <a:hlink>
        <a:srgbClr val="FF5046"/>
      </a:hlink>
      <a:folHlink>
        <a:srgbClr val="B137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C9319008-47C7-7C4C-A5DF-B085DE76CA01}" vid="{38883919-9C53-494B-8DB3-349D32049D7B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v1</Template>
  <TotalTime>399</TotalTime>
  <Words>1409</Words>
  <Application>Microsoft Office PowerPoint</Application>
  <PresentationFormat>Grand écran</PresentationFormat>
  <Paragraphs>460</Paragraphs>
  <Slides>35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Calibri</vt:lpstr>
      <vt:lpstr>Viveris (titres)</vt:lpstr>
      <vt:lpstr>Viveris (contenu)</vt:lpstr>
      <vt:lpstr>Démarrer un projet avec       Spring Boot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AUMASSON Christelle</dc:creator>
  <cp:lastModifiedBy>DESHIERE Stephane</cp:lastModifiedBy>
  <cp:revision>51</cp:revision>
  <dcterms:created xsi:type="dcterms:W3CDTF">2019-08-29T14:09:30Z</dcterms:created>
  <dcterms:modified xsi:type="dcterms:W3CDTF">2019-10-15T17:33:36Z</dcterms:modified>
</cp:coreProperties>
</file>