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90" r:id="rId3"/>
    <p:sldId id="257" r:id="rId4"/>
    <p:sldId id="268" r:id="rId5"/>
    <p:sldId id="286" r:id="rId6"/>
    <p:sldId id="293" r:id="rId7"/>
    <p:sldId id="294" r:id="rId8"/>
    <p:sldId id="295" r:id="rId9"/>
    <p:sldId id="260" r:id="rId10"/>
    <p:sldId id="296" r:id="rId11"/>
    <p:sldId id="297" r:id="rId12"/>
    <p:sldId id="285" r:id="rId13"/>
    <p:sldId id="287" r:id="rId14"/>
    <p:sldId id="262" r:id="rId15"/>
    <p:sldId id="263" r:id="rId16"/>
    <p:sldId id="264" r:id="rId17"/>
    <p:sldId id="265" r:id="rId18"/>
    <p:sldId id="266" r:id="rId19"/>
    <p:sldId id="267" r:id="rId20"/>
    <p:sldId id="258" r:id="rId21"/>
    <p:sldId id="270" r:id="rId22"/>
    <p:sldId id="271" r:id="rId23"/>
    <p:sldId id="272" r:id="rId24"/>
    <p:sldId id="269" r:id="rId25"/>
    <p:sldId id="278" r:id="rId26"/>
    <p:sldId id="273" r:id="rId27"/>
    <p:sldId id="275" r:id="rId28"/>
    <p:sldId id="276" r:id="rId29"/>
    <p:sldId id="277" r:id="rId30"/>
    <p:sldId id="279" r:id="rId31"/>
    <p:sldId id="280" r:id="rId32"/>
    <p:sldId id="274" r:id="rId33"/>
    <p:sldId id="281" r:id="rId34"/>
    <p:sldId id="282" r:id="rId35"/>
    <p:sldId id="283" r:id="rId36"/>
    <p:sldId id="284" r:id="rId37"/>
    <p:sldId id="288" r:id="rId38"/>
    <p:sldId id="289" r:id="rId39"/>
    <p:sldId id="291" r:id="rId40"/>
    <p:sldId id="29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6E51-C59F-4D71-A4C7-95D8355CB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77E97-7A42-4E12-942B-46C343BFD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8E7C9-49C8-4D65-9B66-03C8E874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55C45-068B-463F-86F9-758B82BD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247D6-251C-489C-98FD-04DF4CDA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6111-80E2-406E-BD07-4E008B4E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D11E7-5903-403D-8B4E-9E499CD2D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A0D68-3D86-40F8-98BC-6D6DE173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3E525-18C4-436D-8B34-361B8E02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2DCF7-AD6B-449C-BC52-86E4A699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59F8BB-4ECD-4EB5-A5D1-791533D64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3DA0D-32B3-4C6C-A8C7-7EA521A19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3A9F3-9983-4AE8-A32A-49A479CE9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749E9-DDE9-4750-90BE-47AA8372F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3B016-1600-40F4-9B8A-0F54A611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1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95F9D-9902-4225-8958-9A48A600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54E6-A96D-45DE-A5FE-B14B62B48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75201-CC95-489D-B3B5-0E1BF753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C40C0-22E9-4DEB-BDAF-1CCD1A02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2B12C-B511-46A8-BADE-9A2BFB5C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7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BB85-4AB4-4200-92EF-676774F0E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48D88-2244-4BCF-B497-70ADA764E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80CF5-22A2-4C2D-8E0C-F795E495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F4BDD-9446-4ACB-BE96-3AB52870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D2131-E3CD-402E-ADAD-739E76FB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503E-539D-4292-99B8-9C0ED182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FEBA1-5BF0-4876-BEA0-1E7656C3F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551A8-9B7E-419B-AC46-AD0123B0E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E004E-3EC5-4BA6-BDFF-AE321FE2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FCF44-291E-4772-BEED-4125AD3E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A1290-F0A4-4A79-9187-E4953950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8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B230-7B84-4933-998E-263C788D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AFC0D-2F24-49F1-9BA2-721D47DE7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40481-B509-42A5-B7F5-6B085B784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A3F34-4749-4B82-8A19-93626DE4D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AB6DE5-62F7-4102-8A00-1D1A15CB1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DB096-3596-43A1-AE99-38B57447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B2AC4-3359-4899-A04D-CF23A6E7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35549D-04A4-41BC-B9B1-29F0E99B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0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8AED-338F-414B-A29D-346C580D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2F719-8833-4E16-AC0C-B223F34D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E4708-DB77-4E23-8A69-EE134620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CDFE7-FF7F-49A8-8094-46813F58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84D40-8647-4704-8B4A-AB0C663D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985E0-E151-463B-9565-D66D2C86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ADCF2-C91D-436E-8EA4-AF236E35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9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5335-214B-44C6-9FEF-39DC5A1D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B7F4B-86A1-4129-8114-628760CE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DD392-0E02-4046-BAA8-C71A9B81B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0170F-5D50-4333-A2DB-0CC14B4D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B15F3-3113-4D80-965B-F42C8F38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7743A-68D4-4CEB-82E2-95A563BD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8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B942-2DF5-48CB-BA8F-0CFB9D3C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527FD-BD2E-4BC1-A835-EB3B2AC50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FEF53-858C-42AC-AC82-2D6E92E3F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3F4DB-EF1A-4B3E-B076-A050D2D0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31C06-727D-4713-9FB1-652D38ACD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289B4-B20E-48EA-9977-EB6C52AB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5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246BF4-510C-4A5A-9522-EC1AE80A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EBD46-74FA-4A0D-A019-F295A2054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356A9-FC36-45C3-AB4C-A1C05066C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C9B8-005D-43F6-BEF0-231DC299DBD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74495-2A79-4198-BB5B-1B9B7A02E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19101-41FF-4E55-AFC2-5AFD6A599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0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29" y="177282"/>
            <a:ext cx="11905861" cy="5747657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Optimizing Lennard-Jones Structures</a:t>
            </a:r>
            <a:br>
              <a:rPr lang="en-US" sz="8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8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889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2814"/>
            <a:ext cx="9144000" cy="19228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Are we out of luck?</a:t>
            </a:r>
          </a:p>
        </p:txBody>
      </p:sp>
    </p:spTree>
    <p:extLst>
      <p:ext uri="{BB962C8B-B14F-4D97-AF65-F5344CB8AC3E}">
        <p14:creationId xmlns:p14="http://schemas.microsoft.com/office/powerpoint/2010/main" val="1375302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228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Jacobian Free Method:</a:t>
            </a:r>
            <a:b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Nelder-Mead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75484-E5FC-4A5F-B596-9D80FE1134EB}"/>
              </a:ext>
            </a:extLst>
          </p:cNvPr>
          <p:cNvSpPr txBox="1"/>
          <p:nvPr/>
        </p:nvSpPr>
        <p:spPr>
          <a:xfrm>
            <a:off x="635723" y="3429000"/>
            <a:ext cx="1031526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Brief Description:</a:t>
            </a:r>
          </a:p>
          <a:p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Finds local minima by rolling a simplex </a:t>
            </a:r>
          </a:p>
          <a:p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(n-dimensional triangular structure) down to a minimum.</a:t>
            </a:r>
          </a:p>
          <a:p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Also called amoeba method.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C277A-E659-4F50-982D-4DA13018D635}"/>
              </a:ext>
            </a:extLst>
          </p:cNvPr>
          <p:cNvSpPr txBox="1"/>
          <p:nvPr/>
        </p:nvSpPr>
        <p:spPr>
          <a:xfrm>
            <a:off x="2023154" y="5874898"/>
            <a:ext cx="857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More information: https://en.wikipedia.org/wiki/Nelder%E2%80%93Mead_method</a:t>
            </a:r>
          </a:p>
        </p:txBody>
      </p:sp>
    </p:spTree>
    <p:extLst>
      <p:ext uri="{BB962C8B-B14F-4D97-AF65-F5344CB8AC3E}">
        <p14:creationId xmlns:p14="http://schemas.microsoft.com/office/powerpoint/2010/main" val="3874907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9551" y="357252"/>
            <a:ext cx="9144000" cy="109832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Bifurcation Diagrams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1850F-0C08-4BA4-8BB5-68188C724DEA}"/>
              </a:ext>
            </a:extLst>
          </p:cNvPr>
          <p:cNvSpPr txBox="1"/>
          <p:nvPr/>
        </p:nvSpPr>
        <p:spPr>
          <a:xfrm>
            <a:off x="1474237" y="1660849"/>
            <a:ext cx="92093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Show values converged to depending on an input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Often used for illustrating chaos in dynamic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 will use them to illustrate chaos arising out of instability in numeric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Source/more background: https://en.wikipedia.org/wiki/Bifurcation_diagram</a:t>
            </a:r>
          </a:p>
        </p:txBody>
      </p:sp>
    </p:spTree>
    <p:extLst>
      <p:ext uri="{BB962C8B-B14F-4D97-AF65-F5344CB8AC3E}">
        <p14:creationId xmlns:p14="http://schemas.microsoft.com/office/powerpoint/2010/main" val="1441886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162B51-5FF6-4E23-A53F-A7A1F618D5D2}"/>
              </a:ext>
            </a:extLst>
          </p:cNvPr>
          <p:cNvSpPr txBox="1"/>
          <p:nvPr/>
        </p:nvSpPr>
        <p:spPr>
          <a:xfrm>
            <a:off x="1421363" y="475861"/>
            <a:ext cx="9535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Convergence?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03072D-6251-45C5-9A3A-8B32EF9FC6B6}"/>
                  </a:ext>
                </a:extLst>
              </p:cNvPr>
              <p:cNvSpPr txBox="1"/>
              <p:nvPr/>
            </p:nvSpPr>
            <p:spPr>
              <a:xfrm>
                <a:off x="1505338" y="2407298"/>
                <a:ext cx="8767666" cy="22417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7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7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7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7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7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7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7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7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7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  <m:r>
                                    <a:rPr lang="en-US" sz="7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7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7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7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  <m:r>
                                    <a:rPr lang="en-US" sz="7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7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+9</m:t>
                              </m:r>
                            </m:den>
                          </m:f>
                        </m:e>
                      </m:func>
                      <m:r>
                        <a:rPr lang="en-US" sz="7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7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7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03072D-6251-45C5-9A3A-8B32EF9FC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338" y="2407298"/>
                <a:ext cx="8767666" cy="22417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924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0"/>
            <a:ext cx="9144000" cy="405765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Euler’s Method</a:t>
            </a:r>
          </a:p>
        </p:txBody>
      </p:sp>
    </p:spTree>
    <p:extLst>
      <p:ext uri="{BB962C8B-B14F-4D97-AF65-F5344CB8AC3E}">
        <p14:creationId xmlns:p14="http://schemas.microsoft.com/office/powerpoint/2010/main" val="1025269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D3DB43-E7F6-42EF-8EB2-0C66DAAE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76339"/>
            <a:ext cx="8619568" cy="64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17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D3DB43-E7F6-42EF-8EB2-0C66DAAE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76339"/>
            <a:ext cx="8619568" cy="64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0"/>
            <a:ext cx="9144000" cy="405765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Runge-</a:t>
            </a:r>
            <a:r>
              <a:rPr lang="en-US" sz="80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Kutta</a:t>
            </a:r>
            <a:r>
              <a:rPr lang="en-US" sz="8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3559297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D3DB43-E7F6-42EF-8EB2-0C66DAAE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76339"/>
            <a:ext cx="8619568" cy="64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43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D3DB43-E7F6-42EF-8EB2-0C66DAAE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76339"/>
            <a:ext cx="8619568" cy="64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0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272" y="783773"/>
            <a:ext cx="11681927" cy="388153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project was adapted from the following project in:</a:t>
            </a:r>
            <a:b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Fundamentals of Differential Equations. </a:t>
            </a:r>
            <a:b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Eighth Edition. Nagle, </a:t>
            </a:r>
            <a:r>
              <a:rPr lang="en-US" sz="40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Saff</a:t>
            </a:r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and Snider. Pg. 151-152</a:t>
            </a:r>
          </a:p>
        </p:txBody>
      </p:sp>
    </p:spTree>
    <p:extLst>
      <p:ext uri="{BB962C8B-B14F-4D97-AF65-F5344CB8AC3E}">
        <p14:creationId xmlns:p14="http://schemas.microsoft.com/office/powerpoint/2010/main" val="2313290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that didn’t work…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50071-BBB8-47D9-8794-1C1655299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43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Backwards </a:t>
            </a:r>
            <a:r>
              <a:rPr lang="en-US" dirty="0" err="1">
                <a:solidFill>
                  <a:schemeClr val="bg1"/>
                </a:solidFill>
              </a:rPr>
              <a:t>Eulers</a:t>
            </a:r>
            <a:r>
              <a:rPr lang="en-US" dirty="0">
                <a:solidFill>
                  <a:schemeClr val="bg1"/>
                </a:solidFill>
              </a:rPr>
              <a:t> (Newton’s method failed to converge)</a:t>
            </a:r>
          </a:p>
          <a:p>
            <a:r>
              <a:rPr lang="en-US" dirty="0">
                <a:solidFill>
                  <a:schemeClr val="bg1"/>
                </a:solidFill>
              </a:rPr>
              <a:t>Predictor corrector (</a:t>
            </a:r>
            <a:r>
              <a:rPr lang="en-US" dirty="0" err="1">
                <a:solidFill>
                  <a:schemeClr val="bg1"/>
                </a:solidFill>
              </a:rPr>
              <a:t>adams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bashforth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moulton</a:t>
            </a:r>
            <a:r>
              <a:rPr lang="en-US" dirty="0">
                <a:solidFill>
                  <a:schemeClr val="bg1"/>
                </a:solidFill>
              </a:rPr>
              <a:t> 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order)</a:t>
            </a:r>
          </a:p>
          <a:p>
            <a:r>
              <a:rPr lang="en-US" dirty="0">
                <a:solidFill>
                  <a:schemeClr val="bg1"/>
                </a:solidFill>
              </a:rPr>
              <a:t>Adams </a:t>
            </a:r>
            <a:r>
              <a:rPr lang="en-US" dirty="0" err="1">
                <a:solidFill>
                  <a:schemeClr val="bg1"/>
                </a:solidFill>
              </a:rPr>
              <a:t>bashforth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Rearranging pc4</a:t>
            </a:r>
          </a:p>
          <a:p>
            <a:r>
              <a:rPr lang="en-US" dirty="0">
                <a:solidFill>
                  <a:schemeClr val="bg1"/>
                </a:solidFill>
              </a:rPr>
              <a:t>Predictor corrector 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r>
              <a:rPr lang="en-US" dirty="0">
                <a:solidFill>
                  <a:schemeClr val="bg1"/>
                </a:solidFill>
              </a:rPr>
              <a:t> order </a:t>
            </a:r>
            <a:r>
              <a:rPr lang="en-US" dirty="0" err="1">
                <a:solidFill>
                  <a:schemeClr val="bg1"/>
                </a:solidFill>
              </a:rPr>
              <a:t>adams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bashforth</a:t>
            </a:r>
            <a:r>
              <a:rPr lang="en-US" dirty="0">
                <a:solidFill>
                  <a:schemeClr val="bg1"/>
                </a:solidFill>
              </a:rPr>
              <a:t>/ </a:t>
            </a:r>
            <a:r>
              <a:rPr lang="en-US" dirty="0" err="1">
                <a:solidFill>
                  <a:schemeClr val="bg1"/>
                </a:solidFill>
              </a:rPr>
              <a:t>moulton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666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040" y="637170"/>
            <a:ext cx="9144000" cy="4336045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Backwards Euler’s 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(Newton’s method failed to converge)</a:t>
            </a:r>
          </a:p>
        </p:txBody>
      </p:sp>
    </p:spTree>
    <p:extLst>
      <p:ext uri="{BB962C8B-B14F-4D97-AF65-F5344CB8AC3E}">
        <p14:creationId xmlns:p14="http://schemas.microsoft.com/office/powerpoint/2010/main" val="1287514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0654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Predictor Corrector 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(Adams-</a:t>
            </a:r>
            <a:r>
              <a:rPr lang="en-US" dirty="0" err="1">
                <a:solidFill>
                  <a:schemeClr val="bg1"/>
                </a:solidFill>
              </a:rPr>
              <a:t>Bashforth</a:t>
            </a:r>
            <a:r>
              <a:rPr lang="en-US" dirty="0">
                <a:solidFill>
                  <a:schemeClr val="bg1"/>
                </a:solidFill>
              </a:rPr>
              <a:t> / Adams-Moulton 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order)</a:t>
            </a:r>
          </a:p>
        </p:txBody>
      </p:sp>
    </p:spTree>
    <p:extLst>
      <p:ext uri="{BB962C8B-B14F-4D97-AF65-F5344CB8AC3E}">
        <p14:creationId xmlns:p14="http://schemas.microsoft.com/office/powerpoint/2010/main" val="3682423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D3DB43-E7F6-42EF-8EB2-0C66DAAE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76339"/>
            <a:ext cx="8619568" cy="64646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DE124B-9290-4A45-A8A5-10971BC23E8D}"/>
              </a:ext>
            </a:extLst>
          </p:cNvPr>
          <p:cNvSpPr txBox="1"/>
          <p:nvPr/>
        </p:nvSpPr>
        <p:spPr>
          <a:xfrm>
            <a:off x="9785894" y="3489648"/>
            <a:ext cx="19426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 that the step size at which pc4 devolves into chaos is around 0.175, which is smaller than 0.18 for which Euler’s converged to the correct value. </a:t>
            </a:r>
          </a:p>
        </p:txBody>
      </p:sp>
    </p:spTree>
    <p:extLst>
      <p:ext uri="{BB962C8B-B14F-4D97-AF65-F5344CB8AC3E}">
        <p14:creationId xmlns:p14="http://schemas.microsoft.com/office/powerpoint/2010/main" val="992379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625" y="905069"/>
            <a:ext cx="9343053" cy="4310742"/>
          </a:xfrm>
        </p:spPr>
        <p:txBody>
          <a:bodyPr/>
          <a:lstStyle/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Adams-</a:t>
            </a:r>
            <a:r>
              <a:rPr lang="en-US" dirty="0" err="1">
                <a:solidFill>
                  <a:schemeClr val="bg1"/>
                </a:solidFill>
              </a:rPr>
              <a:t>Bashforth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order)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330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625" y="905069"/>
            <a:ext cx="9343053" cy="4310742"/>
          </a:xfrm>
        </p:spPr>
        <p:txBody>
          <a:bodyPr/>
          <a:lstStyle/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Adams-</a:t>
            </a:r>
            <a:r>
              <a:rPr lang="en-US" dirty="0" err="1">
                <a:solidFill>
                  <a:schemeClr val="bg1"/>
                </a:solidFill>
              </a:rPr>
              <a:t>Bashforth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order)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002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D3DB43-E7F6-42EF-8EB2-0C66DAAE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76339"/>
            <a:ext cx="8619568" cy="64646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DE124B-9290-4A45-A8A5-10971BC23E8D}"/>
              </a:ext>
            </a:extLst>
          </p:cNvPr>
          <p:cNvSpPr txBox="1"/>
          <p:nvPr/>
        </p:nvSpPr>
        <p:spPr>
          <a:xfrm>
            <a:off x="9785894" y="3489648"/>
            <a:ext cx="19426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 that the step size at which Adams-</a:t>
            </a:r>
            <a:r>
              <a:rPr lang="en-US" dirty="0" err="1">
                <a:solidFill>
                  <a:schemeClr val="bg1"/>
                </a:solidFill>
              </a:rPr>
              <a:t>Bashforth</a:t>
            </a:r>
            <a:r>
              <a:rPr lang="en-US" dirty="0">
                <a:solidFill>
                  <a:schemeClr val="bg1"/>
                </a:solidFill>
              </a:rPr>
              <a:t> alone devolves into chaos is even smaller (~0.7 vs ~0.175) than for pc4.</a:t>
            </a:r>
          </a:p>
        </p:txBody>
      </p:sp>
    </p:spTree>
    <p:extLst>
      <p:ext uri="{BB962C8B-B14F-4D97-AF65-F5344CB8AC3E}">
        <p14:creationId xmlns:p14="http://schemas.microsoft.com/office/powerpoint/2010/main" val="4212463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625" y="905069"/>
            <a:ext cx="9343053" cy="5393094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Rearranging math in Predictor Corrector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(Adams-</a:t>
            </a:r>
            <a:r>
              <a:rPr lang="en-US" dirty="0" err="1">
                <a:solidFill>
                  <a:schemeClr val="bg1"/>
                </a:solidFill>
              </a:rPr>
              <a:t>Bashforth</a:t>
            </a:r>
            <a:r>
              <a:rPr lang="en-US" dirty="0">
                <a:solidFill>
                  <a:schemeClr val="bg1"/>
                </a:solidFill>
              </a:rPr>
              <a:t> / Adams-Moulton 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order)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085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D3DB43-E7F6-42EF-8EB2-0C66DAAE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76339"/>
            <a:ext cx="8619568" cy="64646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DE124B-9290-4A45-A8A5-10971BC23E8D}"/>
              </a:ext>
            </a:extLst>
          </p:cNvPr>
          <p:cNvSpPr txBox="1"/>
          <p:nvPr/>
        </p:nvSpPr>
        <p:spPr>
          <a:xfrm>
            <a:off x="9489233" y="2847012"/>
            <a:ext cx="2621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 that this is the same diagram as for the original Predictor / Corrector</a:t>
            </a:r>
          </a:p>
        </p:txBody>
      </p:sp>
    </p:spTree>
    <p:extLst>
      <p:ext uri="{BB962C8B-B14F-4D97-AF65-F5344CB8AC3E}">
        <p14:creationId xmlns:p14="http://schemas.microsoft.com/office/powerpoint/2010/main" val="3845587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D3DB43-E7F6-42EF-8EB2-0C66DAAE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76339"/>
            <a:ext cx="8619568" cy="64646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DE124B-9290-4A45-A8A5-10971BC23E8D}"/>
              </a:ext>
            </a:extLst>
          </p:cNvPr>
          <p:cNvSpPr txBox="1"/>
          <p:nvPr/>
        </p:nvSpPr>
        <p:spPr>
          <a:xfrm>
            <a:off x="9785894" y="3489648"/>
            <a:ext cx="194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Exactly the same…</a:t>
            </a:r>
          </a:p>
        </p:txBody>
      </p:sp>
    </p:spTree>
    <p:extLst>
      <p:ext uri="{BB962C8B-B14F-4D97-AF65-F5344CB8AC3E}">
        <p14:creationId xmlns:p14="http://schemas.microsoft.com/office/powerpoint/2010/main" val="136879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580616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0654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Predictor Corrector 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(Adams-</a:t>
            </a:r>
            <a:r>
              <a:rPr lang="en-US" dirty="0" err="1">
                <a:solidFill>
                  <a:schemeClr val="bg1"/>
                </a:solidFill>
              </a:rPr>
              <a:t>Bashforth</a:t>
            </a:r>
            <a:r>
              <a:rPr lang="en-US" dirty="0">
                <a:solidFill>
                  <a:schemeClr val="bg1"/>
                </a:solidFill>
              </a:rPr>
              <a:t> / Adams-Moulton 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r>
              <a:rPr lang="en-US" dirty="0">
                <a:solidFill>
                  <a:schemeClr val="bg1"/>
                </a:solidFill>
              </a:rPr>
              <a:t> order)</a:t>
            </a:r>
          </a:p>
        </p:txBody>
      </p:sp>
    </p:spTree>
    <p:extLst>
      <p:ext uri="{BB962C8B-B14F-4D97-AF65-F5344CB8AC3E}">
        <p14:creationId xmlns:p14="http://schemas.microsoft.com/office/powerpoint/2010/main" val="4201607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D3DB43-E7F6-42EF-8EB2-0C66DAAE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76339"/>
            <a:ext cx="8619568" cy="64646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DE124B-9290-4A45-A8A5-10971BC23E8D}"/>
              </a:ext>
            </a:extLst>
          </p:cNvPr>
          <p:cNvSpPr txBox="1"/>
          <p:nvPr/>
        </p:nvSpPr>
        <p:spPr>
          <a:xfrm>
            <a:off x="9785894" y="3489648"/>
            <a:ext cx="1942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Somewhat disappointing…</a:t>
            </a:r>
          </a:p>
        </p:txBody>
      </p:sp>
    </p:spTree>
    <p:extLst>
      <p:ext uri="{BB962C8B-B14F-4D97-AF65-F5344CB8AC3E}">
        <p14:creationId xmlns:p14="http://schemas.microsoft.com/office/powerpoint/2010/main" val="3733915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6906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Correcting Adams-</a:t>
            </a:r>
            <a:r>
              <a:rPr lang="en-US" dirty="0" err="1">
                <a:solidFill>
                  <a:schemeClr val="bg1"/>
                </a:solidFill>
              </a:rPr>
              <a:t>Bashforth</a:t>
            </a:r>
            <a:r>
              <a:rPr lang="en-US" dirty="0">
                <a:solidFill>
                  <a:schemeClr val="bg1"/>
                </a:solidFill>
              </a:rPr>
              <a:t> helped…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What about other implicit methods?</a:t>
            </a:r>
          </a:p>
        </p:txBody>
      </p:sp>
    </p:spTree>
    <p:extLst>
      <p:ext uri="{BB962C8B-B14F-4D97-AF65-F5344CB8AC3E}">
        <p14:creationId xmlns:p14="http://schemas.microsoft.com/office/powerpoint/2010/main" val="1593539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261401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Trapezoid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451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D3DB43-E7F6-42EF-8EB2-0C66DAAE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76339"/>
            <a:ext cx="8619568" cy="64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48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D3DB43-E7F6-42EF-8EB2-0C66DAAE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267" y="625700"/>
            <a:ext cx="6226309" cy="48832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2765F2-63DB-46AD-B44F-846F8C922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126" y="625700"/>
            <a:ext cx="6058393" cy="488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42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D3DB43-E7F6-42EF-8EB2-0C66DAAE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267" y="625700"/>
            <a:ext cx="6226309" cy="48832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2765F2-63DB-46AD-B44F-846F8C922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00"/>
            <a:ext cx="6058393" cy="488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277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5338" y="1831488"/>
            <a:ext cx="9144000" cy="4261401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Why are linear multi-step methods worse than single-step here?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6738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7584" y="335901"/>
            <a:ext cx="9193762" cy="458133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“When multistep numerical methods are used, instability problems may arise that cannot be circumvented by simply choosing a sufficiently small step size h. This is because multistep methods yield ‘extraneous solutions,’ which may dominate the calculations….”</a:t>
            </a:r>
            <a:b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4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7B9EC4-0A7F-456A-A7BF-2BA9423EE20E}"/>
              </a:ext>
            </a:extLst>
          </p:cNvPr>
          <p:cNvSpPr txBox="1"/>
          <p:nvPr/>
        </p:nvSpPr>
        <p:spPr>
          <a:xfrm>
            <a:off x="813070" y="4917231"/>
            <a:ext cx="10422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Source: Fundamentals of Differential Equations. Eighth Edition. Nagle, </a:t>
            </a:r>
            <a:r>
              <a:rPr lang="en-US" sz="20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Saff</a:t>
            </a:r>
            <a:r>
              <a:rPr lang="en-US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and Snider. Pg. 150</a:t>
            </a:r>
          </a:p>
        </p:txBody>
      </p:sp>
    </p:spTree>
    <p:extLst>
      <p:ext uri="{BB962C8B-B14F-4D97-AF65-F5344CB8AC3E}">
        <p14:creationId xmlns:p14="http://schemas.microsoft.com/office/powerpoint/2010/main" val="3100945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8882" y="1073020"/>
            <a:ext cx="9100456" cy="4544009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But why?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19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A0B769-09AB-475D-BDC1-794AA9E07B3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328057" y="1648009"/>
                <a:ext cx="8637037" cy="3880335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6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6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6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6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6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6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6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6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6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6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6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n-US" sz="8000" b="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sz="8000" b="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3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1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A0B769-09AB-475D-BDC1-794AA9E07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328057" y="1648009"/>
                <a:ext cx="8637037" cy="3880335"/>
              </a:xfrm>
              <a:blipFill>
                <a:blip r:embed="rId2"/>
                <a:stretch>
                  <a:fillRect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5162B51-5FF6-4E23-A53F-A7A1F618D5D2}"/>
              </a:ext>
            </a:extLst>
          </p:cNvPr>
          <p:cNvSpPr txBox="1"/>
          <p:nvPr/>
        </p:nvSpPr>
        <p:spPr>
          <a:xfrm>
            <a:off x="1328057" y="379965"/>
            <a:ext cx="9535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Lennard Jones Potential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57DCD-C4EF-4B71-A993-809907FEC3A9}"/>
              </a:ext>
            </a:extLst>
          </p:cNvPr>
          <p:cNvSpPr txBox="1"/>
          <p:nvPr/>
        </p:nvSpPr>
        <p:spPr>
          <a:xfrm>
            <a:off x="2329426" y="5915608"/>
            <a:ext cx="754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More information: https://en.wikipedia.org/wiki/Lennard-Jones_potential</a:t>
            </a:r>
          </a:p>
        </p:txBody>
      </p:sp>
    </p:spTree>
    <p:extLst>
      <p:ext uri="{BB962C8B-B14F-4D97-AF65-F5344CB8AC3E}">
        <p14:creationId xmlns:p14="http://schemas.microsoft.com/office/powerpoint/2010/main" val="4003166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8882" y="1073020"/>
            <a:ext cx="9100456" cy="4544009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Some really complicated stuff, that’s why.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69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03072D-6251-45C5-9A3A-8B32EF9FC6B6}"/>
              </a:ext>
            </a:extLst>
          </p:cNvPr>
          <p:cNvSpPr txBox="1"/>
          <p:nvPr/>
        </p:nvSpPr>
        <p:spPr>
          <a:xfrm>
            <a:off x="1421363" y="1763486"/>
            <a:ext cx="8767666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Jacobian?</a:t>
            </a:r>
          </a:p>
          <a:p>
            <a:pPr algn="ctr"/>
            <a:br>
              <a:rPr lang="en-US" sz="7200" dirty="0">
                <a:solidFill>
                  <a:schemeClr val="bg1"/>
                </a:solidFill>
              </a:rPr>
            </a:br>
            <a:r>
              <a:rPr lang="en-US" sz="7200" dirty="0">
                <a:solidFill>
                  <a:schemeClr val="bg1"/>
                </a:solidFill>
              </a:rPr>
              <a:t>Hessian?</a:t>
            </a:r>
          </a:p>
        </p:txBody>
      </p:sp>
    </p:spTree>
    <p:extLst>
      <p:ext uri="{BB962C8B-B14F-4D97-AF65-F5344CB8AC3E}">
        <p14:creationId xmlns:p14="http://schemas.microsoft.com/office/powerpoint/2010/main" val="215474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A0B769-09AB-475D-BDC1-794AA9E07B3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328057" y="1648009"/>
                <a:ext cx="8637037" cy="3880335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6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6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6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6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6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6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6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6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6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6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6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n-US" sz="8000" b="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sz="8000" b="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1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A0B769-09AB-475D-BDC1-794AA9E07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328057" y="1648009"/>
                <a:ext cx="8637037" cy="3880335"/>
              </a:xfrm>
              <a:blipFill>
                <a:blip r:embed="rId2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5162B51-5FF6-4E23-A53F-A7A1F618D5D2}"/>
              </a:ext>
            </a:extLst>
          </p:cNvPr>
          <p:cNvSpPr txBox="1"/>
          <p:nvPr/>
        </p:nvSpPr>
        <p:spPr>
          <a:xfrm>
            <a:off x="1328057" y="379965"/>
            <a:ext cx="9535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Redefining for Simplicity…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57DCD-C4EF-4B71-A993-809907FEC3A9}"/>
              </a:ext>
            </a:extLst>
          </p:cNvPr>
          <p:cNvSpPr txBox="1"/>
          <p:nvPr/>
        </p:nvSpPr>
        <p:spPr>
          <a:xfrm>
            <a:off x="2329426" y="5915608"/>
            <a:ext cx="754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More information: https://en.wikipedia.org/wiki/Lennard-Jones_potential</a:t>
            </a:r>
          </a:p>
        </p:txBody>
      </p:sp>
    </p:spTree>
    <p:extLst>
      <p:ext uri="{BB962C8B-B14F-4D97-AF65-F5344CB8AC3E}">
        <p14:creationId xmlns:p14="http://schemas.microsoft.com/office/powerpoint/2010/main" val="230168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A0B769-09AB-475D-BDC1-794AA9E07B3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327171" y="1561562"/>
                <a:ext cx="11627141" cy="3880335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≠1</m:t>
                                  </m:r>
                                </m:sub>
                                <m:sup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nary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=2</m:t>
                                  </m:r>
                                </m:sub>
                                <m:sup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−6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36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36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36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sz="36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36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36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36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sz="36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br>
                  <a:rPr lang="en-US" sz="8000" b="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sz="8000" b="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n-US" sz="31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sz="31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A0B769-09AB-475D-BDC1-794AA9E07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327171" y="1561562"/>
                <a:ext cx="11627141" cy="3880335"/>
              </a:xfrm>
              <a:blipFill>
                <a:blip r:embed="rId2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5162B51-5FF6-4E23-A53F-A7A1F618D5D2}"/>
              </a:ext>
            </a:extLst>
          </p:cNvPr>
          <p:cNvSpPr txBox="1"/>
          <p:nvPr/>
        </p:nvSpPr>
        <p:spPr>
          <a:xfrm>
            <a:off x="1328057" y="379965"/>
            <a:ext cx="9535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Jacobian…</a:t>
            </a:r>
          </a:p>
        </p:txBody>
      </p:sp>
    </p:spTree>
    <p:extLst>
      <p:ext uri="{BB962C8B-B14F-4D97-AF65-F5344CB8AC3E}">
        <p14:creationId xmlns:p14="http://schemas.microsoft.com/office/powerpoint/2010/main" val="73274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03072D-6251-45C5-9A3A-8B32EF9FC6B6}"/>
              </a:ext>
            </a:extLst>
          </p:cNvPr>
          <p:cNvSpPr txBox="1"/>
          <p:nvPr/>
        </p:nvSpPr>
        <p:spPr>
          <a:xfrm>
            <a:off x="857075" y="1213008"/>
            <a:ext cx="10477850" cy="4431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The Jacobian appears somewhat cumbersome…</a:t>
            </a:r>
          </a:p>
          <a:p>
            <a:pPr algn="ctr"/>
            <a:endParaRPr lang="en-US" sz="7200" dirty="0">
              <a:solidFill>
                <a:schemeClr val="bg1"/>
              </a:solidFill>
            </a:endParaRPr>
          </a:p>
          <a:p>
            <a:pPr algn="ctr"/>
            <a:r>
              <a:rPr lang="en-US" sz="7200" dirty="0">
                <a:solidFill>
                  <a:schemeClr val="bg1"/>
                </a:solidFill>
              </a:rPr>
              <a:t>We’ll avoid the Hessian.</a:t>
            </a:r>
          </a:p>
        </p:txBody>
      </p:sp>
    </p:spTree>
    <p:extLst>
      <p:ext uri="{BB962C8B-B14F-4D97-AF65-F5344CB8AC3E}">
        <p14:creationId xmlns:p14="http://schemas.microsoft.com/office/powerpoint/2010/main" val="53547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228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Steepest descent with Weakest Line Search: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75484-E5FC-4A5F-B596-9D80FE1134EB}"/>
              </a:ext>
            </a:extLst>
          </p:cNvPr>
          <p:cNvSpPr txBox="1"/>
          <p:nvPr/>
        </p:nvSpPr>
        <p:spPr>
          <a:xfrm>
            <a:off x="1855301" y="3429000"/>
            <a:ext cx="93884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Fails to: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Find the minimum structure for even very small 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 so in a reasonable amount of time…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9726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2720</TotalTime>
  <Words>421</Words>
  <Application>Microsoft Office PowerPoint</Application>
  <PresentationFormat>Widescreen</PresentationFormat>
  <Paragraphs>62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Office Theme</vt:lpstr>
      <vt:lpstr>Optimizing Lennard-Jones Structures </vt:lpstr>
      <vt:lpstr>This project was adapted from the following project in:  Fundamentals of Differential Equations.  Eighth Edition. Nagle, Saff, and Snider. Pg. 151-152</vt:lpstr>
      <vt:lpstr>Background</vt:lpstr>
      <vt:lpstr>∑24_(i&lt;j)^n▒1/〖r_ij〗^12 -2/〖r_ij〗^6   r_ij=√((x_i-x_i )^2+(y_i-y_i )^2+(z_i-z_i )^2 )</vt:lpstr>
      <vt:lpstr>PowerPoint Presentation</vt:lpstr>
      <vt:lpstr>∑24_(i&lt;j)^n▒1/〖R_ij〗^6 -2/〖R_ij〗^3   R_ij=(x_i-x_i )^2+(y_i-y_i )^2+(z_i-z_i )^2</vt:lpstr>
      <vt:lpstr>⟨[∑_(i&lt;j, i≠1)^n▒1/〖R_ij〗^6 -2/〖R_ij〗^3 ]+[∑_(j=2)^n▒[(-6)/〖R_1j〗^7 +6/〖R_1j〗^4 ] ∗2(x_1-x_j )], …⟩  R_ij=(x_i-x_i )^2+(y_i-y_i )^2+(z_i-z_i )^2 </vt:lpstr>
      <vt:lpstr>PowerPoint Presentation</vt:lpstr>
      <vt:lpstr>Steepest descent with Weakest Line Search:</vt:lpstr>
      <vt:lpstr>Are we out of luck?</vt:lpstr>
      <vt:lpstr>A Jacobian Free Method: Nelder-Mead</vt:lpstr>
      <vt:lpstr>Bifurcation Diagrams</vt:lpstr>
      <vt:lpstr>PowerPoint Presentation</vt:lpstr>
      <vt:lpstr>Euler’s Method</vt:lpstr>
      <vt:lpstr>PowerPoint Presentation</vt:lpstr>
      <vt:lpstr>PowerPoint Presentation</vt:lpstr>
      <vt:lpstr>Runge-Kutta 4</vt:lpstr>
      <vt:lpstr>PowerPoint Presentation</vt:lpstr>
      <vt:lpstr>PowerPoint Presentation</vt:lpstr>
      <vt:lpstr>Things that didn’t work…</vt:lpstr>
      <vt:lpstr>        Backwards Euler’s   (Newton’s method failed to converge)</vt:lpstr>
      <vt:lpstr>Predictor Corrector   (Adams-Bashforth / Adams-Moulton 4th order)</vt:lpstr>
      <vt:lpstr>PowerPoint Presentation</vt:lpstr>
      <vt:lpstr> Adams-Bashforth (4th order) </vt:lpstr>
      <vt:lpstr> Adams-Bashforth (4th order) </vt:lpstr>
      <vt:lpstr>PowerPoint Presentation</vt:lpstr>
      <vt:lpstr> Rearranging math in Predictor Corrector  (Adams-Bashforth / Adams-Moulton 4th order) </vt:lpstr>
      <vt:lpstr>PowerPoint Presentation</vt:lpstr>
      <vt:lpstr>PowerPoint Presentation</vt:lpstr>
      <vt:lpstr>Predictor Corrector   (Adams-Bashforth / Adams-Moulton 2nd order)</vt:lpstr>
      <vt:lpstr>PowerPoint Presentation</vt:lpstr>
      <vt:lpstr>Correcting Adams-Bashforth helped…    What about other implicit methods?</vt:lpstr>
      <vt:lpstr>Trapezoid  </vt:lpstr>
      <vt:lpstr>PowerPoint Presentation</vt:lpstr>
      <vt:lpstr>PowerPoint Presentation</vt:lpstr>
      <vt:lpstr>PowerPoint Presentation</vt:lpstr>
      <vt:lpstr>Why are linear multi-step methods worse than single-step here?  </vt:lpstr>
      <vt:lpstr>“When multistep numerical methods are used, instability problems may arise that cannot be circumvented by simply choosing a sufficiently small step size h. This is because multistep methods yield ‘extraneous solutions,’ which may dominate the calculations….” </vt:lpstr>
      <vt:lpstr>But why?  </vt:lpstr>
      <vt:lpstr>Some really complicated stuff, that’s why.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Things that didn’t work</dc:title>
  <dc:creator>Stephen</dc:creator>
  <cp:lastModifiedBy>Stephen Bapple</cp:lastModifiedBy>
  <cp:revision>21</cp:revision>
  <dcterms:created xsi:type="dcterms:W3CDTF">2018-03-11T21:55:45Z</dcterms:created>
  <dcterms:modified xsi:type="dcterms:W3CDTF">2018-04-02T04:55:47Z</dcterms:modified>
</cp:coreProperties>
</file>