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57" r:id="rId4"/>
    <p:sldId id="268" r:id="rId5"/>
    <p:sldId id="286" r:id="rId6"/>
    <p:sldId id="260" r:id="rId7"/>
    <p:sldId id="285" r:id="rId8"/>
    <p:sldId id="287" r:id="rId9"/>
    <p:sldId id="262" r:id="rId10"/>
    <p:sldId id="263" r:id="rId11"/>
    <p:sldId id="264" r:id="rId12"/>
    <p:sldId id="265" r:id="rId13"/>
    <p:sldId id="266" r:id="rId14"/>
    <p:sldId id="267" r:id="rId15"/>
    <p:sldId id="258" r:id="rId16"/>
    <p:sldId id="270" r:id="rId17"/>
    <p:sldId id="271" r:id="rId18"/>
    <p:sldId id="272" r:id="rId19"/>
    <p:sldId id="269" r:id="rId20"/>
    <p:sldId id="278" r:id="rId21"/>
    <p:sldId id="273" r:id="rId22"/>
    <p:sldId id="275" r:id="rId23"/>
    <p:sldId id="276" r:id="rId24"/>
    <p:sldId id="277" r:id="rId25"/>
    <p:sldId id="279" r:id="rId26"/>
    <p:sldId id="280" r:id="rId27"/>
    <p:sldId id="274" r:id="rId28"/>
    <p:sldId id="281" r:id="rId29"/>
    <p:sldId id="282" r:id="rId30"/>
    <p:sldId id="283" r:id="rId31"/>
    <p:sldId id="284" r:id="rId32"/>
    <p:sldId id="288" r:id="rId33"/>
    <p:sldId id="289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E51-C59F-4D71-A4C7-95D8355C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7E97-7A42-4E12-942B-46C343BF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E7C9-49C8-4D65-9B66-03C8E87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5C45-068B-463F-86F9-758B82B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47D6-251C-489C-98FD-04DF4CDA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111-80E2-406E-BD07-4E008B4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D11E7-5903-403D-8B4E-9E499CD2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0D68-3D86-40F8-98BC-6D6DE173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E525-18C4-436D-8B34-361B8E02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DCF7-AD6B-449C-BC52-86E4A69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9F8BB-4ECD-4EB5-A5D1-791533D64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3DA0D-32B3-4C6C-A8C7-7EA521A1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A9F3-9983-4AE8-A32A-49A479C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49E9-DDE9-4750-90BE-47AA8372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B016-1600-40F4-9B8A-0F54A611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5F9D-9902-4225-8958-9A48A60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54E6-A96D-45DE-A5FE-B14B62B4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5201-CC95-489D-B3B5-0E1BF753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40C0-22E9-4DEB-BDAF-1CCD1A0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B12C-B511-46A8-BADE-9A2BFB5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BB85-4AB4-4200-92EF-676774F0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8D88-2244-4BCF-B497-70ADA764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CF5-22A2-4C2D-8E0C-F795E495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4BDD-9446-4ACB-BE96-3AB52870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2131-E3CD-402E-ADAD-739E76FB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503E-539D-4292-99B8-9C0ED1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EBA1-5BF0-4876-BEA0-1E7656C3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51A8-9B7E-419B-AC46-AD0123B0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004E-3EC5-4BA6-BDFF-AE321FE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FCF44-291E-4772-BEED-4125AD3E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A1290-F0A4-4A79-9187-E495395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230-7B84-4933-998E-263C788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FC0D-2F24-49F1-9BA2-721D47D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40481-B509-42A5-B7F5-6B085B78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3F34-4749-4B82-8A19-93626DE4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B6DE5-62F7-4102-8A00-1D1A15CB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DB096-3596-43A1-AE99-38B5744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B2AC4-3359-4899-A04D-CF23A6E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549D-04A4-41BC-B9B1-29F0E99B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8AED-338F-414B-A29D-346C580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2F719-8833-4E16-AC0C-B223F34D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E4708-DB77-4E23-8A69-EE134620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DFE7-FF7F-49A8-8094-46813F5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4D40-8647-4704-8B4A-AB0C663D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985E0-E151-463B-9565-D66D2C8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DCF2-C91D-436E-8EA4-AF236E35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335-214B-44C6-9FEF-39DC5A1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7F4B-86A1-4129-8114-628760CE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D392-0E02-4046-BAA8-C71A9B81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170F-5D50-4333-A2DB-0CC14B4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15F3-3113-4D80-965B-F42C8F3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7743A-68D4-4CEB-82E2-95A563B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942-2DF5-48CB-BA8F-0CFB9D3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27FD-BD2E-4BC1-A835-EB3B2AC5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EF53-858C-42AC-AC82-2D6E92E3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F4DB-EF1A-4B3E-B076-A050D2D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1C06-727D-4713-9FB1-652D38A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89B4-B20E-48EA-9977-EB6C52AB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46BF4-510C-4A5A-9522-EC1AE80A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BD46-74FA-4A0D-A019-F295A205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6A9-FC36-45C3-AB4C-A1C05066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C9B8-005D-43F6-BEF0-231DC299DBD4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4495-2A79-4198-BB5B-1B9B7A02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9101-41FF-4E55-AFC2-5AFD6A59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77282"/>
            <a:ext cx="11905861" cy="57476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Step Size &amp; Instability</a:t>
            </a:r>
            <a:b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the Logistic Population Equation</a:t>
            </a:r>
          </a:p>
        </p:txBody>
      </p:sp>
    </p:spTree>
    <p:extLst>
      <p:ext uri="{BB962C8B-B14F-4D97-AF65-F5344CB8AC3E}">
        <p14:creationId xmlns:p14="http://schemas.microsoft.com/office/powerpoint/2010/main" val="424588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0"/>
            <a:ext cx="9144000" cy="405765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Runge-</a:t>
            </a:r>
            <a:r>
              <a:rPr lang="en-US" sz="8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Kutta</a:t>
            </a:r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55929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that didn’t work…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0071-BBB8-47D9-8794-1C165529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4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Backwards </a:t>
            </a:r>
            <a:r>
              <a:rPr lang="en-US" dirty="0" err="1">
                <a:solidFill>
                  <a:schemeClr val="bg1"/>
                </a:solidFill>
              </a:rPr>
              <a:t>Eulers</a:t>
            </a:r>
            <a:r>
              <a:rPr lang="en-US" dirty="0">
                <a:solidFill>
                  <a:schemeClr val="bg1"/>
                </a:solidFill>
              </a:rPr>
              <a:t> (Newton’s method failed to converge)</a:t>
            </a:r>
          </a:p>
          <a:p>
            <a:r>
              <a:rPr lang="en-US" dirty="0">
                <a:solidFill>
                  <a:schemeClr val="bg1"/>
                </a:solidFill>
              </a:rPr>
              <a:t>Predictor corrector (</a:t>
            </a:r>
            <a:r>
              <a:rPr lang="en-US" dirty="0" err="1">
                <a:solidFill>
                  <a:schemeClr val="bg1"/>
                </a:solidFill>
              </a:rPr>
              <a:t>adams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moulton</a:t>
            </a:r>
            <a:r>
              <a:rPr lang="en-US" dirty="0">
                <a:solidFill>
                  <a:schemeClr val="bg1"/>
                </a:solidFill>
              </a:rPr>
              <a:t>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</a:p>
          <a:p>
            <a:r>
              <a:rPr lang="en-US" dirty="0">
                <a:solidFill>
                  <a:schemeClr val="bg1"/>
                </a:solidFill>
              </a:rPr>
              <a:t>Adams 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Rearranging pc4</a:t>
            </a:r>
          </a:p>
          <a:p>
            <a:r>
              <a:rPr lang="en-US" dirty="0">
                <a:solidFill>
                  <a:schemeClr val="bg1"/>
                </a:solidFill>
              </a:rPr>
              <a:t>Predictor corrector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order </a:t>
            </a:r>
            <a:r>
              <a:rPr lang="en-US" dirty="0" err="1">
                <a:solidFill>
                  <a:schemeClr val="bg1"/>
                </a:solidFill>
              </a:rPr>
              <a:t>adams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en-US" dirty="0" err="1">
                <a:solidFill>
                  <a:schemeClr val="bg1"/>
                </a:solidFill>
              </a:rPr>
              <a:t>moulton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6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0" y="637170"/>
            <a:ext cx="9144000" cy="433604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Backwards Euler’s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(Newton’s method failed to converge)</a:t>
            </a:r>
          </a:p>
        </p:txBody>
      </p:sp>
    </p:spTree>
    <p:extLst>
      <p:ext uri="{BB962C8B-B14F-4D97-AF65-F5344CB8AC3E}">
        <p14:creationId xmlns:p14="http://schemas.microsoft.com/office/powerpoint/2010/main" val="128751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65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Predictor Corrector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/ Adams-Moulton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368242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the step size at which pc4 devolves into chaos is around 0.175, which is smaller than 0.18 for which Euler’s converged to the correct value. </a:t>
            </a:r>
          </a:p>
        </p:txBody>
      </p:sp>
    </p:spTree>
    <p:extLst>
      <p:ext uri="{BB962C8B-B14F-4D97-AF65-F5344CB8AC3E}">
        <p14:creationId xmlns:p14="http://schemas.microsoft.com/office/powerpoint/2010/main" val="99237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905069"/>
            <a:ext cx="9343053" cy="4310742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3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2" y="783773"/>
            <a:ext cx="11681927" cy="38815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was adapted from a significantly smaller project in: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Fundamentals of Differential Equations. 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Eighth Edition. Nagle, </a:t>
            </a:r>
            <a:r>
              <a:rPr lang="en-US" sz="4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Saff</a:t>
            </a: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Snider. Pg. 151-152</a:t>
            </a:r>
          </a:p>
        </p:txBody>
      </p:sp>
    </p:spTree>
    <p:extLst>
      <p:ext uri="{BB962C8B-B14F-4D97-AF65-F5344CB8AC3E}">
        <p14:creationId xmlns:p14="http://schemas.microsoft.com/office/powerpoint/2010/main" val="231329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905069"/>
            <a:ext cx="9343053" cy="4310742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0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the step size at which 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alone devolves into chaos is even smaller (~0.7 vs ~0.175) than for pc4.</a:t>
            </a:r>
          </a:p>
        </p:txBody>
      </p:sp>
    </p:spTree>
    <p:extLst>
      <p:ext uri="{BB962C8B-B14F-4D97-AF65-F5344CB8AC3E}">
        <p14:creationId xmlns:p14="http://schemas.microsoft.com/office/powerpoint/2010/main" val="421246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25" y="905069"/>
            <a:ext cx="9343053" cy="5393094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Rearranging math in Predictor Corrector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/ Adams-Moulton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order)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8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489233" y="2847012"/>
            <a:ext cx="2621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this is the same diagram as for the original Predictor / Corrector</a:t>
            </a:r>
          </a:p>
        </p:txBody>
      </p:sp>
    </p:spTree>
    <p:extLst>
      <p:ext uri="{BB962C8B-B14F-4D97-AF65-F5344CB8AC3E}">
        <p14:creationId xmlns:p14="http://schemas.microsoft.com/office/powerpoint/2010/main" val="384558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Exactly the same…</a:t>
            </a:r>
          </a:p>
        </p:txBody>
      </p:sp>
    </p:spTree>
    <p:extLst>
      <p:ext uri="{BB962C8B-B14F-4D97-AF65-F5344CB8AC3E}">
        <p14:creationId xmlns:p14="http://schemas.microsoft.com/office/powerpoint/2010/main" val="136879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65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Predictor Corrector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/ Adams-Moulton 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4201607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E124B-9290-4A45-A8A5-10971BC23E8D}"/>
              </a:ext>
            </a:extLst>
          </p:cNvPr>
          <p:cNvSpPr txBox="1"/>
          <p:nvPr/>
        </p:nvSpPr>
        <p:spPr>
          <a:xfrm>
            <a:off x="9785894" y="3489648"/>
            <a:ext cx="194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Somewhat disappointing…</a:t>
            </a:r>
          </a:p>
        </p:txBody>
      </p:sp>
    </p:spTree>
    <p:extLst>
      <p:ext uri="{BB962C8B-B14F-4D97-AF65-F5344CB8AC3E}">
        <p14:creationId xmlns:p14="http://schemas.microsoft.com/office/powerpoint/2010/main" val="373391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906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Correcting Adams-</a:t>
            </a:r>
            <a:r>
              <a:rPr lang="en-US" dirty="0" err="1">
                <a:solidFill>
                  <a:schemeClr val="bg1"/>
                </a:solidFill>
              </a:rPr>
              <a:t>Bashforth</a:t>
            </a:r>
            <a:r>
              <a:rPr lang="en-US" dirty="0">
                <a:solidFill>
                  <a:schemeClr val="bg1"/>
                </a:solidFill>
              </a:rPr>
              <a:t> helped…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What about other implicit methods?</a:t>
            </a:r>
          </a:p>
        </p:txBody>
      </p:sp>
    </p:spTree>
    <p:extLst>
      <p:ext uri="{BB962C8B-B14F-4D97-AF65-F5344CB8AC3E}">
        <p14:creationId xmlns:p14="http://schemas.microsoft.com/office/powerpoint/2010/main" val="1593539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61401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Trapezoid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5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76339"/>
            <a:ext cx="8619568" cy="6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4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8061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67" y="625700"/>
            <a:ext cx="6226309" cy="4883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2765F2-63DB-46AD-B44F-846F8C92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6" y="625700"/>
            <a:ext cx="6058393" cy="48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3DB43-E7F6-42EF-8EB2-0C66DAAE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67" y="625700"/>
            <a:ext cx="6226309" cy="4883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2765F2-63DB-46AD-B44F-846F8C92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00"/>
            <a:ext cx="6058393" cy="48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2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338" y="1831488"/>
            <a:ext cx="9144000" cy="4261401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Why are linear multi-step methods worse than single-step here?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73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584" y="335901"/>
            <a:ext cx="9193762" cy="458133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“When multistep numerical methods are used, instability problems may arise that cannot be circumvented by simply choosing a sufficiently small step size h. This is because multistep methods yield ‘extraneous solutions,’ which may dominate the calculations….”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B9EC4-0A7F-456A-A7BF-2BA9423EE20E}"/>
              </a:ext>
            </a:extLst>
          </p:cNvPr>
          <p:cNvSpPr txBox="1"/>
          <p:nvPr/>
        </p:nvSpPr>
        <p:spPr>
          <a:xfrm>
            <a:off x="813070" y="4917231"/>
            <a:ext cx="10422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Source: Fundamentals of Differential Equations. Eighth Edition. Nagle, </a:t>
            </a:r>
            <a:r>
              <a:rPr lang="en-US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Saff</a:t>
            </a: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Snider. Pg. 150</a:t>
            </a:r>
          </a:p>
        </p:txBody>
      </p:sp>
    </p:spTree>
    <p:extLst>
      <p:ext uri="{BB962C8B-B14F-4D97-AF65-F5344CB8AC3E}">
        <p14:creationId xmlns:p14="http://schemas.microsoft.com/office/powerpoint/2010/main" val="3100945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82" y="1073020"/>
            <a:ext cx="9100456" cy="454400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But why?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95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82" y="1073020"/>
            <a:ext cx="9100456" cy="4544009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Some really complicated stuff, that’s why.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9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415142" y="1723511"/>
                <a:ext cx="8637037" cy="3293706"/>
              </a:xfrm>
            </p:spPr>
            <p:txBody>
              <a:bodyPr>
                <a:normAutofit fontScale="90000"/>
              </a:bodyPr>
              <a:lstStyle/>
              <a:p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8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15142" y="1723511"/>
                <a:ext cx="8637037" cy="32937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421363" y="475861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Logistic Equation for population growth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E4D8D-4B69-4C01-B5A8-9377C2D5F1C9}"/>
                  </a:ext>
                </a:extLst>
              </p:cNvPr>
              <p:cNvSpPr txBox="1"/>
              <p:nvPr/>
            </p:nvSpPr>
            <p:spPr>
              <a:xfrm>
                <a:off x="3321697" y="4647885"/>
                <a:ext cx="449735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E4D8D-4B69-4C01-B5A8-9377C2D5F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97" y="4647885"/>
                <a:ext cx="4497356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680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https://en.wikipedia.org/wiki/Logistic_function</a:t>
            </a:r>
          </a:p>
        </p:txBody>
      </p:sp>
    </p:spTree>
    <p:extLst>
      <p:ext uri="{BB962C8B-B14F-4D97-AF65-F5344CB8AC3E}">
        <p14:creationId xmlns:p14="http://schemas.microsoft.com/office/powerpoint/2010/main" val="40031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421363" y="475861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3072D-6251-45C5-9A3A-8B32EF9FC6B6}"/>
                  </a:ext>
                </a:extLst>
              </p:cNvPr>
              <p:cNvSpPr txBox="1"/>
              <p:nvPr/>
            </p:nvSpPr>
            <p:spPr>
              <a:xfrm>
                <a:off x="1421363" y="1763486"/>
                <a:ext cx="8767666" cy="2241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7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7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7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endParaRPr lang="en-US" sz="7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3072D-6251-45C5-9A3A-8B32EF9FC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63" y="1763486"/>
                <a:ext cx="8767666" cy="22417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7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8296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Bifurcation Diagrams</a:t>
            </a:r>
          </a:p>
        </p:txBody>
      </p:sp>
    </p:spTree>
    <p:extLst>
      <p:ext uri="{BB962C8B-B14F-4D97-AF65-F5344CB8AC3E}">
        <p14:creationId xmlns:p14="http://schemas.microsoft.com/office/powerpoint/2010/main" val="379726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551" y="357252"/>
            <a:ext cx="9144000" cy="10983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Bifurcation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1850F-0C08-4BA4-8BB5-68188C724DEA}"/>
              </a:ext>
            </a:extLst>
          </p:cNvPr>
          <p:cNvSpPr txBox="1"/>
          <p:nvPr/>
        </p:nvSpPr>
        <p:spPr>
          <a:xfrm>
            <a:off x="1474237" y="1660849"/>
            <a:ext cx="9209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Show values converged to depending on an input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Often used for illustrating chaos in dynamic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will use them to illustrate chaos arising out of instability in numeric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Source/more background: https://en.wikipedia.org/wiki/Bifurcation_diagram</a:t>
            </a:r>
          </a:p>
        </p:txBody>
      </p:sp>
    </p:spTree>
    <p:extLst>
      <p:ext uri="{BB962C8B-B14F-4D97-AF65-F5344CB8AC3E}">
        <p14:creationId xmlns:p14="http://schemas.microsoft.com/office/powerpoint/2010/main" val="144188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421363" y="475861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Convergence?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3072D-6251-45C5-9A3A-8B32EF9FC6B6}"/>
                  </a:ext>
                </a:extLst>
              </p:cNvPr>
              <p:cNvSpPr txBox="1"/>
              <p:nvPr/>
            </p:nvSpPr>
            <p:spPr>
              <a:xfrm>
                <a:off x="1505338" y="2407298"/>
                <a:ext cx="8767666" cy="2241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7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7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7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7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den>
                          </m:f>
                        </m:e>
                      </m:func>
                      <m:r>
                        <a:rPr lang="en-US" sz="7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7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3072D-6251-45C5-9A3A-8B32EF9FC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8" y="2407298"/>
                <a:ext cx="8767666" cy="22417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92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0"/>
            <a:ext cx="9144000" cy="405765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Euler’s Method</a:t>
            </a:r>
          </a:p>
        </p:txBody>
      </p:sp>
    </p:spTree>
    <p:extLst>
      <p:ext uri="{BB962C8B-B14F-4D97-AF65-F5344CB8AC3E}">
        <p14:creationId xmlns:p14="http://schemas.microsoft.com/office/powerpoint/2010/main" val="102526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312</Words>
  <Application>Microsoft Office PowerPoint</Application>
  <PresentationFormat>Widescreen</PresentationFormat>
  <Paragraphs>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Step Size &amp; Instability  for the Logistic Population Equation</vt:lpstr>
      <vt:lpstr>This project was adapted from a significantly smaller project in:  Fundamentals of Differential Equations.  Eighth Edition. Nagle, Saff, and Snider. Pg. 151-152</vt:lpstr>
      <vt:lpstr>Background</vt:lpstr>
      <vt:lpstr> dp/dt=10p(1-p)  p(0)=0.1</vt:lpstr>
      <vt:lpstr>PowerPoint Presentation</vt:lpstr>
      <vt:lpstr>Bifurcation Diagrams</vt:lpstr>
      <vt:lpstr>Bifurcation Diagrams</vt:lpstr>
      <vt:lpstr>PowerPoint Presentation</vt:lpstr>
      <vt:lpstr>Euler’s Method</vt:lpstr>
      <vt:lpstr>PowerPoint Presentation</vt:lpstr>
      <vt:lpstr>PowerPoint Presentation</vt:lpstr>
      <vt:lpstr>Runge-Kutta 4</vt:lpstr>
      <vt:lpstr>PowerPoint Presentation</vt:lpstr>
      <vt:lpstr>PowerPoint Presentation</vt:lpstr>
      <vt:lpstr>Things that didn’t work…</vt:lpstr>
      <vt:lpstr>        Backwards Euler’s   (Newton’s method failed to converge)</vt:lpstr>
      <vt:lpstr>Predictor Corrector   (Adams-Bashforth / Adams-Moulton 4th order)</vt:lpstr>
      <vt:lpstr>PowerPoint Presentation</vt:lpstr>
      <vt:lpstr> Adams-Bashforth (4th order) </vt:lpstr>
      <vt:lpstr> Adams-Bashforth (4th order) </vt:lpstr>
      <vt:lpstr>PowerPoint Presentation</vt:lpstr>
      <vt:lpstr> Rearranging math in Predictor Corrector  (Adams-Bashforth / Adams-Moulton 4th order) </vt:lpstr>
      <vt:lpstr>PowerPoint Presentation</vt:lpstr>
      <vt:lpstr>PowerPoint Presentation</vt:lpstr>
      <vt:lpstr>Predictor Corrector   (Adams-Bashforth / Adams-Moulton 2nd order)</vt:lpstr>
      <vt:lpstr>PowerPoint Presentation</vt:lpstr>
      <vt:lpstr>Correcting Adams-Bashforth helped…    What about other implicit methods?</vt:lpstr>
      <vt:lpstr>Trapezoid  </vt:lpstr>
      <vt:lpstr>PowerPoint Presentation</vt:lpstr>
      <vt:lpstr>PowerPoint Presentation</vt:lpstr>
      <vt:lpstr>PowerPoint Presentation</vt:lpstr>
      <vt:lpstr>Why are linear multi-step methods worse than single-step here?  </vt:lpstr>
      <vt:lpstr>“When multistep numerical methods are used, instability problems may arise that cannot be circumvented by simply choosing a sufficiently small step size h. This is because multistep methods yield ‘extraneous solutions,’ which may dominate the calculations….” </vt:lpstr>
      <vt:lpstr>But why?  </vt:lpstr>
      <vt:lpstr>Some really complicated stuff, that’s why.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that didn’t work</dc:title>
  <dc:creator>Stephen</dc:creator>
  <cp:lastModifiedBy>Stephen</cp:lastModifiedBy>
  <cp:revision>15</cp:revision>
  <dcterms:created xsi:type="dcterms:W3CDTF">2018-03-11T21:55:45Z</dcterms:created>
  <dcterms:modified xsi:type="dcterms:W3CDTF">2018-03-13T16:41:42Z</dcterms:modified>
</cp:coreProperties>
</file>