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57" r:id="rId4"/>
    <p:sldId id="268" r:id="rId5"/>
    <p:sldId id="286" r:id="rId6"/>
    <p:sldId id="293" r:id="rId7"/>
    <p:sldId id="294" r:id="rId8"/>
    <p:sldId id="295" r:id="rId9"/>
    <p:sldId id="260" r:id="rId10"/>
    <p:sldId id="300" r:id="rId11"/>
    <p:sldId id="296" r:id="rId12"/>
    <p:sldId id="297" r:id="rId13"/>
    <p:sldId id="298" r:id="rId14"/>
    <p:sldId id="299" r:id="rId15"/>
    <p:sldId id="301" r:id="rId16"/>
    <p:sldId id="306" r:id="rId17"/>
    <p:sldId id="307" r:id="rId18"/>
    <p:sldId id="313" r:id="rId19"/>
    <p:sldId id="314" r:id="rId20"/>
    <p:sldId id="315" r:id="rId21"/>
    <p:sldId id="316" r:id="rId22"/>
    <p:sldId id="303" r:id="rId23"/>
    <p:sldId id="308" r:id="rId24"/>
    <p:sldId id="309" r:id="rId25"/>
    <p:sldId id="311" r:id="rId26"/>
    <p:sldId id="310" r:id="rId27"/>
    <p:sldId id="312" r:id="rId28"/>
    <p:sldId id="317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6E51-C59F-4D71-A4C7-95D8355CB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77E97-7A42-4E12-942B-46C343BFD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E7C9-49C8-4D65-9B66-03C8E874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55C45-068B-463F-86F9-758B82BD2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47D6-251C-489C-98FD-04DF4CDA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6111-80E2-406E-BD07-4E008B4E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D11E7-5903-403D-8B4E-9E499CD2D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0D68-3D86-40F8-98BC-6D6DE17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E525-18C4-436D-8B34-361B8E02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CF7-AD6B-449C-BC52-86E4A699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9F8BB-4ECD-4EB5-A5D1-791533D64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DA0D-32B3-4C6C-A8C7-7EA521A1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A9F3-9983-4AE8-A32A-49A479CE9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49E9-DDE9-4750-90BE-47AA8372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016-1600-40F4-9B8A-0F54A61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5F9D-9902-4225-8958-9A48A600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54E6-A96D-45DE-A5FE-B14B62B4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5201-CC95-489D-B3B5-0E1BF753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40C0-22E9-4DEB-BDAF-1CCD1A02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B12C-B511-46A8-BADE-9A2BFB5C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BB85-4AB4-4200-92EF-676774F0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8D88-2244-4BCF-B497-70ADA764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CF5-22A2-4C2D-8E0C-F795E495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F4BDD-9446-4ACB-BE96-3AB52870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2131-E3CD-402E-ADAD-739E76FB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03E-539D-4292-99B8-9C0ED18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EBA1-5BF0-4876-BEA0-1E7656C3F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51A8-9B7E-419B-AC46-AD0123B0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E004E-3EC5-4BA6-BDFF-AE321FE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FCF44-291E-4772-BEED-4125AD3E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A1290-F0A4-4A79-9187-E495395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B230-7B84-4933-998E-263C788D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FC0D-2F24-49F1-9BA2-721D47D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40481-B509-42A5-B7F5-6B085B78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3F34-4749-4B82-8A19-93626DE4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B6DE5-62F7-4102-8A00-1D1A15CB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DB096-3596-43A1-AE99-38B57447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B2AC4-3359-4899-A04D-CF23A6E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5549D-04A4-41BC-B9B1-29F0E99B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8AED-338F-414B-A29D-346C580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2F719-8833-4E16-AC0C-B223F34D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E4708-DB77-4E23-8A69-EE134620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CDFE7-FF7F-49A8-8094-46813F5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84D40-8647-4704-8B4A-AB0C663D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985E0-E151-463B-9565-D66D2C86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DCF2-C91D-436E-8EA4-AF236E35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5335-214B-44C6-9FEF-39DC5A1D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7F4B-86A1-4129-8114-628760CE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392-0E02-4046-BAA8-C71A9B81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0170F-5D50-4333-A2DB-0CC14B4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B15F3-3113-4D80-965B-F42C8F3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7743A-68D4-4CEB-82E2-95A563BD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942-2DF5-48CB-BA8F-0CFB9D3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27FD-BD2E-4BC1-A835-EB3B2AC5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FEF53-858C-42AC-AC82-2D6E92E3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3F4DB-EF1A-4B3E-B076-A050D2D0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31C06-727D-4713-9FB1-652D38AC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89B4-B20E-48EA-9977-EB6C52AB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6BF4-510C-4A5A-9522-EC1AE80A8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BD46-74FA-4A0D-A019-F295A205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56A9-FC36-45C3-AB4C-A1C05066C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9B8-005D-43F6-BEF0-231DC299DBD4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4495-2A79-4198-BB5B-1B9B7A02E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9101-41FF-4E55-AFC2-5AFD6A599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97F9-D2B6-4E17-B642-15129945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177282"/>
            <a:ext cx="11905861" cy="5747657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Optimizing Lennard-Jones Structures</a:t>
            </a:r>
            <a:b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8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88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1855301" y="3429000"/>
            <a:ext cx="93884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Fails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 the minimum structure for even very small 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 so in a reasonable amount of time…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92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we out of luck?</a:t>
            </a:r>
          </a:p>
        </p:txBody>
      </p:sp>
    </p:spTree>
    <p:extLst>
      <p:ext uri="{BB962C8B-B14F-4D97-AF65-F5344CB8AC3E}">
        <p14:creationId xmlns:p14="http://schemas.microsoft.com/office/powerpoint/2010/main" val="137530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Jacobian Free Method: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635723" y="3429000"/>
            <a:ext cx="1031526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Brief Description: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Finds local minima by rolling a simplex 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(n-dimensional triangular structure) down to a minimum.</a:t>
            </a:r>
          </a:p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Also called amoeba method.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8749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939" y="1122363"/>
            <a:ext cx="9144000" cy="126011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Nelder-Mead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4272616" y="3429000"/>
            <a:ext cx="364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 very effective…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C277A-E659-4F50-982D-4DA13018D635}"/>
              </a:ext>
            </a:extLst>
          </p:cNvPr>
          <p:cNvSpPr txBox="1"/>
          <p:nvPr/>
        </p:nvSpPr>
        <p:spPr>
          <a:xfrm>
            <a:off x="2023154" y="5874898"/>
            <a:ext cx="857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https://en.wikipedia.org/wiki/Nelder%E2%80%93Mead_method</a:t>
            </a:r>
          </a:p>
        </p:txBody>
      </p:sp>
    </p:spTree>
    <p:extLst>
      <p:ext uri="{BB962C8B-B14F-4D97-AF65-F5344CB8AC3E}">
        <p14:creationId xmlns:p14="http://schemas.microsoft.com/office/powerpoint/2010/main" val="32467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Weakest Line Search: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375331" y="3372440"/>
            <a:ext cx="11441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Two optimizations that make the method converge: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Ensure the initial guess has a reasonable resulting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 the structure back to the origin after every minimization.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045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Runaway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5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Bad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5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23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Better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6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2" y="783773"/>
            <a:ext cx="11681927" cy="388153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was adapted from the following project in: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Numerical Analysis. </a:t>
            </a:r>
            <a:b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Second Edition. Timothy Sauer. Pg. 580-582</a:t>
            </a:r>
          </a:p>
        </p:txBody>
      </p:sp>
    </p:spTree>
    <p:extLst>
      <p:ext uri="{BB962C8B-B14F-4D97-AF65-F5344CB8AC3E}">
        <p14:creationId xmlns:p14="http://schemas.microsoft.com/office/powerpoint/2010/main" val="2313290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64" y="1328373"/>
            <a:ext cx="6285608" cy="471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BFD05-F6F8-4867-ADB8-FE8F4386D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7" y="1328373"/>
            <a:ext cx="6285607" cy="47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189302"/>
            <a:ext cx="9144000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Comparison of Errors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1599605"/>
            <a:ext cx="5646905" cy="4235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53F59-F1AA-485F-91A1-6EED80AE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56" y="1595297"/>
            <a:ext cx="5652649" cy="42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42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 lot of things didn’t work: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Steepest Descent with Golden Section Search (Didn’t converge)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Nelder</a:t>
            </a: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-Mead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completely random initial guesses.</a:t>
            </a:r>
          </a:p>
        </p:txBody>
      </p:sp>
    </p:spTree>
    <p:extLst>
      <p:ext uri="{BB962C8B-B14F-4D97-AF65-F5344CB8AC3E}">
        <p14:creationId xmlns:p14="http://schemas.microsoft.com/office/powerpoint/2010/main" val="1865021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273" y="489527"/>
            <a:ext cx="10418618" cy="192710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Factors that led to improvement:</a:t>
            </a:r>
            <a:b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45AC506-49CE-47A5-9932-3F83E48B7E41}"/>
              </a:ext>
            </a:extLst>
          </p:cNvPr>
          <p:cNvSpPr txBox="1">
            <a:spLocks/>
          </p:cNvSpPr>
          <p:nvPr/>
        </p:nvSpPr>
        <p:spPr>
          <a:xfrm>
            <a:off x="1524000" y="4923032"/>
            <a:ext cx="9144000" cy="1294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Throwing out guesses with wildly inaccurate energies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Changing the bounds for the random guesses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Shifting structures back to the origin</a:t>
            </a:r>
          </a:p>
        </p:txBody>
      </p:sp>
    </p:spTree>
    <p:extLst>
      <p:ext uri="{BB962C8B-B14F-4D97-AF65-F5344CB8AC3E}">
        <p14:creationId xmlns:p14="http://schemas.microsoft.com/office/powerpoint/2010/main" val="2683482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2814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But does the tolerance affect the accuracy?</a:t>
            </a:r>
          </a:p>
        </p:txBody>
      </p:sp>
    </p:spTree>
    <p:extLst>
      <p:ext uri="{BB962C8B-B14F-4D97-AF65-F5344CB8AC3E}">
        <p14:creationId xmlns:p14="http://schemas.microsoft.com/office/powerpoint/2010/main" val="15452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641" y="124647"/>
            <a:ext cx="12127346" cy="11390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Structures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164" y="189302"/>
            <a:ext cx="11231417" cy="90238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Comparing Errors by Tolerance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000B-CDA5-42C8-A5EC-AFBA16D7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0" y="1328373"/>
            <a:ext cx="6900084" cy="517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2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…Not by a significant amount.</a:t>
            </a:r>
          </a:p>
          <a:p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 difference is seen starting at approximately the 12</a:t>
            </a:r>
            <a:r>
              <a:rPr lang="en-US" sz="18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</a:t>
            </a:r>
            <a:r>
              <a:rPr lang="en-US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digit of the potential energy.)</a:t>
            </a:r>
          </a:p>
        </p:txBody>
      </p:sp>
    </p:spTree>
    <p:extLst>
      <p:ext uri="{BB962C8B-B14F-4D97-AF65-F5344CB8AC3E}">
        <p14:creationId xmlns:p14="http://schemas.microsoft.com/office/powerpoint/2010/main" val="4133127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do the other structures look like?</a:t>
            </a:r>
          </a:p>
        </p:txBody>
      </p:sp>
    </p:spTree>
    <p:extLst>
      <p:ext uri="{BB962C8B-B14F-4D97-AF65-F5344CB8AC3E}">
        <p14:creationId xmlns:p14="http://schemas.microsoft.com/office/powerpoint/2010/main" val="1331041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720436" y="1505527"/>
            <a:ext cx="10252364" cy="2225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 are some structures so hard to get the right shape for?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80616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6760F5-765B-4B3F-8DDF-7A4F61292F54}"/>
              </a:ext>
            </a:extLst>
          </p:cNvPr>
          <p:cNvSpPr txBox="1">
            <a:spLocks/>
          </p:cNvSpPr>
          <p:nvPr/>
        </p:nvSpPr>
        <p:spPr>
          <a:xfrm>
            <a:off x="646543" y="249229"/>
            <a:ext cx="10252364" cy="6650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Disconnectivity</a:t>
            </a:r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Graph</a:t>
            </a:r>
            <a:endParaRPr lang="en-US" sz="1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12D07-C625-4201-BBB1-58B52F126F3B}"/>
              </a:ext>
            </a:extLst>
          </p:cNvPr>
          <p:cNvSpPr txBox="1"/>
          <p:nvPr/>
        </p:nvSpPr>
        <p:spPr>
          <a:xfrm>
            <a:off x="1307721" y="6019669"/>
            <a:ext cx="9391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http://pele-python.github.io/pele/disconnectivity_graph.html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FEF8B-7A9C-4DF6-86C3-0B6C553C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84" y="1077912"/>
            <a:ext cx="6307081" cy="47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28057" y="1648009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Lennard Jones Potential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</p:spTree>
    <p:extLst>
      <p:ext uri="{BB962C8B-B14F-4D97-AF65-F5344CB8AC3E}">
        <p14:creationId xmlns:p14="http://schemas.microsoft.com/office/powerpoint/2010/main" val="40031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1421363" y="1763486"/>
            <a:ext cx="8767666" cy="3323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Jacobian?</a:t>
            </a:r>
          </a:p>
          <a:p>
            <a:pPr algn="ctr"/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Hessian?</a:t>
            </a:r>
          </a:p>
        </p:txBody>
      </p:sp>
    </p:spTree>
    <p:extLst>
      <p:ext uri="{BB962C8B-B14F-4D97-AF65-F5344CB8AC3E}">
        <p14:creationId xmlns:p14="http://schemas.microsoft.com/office/powerpoint/2010/main" val="215474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66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6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6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6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93575" y="1561562"/>
                <a:ext cx="8637037" cy="38803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Redefining for Simplicity…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7DCD-C4EF-4B71-A993-809907FEC3A9}"/>
              </a:ext>
            </a:extLst>
          </p:cNvPr>
          <p:cNvSpPr txBox="1"/>
          <p:nvPr/>
        </p:nvSpPr>
        <p:spPr>
          <a:xfrm>
            <a:off x="2329426" y="5915608"/>
            <a:ext cx="754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More information: https://en.wikipedia.org/wiki/Lennard-Jones_potential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/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CF4B06-06E3-4EDE-AB27-09DC9BDE4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546" y="5026011"/>
                <a:ext cx="6496907" cy="566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≠1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6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6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  <m:r>
                                                    <a:rPr lang="en-US" sz="36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sz="36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∗2</m:t>
                              </m:r>
                              <m:d>
                                <m:dPr>
                                  <m:ctrlP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sz="8000" b="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1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3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31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31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A0B769-09AB-475D-BDC1-794AA9E07B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27171" y="1561562"/>
                <a:ext cx="11627141" cy="3880335"/>
              </a:xfrm>
              <a:blipFill>
                <a:blip r:embed="rId2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5162B51-5FF6-4E23-A53F-A7A1F618D5D2}"/>
              </a:ext>
            </a:extLst>
          </p:cNvPr>
          <p:cNvSpPr txBox="1"/>
          <p:nvPr/>
        </p:nvSpPr>
        <p:spPr>
          <a:xfrm>
            <a:off x="1328057" y="379965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Jacobian…</a:t>
            </a:r>
          </a:p>
        </p:txBody>
      </p:sp>
    </p:spTree>
    <p:extLst>
      <p:ext uri="{BB962C8B-B14F-4D97-AF65-F5344CB8AC3E}">
        <p14:creationId xmlns:p14="http://schemas.microsoft.com/office/powerpoint/2010/main" val="7327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03072D-6251-45C5-9A3A-8B32EF9FC6B6}"/>
              </a:ext>
            </a:extLst>
          </p:cNvPr>
          <p:cNvSpPr txBox="1"/>
          <p:nvPr/>
        </p:nvSpPr>
        <p:spPr>
          <a:xfrm>
            <a:off x="857075" y="1213008"/>
            <a:ext cx="10477850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The Jacobian appears somewhat cumbersome…</a:t>
            </a:r>
          </a:p>
          <a:p>
            <a:pPr algn="ctr"/>
            <a:endParaRPr lang="en-US" sz="7200" dirty="0">
              <a:solidFill>
                <a:schemeClr val="bg1"/>
              </a:solidFill>
            </a:endParaRP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We’ll avoid the Hessian.</a:t>
            </a:r>
          </a:p>
        </p:txBody>
      </p:sp>
    </p:spTree>
    <p:extLst>
      <p:ext uri="{BB962C8B-B14F-4D97-AF65-F5344CB8AC3E}">
        <p14:creationId xmlns:p14="http://schemas.microsoft.com/office/powerpoint/2010/main" val="5354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B769-09AB-475D-BDC1-794AA9E07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52"/>
            <a:ext cx="9144000" cy="1922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Strategy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5484-E5FC-4A5F-B596-9D80FE1134EB}"/>
              </a:ext>
            </a:extLst>
          </p:cNvPr>
          <p:cNvSpPr txBox="1"/>
          <p:nvPr/>
        </p:nvSpPr>
        <p:spPr>
          <a:xfrm>
            <a:off x="953548" y="2430710"/>
            <a:ext cx="1100833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Unwrap 3D coordinates into a 1D vector.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two points 1 unit apart as a starting structure for n=2.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some number of initial guesses: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Guess 1 random point, append to the previous structure.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Run minimizer to obtain approximate solution.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Save structure with minimum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structure with lowest energy as initial guess for n + 1.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</TotalTime>
  <Words>437</Words>
  <Application>Microsoft Office PowerPoint</Application>
  <PresentationFormat>Widescreen</PresentationFormat>
  <Paragraphs>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Optimizing Lennard-Jones Structures </vt:lpstr>
      <vt:lpstr>This project was adapted from the following project in:  Numerical Analysis.  Second Edition. Timothy Sauer. Pg. 580-582</vt:lpstr>
      <vt:lpstr>Background</vt:lpstr>
      <vt:lpstr>∑_(i&lt;j)^n▒1/〖r_ij〗^12 -2/〖r_ij〗^6   r_ij=√((x_i-x_i )^2+(y_i-y_i )^2+(z_i-z_i )^2 )</vt:lpstr>
      <vt:lpstr>PowerPoint Presentation</vt:lpstr>
      <vt:lpstr>∑_(i&lt;j)^n▒1/〖R_ij〗^6 -2/〖R_ij〗^3   R_ij=(x_i-x_i )^2+(y_i-y_i )^2+(z_i-z_i )^2</vt:lpstr>
      <vt:lpstr>⟨[∑_(i&lt;j, i≠1)^n▒1/〖R_ij〗^6 -2/〖R_ij〗^3 ]+[∑_(j=2)^n▒[(-6)/〖R_1j〗^7 +6/〖R_1j〗^4 ] ∗2(x_1-x_j )], …⟩  R_ij=(x_i-x_i )^2+(y_i-y_i )^2+(z_i-z_i )^2 </vt:lpstr>
      <vt:lpstr>PowerPoint Presentation</vt:lpstr>
      <vt:lpstr>General Strategy </vt:lpstr>
      <vt:lpstr>Steepest descent with Weakest Line Search:</vt:lpstr>
      <vt:lpstr>Are we out of luck?</vt:lpstr>
      <vt:lpstr>A Jacobian Free Method: Nelder-Mead</vt:lpstr>
      <vt:lpstr> Nelder-Mead</vt:lpstr>
      <vt:lpstr>Steepest descent with Weakest Line Search:</vt:lpstr>
      <vt:lpstr>Runaway Structure</vt:lpstr>
      <vt:lpstr>Bad Structure</vt:lpstr>
      <vt:lpstr>Bad Errors</vt:lpstr>
      <vt:lpstr>Better Structure</vt:lpstr>
      <vt:lpstr>Better Errors</vt:lpstr>
      <vt:lpstr>Comparison of Structures</vt:lpstr>
      <vt:lpstr>Comparison of Errors</vt:lpstr>
      <vt:lpstr>A lot of things didn’t work: </vt:lpstr>
      <vt:lpstr>Factors that led to improvement: </vt:lpstr>
      <vt:lpstr>But does the tolerance affect the accuracy?</vt:lpstr>
      <vt:lpstr>Comparing Structures by Tolerance</vt:lpstr>
      <vt:lpstr>Comparing Errors by Tolerance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that didn’t work</dc:title>
  <dc:creator>Stephen</dc:creator>
  <cp:lastModifiedBy>Stephen</cp:lastModifiedBy>
  <cp:revision>40</cp:revision>
  <dcterms:created xsi:type="dcterms:W3CDTF">2018-03-11T21:55:45Z</dcterms:created>
  <dcterms:modified xsi:type="dcterms:W3CDTF">2018-04-16T05:04:45Z</dcterms:modified>
</cp:coreProperties>
</file>