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5" r:id="rId7"/>
    <p:sldId id="264" r:id="rId8"/>
    <p:sldId id="266" r:id="rId9"/>
    <p:sldId id="262" r:id="rId10"/>
    <p:sldId id="263"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4" d="100"/>
          <a:sy n="134" d="100"/>
        </p:scale>
        <p:origin x="440"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5/16/22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5/16/22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Predicting Winning New York Mega Millions Lottery Numbers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Data 698 Capstone Project</a:t>
            </a:r>
          </a:p>
        </p:txBody>
      </p:sp>
      <p:sp>
        <p:nvSpPr>
          <p:cNvPr id="4" name="TextBox 3">
            <a:extLst>
              <a:ext uri="{FF2B5EF4-FFF2-40B4-BE49-F238E27FC236}">
                <a16:creationId xmlns:a16="http://schemas.microsoft.com/office/drawing/2014/main" id="{5673AC84-1B71-4467-B638-CA65A9B08D0A}"/>
              </a:ext>
            </a:extLst>
          </p:cNvPr>
          <p:cNvSpPr txBox="1"/>
          <p:nvPr/>
        </p:nvSpPr>
        <p:spPr>
          <a:xfrm>
            <a:off x="9333571" y="31446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Stephen Haslett</a:t>
            </a:r>
          </a:p>
        </p:txBody>
      </p:sp>
      <p:pic>
        <p:nvPicPr>
          <p:cNvPr id="9" name="Picture 8" descr="A picture containing text, clipart&#10;&#10;Description automatically generated">
            <a:extLst>
              <a:ext uri="{FF2B5EF4-FFF2-40B4-BE49-F238E27FC236}">
                <a16:creationId xmlns:a16="http://schemas.microsoft.com/office/drawing/2014/main" id="{5395EDA5-46FA-6148-B1D0-E449D34EC20A}"/>
              </a:ext>
            </a:extLst>
          </p:cNvPr>
          <p:cNvPicPr>
            <a:picLocks noChangeAspect="1"/>
          </p:cNvPicPr>
          <p:nvPr/>
        </p:nvPicPr>
        <p:blipFill>
          <a:blip r:embed="rId2"/>
          <a:stretch>
            <a:fillRect/>
          </a:stretch>
        </p:blipFill>
        <p:spPr>
          <a:xfrm>
            <a:off x="140252" y="186082"/>
            <a:ext cx="2946400" cy="1397000"/>
          </a:xfrm>
          <a:prstGeom prst="rect">
            <a:avLst/>
          </a:prstGeom>
        </p:spPr>
      </p:pic>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0"/>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b="1"/>
              <a:t>We compared </a:t>
            </a:r>
            <a:r>
              <a:rPr lang="en-US" sz="1600" b="1" dirty="0"/>
              <a:t>the average winnings of each strategy against the Consistent Numbers base case.</a:t>
            </a:r>
          </a:p>
          <a:p>
            <a:pPr marL="0" indent="0">
              <a:buNone/>
            </a:pPr>
            <a:r>
              <a:rPr lang="en-US" sz="1600" b="1" dirty="0"/>
              <a:t>10,000 trails were run for each individual strategy.</a:t>
            </a:r>
          </a:p>
          <a:p>
            <a:pPr marL="0" indent="0">
              <a:buNone/>
            </a:pPr>
            <a:endParaRPr lang="en-US" sz="2000" b="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1047750"/>
            <a:ext cx="1476374" cy="369332"/>
          </a:xfrm>
          <a:prstGeom prst="rect">
            <a:avLst/>
          </a:prstGeom>
          <a:noFill/>
        </p:spPr>
        <p:txBody>
          <a:bodyPr wrap="square" rtlCol="0">
            <a:spAutoFit/>
          </a:bodyPr>
          <a:lstStyle/>
          <a:p>
            <a:r>
              <a:rPr lang="en-US" i="1" dirty="0"/>
              <a:t>Simulations</a:t>
            </a:r>
          </a:p>
        </p:txBody>
      </p:sp>
      <p:pic>
        <p:nvPicPr>
          <p:cNvPr id="6" name="Picture 5" descr="Text&#10;&#10;Description automatically generated">
            <a:extLst>
              <a:ext uri="{FF2B5EF4-FFF2-40B4-BE49-F238E27FC236}">
                <a16:creationId xmlns:a16="http://schemas.microsoft.com/office/drawing/2014/main" id="{34039298-ECA8-FF46-847F-6E8D962CD8EA}"/>
              </a:ext>
            </a:extLst>
          </p:cNvPr>
          <p:cNvPicPr>
            <a:picLocks noChangeAspect="1"/>
          </p:cNvPicPr>
          <p:nvPr/>
        </p:nvPicPr>
        <p:blipFill>
          <a:blip r:embed="rId4"/>
          <a:stretch>
            <a:fillRect/>
          </a:stretch>
        </p:blipFill>
        <p:spPr>
          <a:xfrm>
            <a:off x="142875" y="3057451"/>
            <a:ext cx="6162675" cy="3679581"/>
          </a:xfrm>
          <a:prstGeom prst="rect">
            <a:avLst/>
          </a:prstGeom>
        </p:spPr>
      </p:pic>
    </p:spTree>
    <p:extLst>
      <p:ext uri="{BB962C8B-B14F-4D97-AF65-F5344CB8AC3E}">
        <p14:creationId xmlns:p14="http://schemas.microsoft.com/office/powerpoint/2010/main" val="340274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AFEC-8B45-A944-9690-48D90F0B89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C64501-5843-904A-AA75-1218A0D9AA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908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207861"/>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680321" y="2336872"/>
            <a:ext cx="11197354" cy="4311577"/>
          </a:xfrm>
        </p:spPr>
        <p:txBody>
          <a:bodyPr>
            <a:noAutofit/>
          </a:bodyPr>
          <a:lstStyle/>
          <a:p>
            <a:pPr marL="0" indent="0">
              <a:buNone/>
            </a:pPr>
            <a:r>
              <a:rPr lang="en-US" sz="1800" b="1" dirty="0"/>
              <a:t>Problem Statement</a:t>
            </a:r>
          </a:p>
          <a:p>
            <a:pPr marL="0" indent="0">
              <a:buNone/>
            </a:pPr>
            <a:r>
              <a:rPr lang="en-US" sz="1500" dirty="0"/>
              <a:t>Is it possible to strategically play the lottery in order to increase one’s chances of winning, or is it merely a game of chance?</a:t>
            </a:r>
          </a:p>
          <a:p>
            <a:pPr marL="0" indent="0">
              <a:buNone/>
            </a:pPr>
            <a:endParaRPr lang="en-US" sz="1400" dirty="0"/>
          </a:p>
          <a:p>
            <a:pPr marL="0" indent="0">
              <a:buNone/>
            </a:pPr>
            <a:r>
              <a:rPr lang="en-US" sz="1600" b="1" dirty="0"/>
              <a:t>Questions to Be Answered</a:t>
            </a:r>
          </a:p>
          <a:p>
            <a:r>
              <a:rPr lang="en-US" sz="1400" dirty="0"/>
              <a:t>Is it possible to predict winning lottery numbers based on previous results?</a:t>
            </a:r>
            <a:br>
              <a:rPr lang="en-US" sz="1400" dirty="0"/>
            </a:br>
            <a:endParaRPr lang="en-US" sz="1400" dirty="0"/>
          </a:p>
          <a:p>
            <a:r>
              <a:rPr lang="en-US" sz="1400" dirty="0"/>
              <a:t>Can a pattern be identified regarding which winning numbers are drawn most often over time?</a:t>
            </a:r>
            <a:br>
              <a:rPr lang="en-US" sz="1400" dirty="0"/>
            </a:br>
            <a:endParaRPr lang="en-US" sz="1400" dirty="0"/>
          </a:p>
          <a:p>
            <a:r>
              <a:rPr lang="en-US" sz="1400" dirty="0"/>
              <a:t>Can playing these numbers increase our chances of winning, and how does this strategy relate to the Hot Hand Fallacy?</a:t>
            </a:r>
            <a:br>
              <a:rPr lang="en-US" sz="1400" dirty="0"/>
            </a:br>
            <a:endParaRPr lang="en-US" sz="1400" dirty="0"/>
          </a:p>
          <a:p>
            <a:r>
              <a:rPr lang="en-US" sz="1400" dirty="0"/>
              <a:t>Conversely, can avoiding these numbers increase the odds of winning, and how does this strategy relate to the Gambler’s Fallacy?</a:t>
            </a:r>
            <a:br>
              <a:rPr lang="en-US" sz="1400" dirty="0"/>
            </a:br>
            <a:endParaRPr lang="en-US" sz="1400" dirty="0"/>
          </a:p>
          <a:p>
            <a:r>
              <a:rPr lang="en-US" sz="1400" dirty="0"/>
              <a:t>In terms of winning, is it better to play the same numbers, or pick random numbers every game?</a:t>
            </a:r>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82541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9762" y="0"/>
            <a:ext cx="12192000" cy="686668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Mega Millions Lottery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680321" y="2827724"/>
            <a:ext cx="11102104" cy="3820725"/>
          </a:xfrm>
        </p:spPr>
        <p:txBody>
          <a:bodyPr>
            <a:noAutofit/>
          </a:bodyPr>
          <a:lstStyle/>
          <a:p>
            <a:pPr marL="0" indent="0">
              <a:buNone/>
            </a:pPr>
            <a:r>
              <a:rPr lang="en-US" sz="1800" dirty="0"/>
              <a:t>Game Rules</a:t>
            </a:r>
            <a:br>
              <a:rPr lang="en-US" sz="1400" dirty="0"/>
            </a:br>
            <a:endParaRPr lang="en-US" sz="1400" dirty="0"/>
          </a:p>
          <a:p>
            <a:r>
              <a:rPr lang="en-US" sz="1400" dirty="0"/>
              <a:t>Players pick 5 unique numbers between 1 – 70 for the base numbers, and 1 between 1 and 25 for the Mega Ball. </a:t>
            </a:r>
            <a:br>
              <a:rPr lang="en-US" sz="1400" dirty="0"/>
            </a:br>
            <a:endParaRPr lang="en-US" sz="1400" dirty="0"/>
          </a:p>
          <a:p>
            <a:r>
              <a:rPr lang="en-US" sz="1400" dirty="0"/>
              <a:t>If the player matches all the winning base numbers and the Mega Ball, they win the Jackpot.</a:t>
            </a:r>
            <a:br>
              <a:rPr lang="en-US" sz="1400" dirty="0"/>
            </a:br>
            <a:endParaRPr lang="en-US" sz="1400" dirty="0"/>
          </a:p>
          <a:p>
            <a:r>
              <a:rPr lang="en-US" sz="1400" dirty="0"/>
              <a:t>A standard ticket costs $2 – players can pay an extra dollar to pick a multiplier number (</a:t>
            </a:r>
            <a:r>
              <a:rPr lang="en-US" sz="1400" i="1" dirty="0"/>
              <a:t>1 number between 2 and 5</a:t>
            </a:r>
            <a:r>
              <a:rPr lang="en-US" sz="1400" dirty="0"/>
              <a:t>). If they match winning lottery numbers plus a winning multiplier number, their winnings and multiplied by the multiplier number. </a:t>
            </a:r>
            <a:br>
              <a:rPr lang="en-US" sz="1400" dirty="0"/>
            </a:br>
            <a:endParaRPr lang="en-US" sz="1400" dirty="0"/>
          </a:p>
          <a:p>
            <a:r>
              <a:rPr lang="en-US" sz="1400" dirty="0"/>
              <a:t>If multiple players win the jackpot, it is divided evenly among the winners. If no one wins, it rolls over to the next drawing.</a:t>
            </a:r>
            <a:br>
              <a:rPr lang="en-US" sz="1400" dirty="0"/>
            </a:br>
            <a:endParaRPr lang="en-US" sz="1400" dirty="0"/>
          </a:p>
          <a:p>
            <a:r>
              <a:rPr lang="en-US" sz="1400" dirty="0"/>
              <a:t>75% of allocated prize money is assigned to the jackpot, the remaining 25% is allocated to lower prize tiers.</a:t>
            </a:r>
          </a:p>
          <a:p>
            <a:endParaRPr lang="en-US" sz="1400"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3B3E8F59-7C32-D846-A4B3-8BE4B8428FDB}"/>
              </a:ext>
            </a:extLst>
          </p:cNvPr>
          <p:cNvSpPr txBox="1"/>
          <p:nvPr/>
        </p:nvSpPr>
        <p:spPr>
          <a:xfrm>
            <a:off x="680320" y="2146279"/>
            <a:ext cx="8896350" cy="369332"/>
          </a:xfrm>
          <a:prstGeom prst="rect">
            <a:avLst/>
          </a:prstGeom>
          <a:noFill/>
        </p:spPr>
        <p:txBody>
          <a:bodyPr wrap="square" rtlCol="0">
            <a:spAutoFit/>
          </a:bodyPr>
          <a:lstStyle/>
          <a:p>
            <a:r>
              <a:rPr lang="en-US" dirty="0"/>
              <a:t>US Lottery game that is drawn twice a week on Tuesdays and Friday</a:t>
            </a:r>
          </a:p>
        </p:txBody>
      </p:sp>
      <p:sp>
        <p:nvSpPr>
          <p:cNvPr id="5" name="TextBox 4">
            <a:extLst>
              <a:ext uri="{FF2B5EF4-FFF2-40B4-BE49-F238E27FC236}">
                <a16:creationId xmlns:a16="http://schemas.microsoft.com/office/drawing/2014/main" id="{11816ADA-9EDB-2C4A-BBE7-5E41F2EF0B11}"/>
              </a:ext>
            </a:extLst>
          </p:cNvPr>
          <p:cNvSpPr txBox="1"/>
          <p:nvPr/>
        </p:nvSpPr>
        <p:spPr>
          <a:xfrm>
            <a:off x="10519575" y="893587"/>
            <a:ext cx="1608814" cy="400110"/>
          </a:xfrm>
          <a:prstGeom prst="rect">
            <a:avLst/>
          </a:prstGeom>
          <a:noFill/>
        </p:spPr>
        <p:txBody>
          <a:bodyPr wrap="square" rtlCol="0">
            <a:spAutoFit/>
          </a:bodyPr>
          <a:lstStyle/>
          <a:p>
            <a:r>
              <a:rPr lang="en-US" sz="2000" b="1" i="1" dirty="0"/>
              <a:t>Game Rules</a:t>
            </a:r>
          </a:p>
        </p:txBody>
      </p:sp>
    </p:spTree>
    <p:extLst>
      <p:ext uri="{BB962C8B-B14F-4D97-AF65-F5344CB8AC3E}">
        <p14:creationId xmlns:p14="http://schemas.microsoft.com/office/powerpoint/2010/main" val="323603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14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0"/>
            <a:ext cx="12192000" cy="686668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Mega Millions Lottery</a:t>
            </a:r>
          </a:p>
        </p:txBody>
      </p:sp>
      <p:pic>
        <p:nvPicPr>
          <p:cNvPr id="8" name="Content Placeholder 7" descr="Table&#10;&#10;Description automatically generated">
            <a:extLst>
              <a:ext uri="{FF2B5EF4-FFF2-40B4-BE49-F238E27FC236}">
                <a16:creationId xmlns:a16="http://schemas.microsoft.com/office/drawing/2014/main" id="{B21E0C27-3455-7740-8D3A-68E30295E509}"/>
              </a:ext>
            </a:extLst>
          </p:cNvPr>
          <p:cNvPicPr>
            <a:picLocks noGrp="1" noChangeAspect="1"/>
          </p:cNvPicPr>
          <p:nvPr>
            <p:ph idx="1"/>
          </p:nvPr>
        </p:nvPicPr>
        <p:blipFill>
          <a:blip r:embed="rId4">
            <a:alphaModFix amt="96000"/>
          </a:blip>
          <a:stretch>
            <a:fillRect/>
          </a:stretch>
        </p:blipFill>
        <p:spPr>
          <a:xfrm>
            <a:off x="1674403" y="2515611"/>
            <a:ext cx="8690793" cy="3989964"/>
          </a:xfrm>
        </p:spPr>
      </p:pic>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TextBox 4">
            <a:extLst>
              <a:ext uri="{FF2B5EF4-FFF2-40B4-BE49-F238E27FC236}">
                <a16:creationId xmlns:a16="http://schemas.microsoft.com/office/drawing/2014/main" id="{11816ADA-9EDB-2C4A-BBE7-5E41F2EF0B11}"/>
              </a:ext>
            </a:extLst>
          </p:cNvPr>
          <p:cNvSpPr txBox="1"/>
          <p:nvPr/>
        </p:nvSpPr>
        <p:spPr>
          <a:xfrm>
            <a:off x="10582275" y="705976"/>
            <a:ext cx="1609725" cy="707886"/>
          </a:xfrm>
          <a:prstGeom prst="rect">
            <a:avLst/>
          </a:prstGeom>
          <a:noFill/>
        </p:spPr>
        <p:txBody>
          <a:bodyPr wrap="square" rtlCol="0">
            <a:spAutoFit/>
          </a:bodyPr>
          <a:lstStyle/>
          <a:p>
            <a:r>
              <a:rPr lang="en-US" sz="2000" b="1" i="1" dirty="0"/>
              <a:t>Prize Tiers and Odds</a:t>
            </a:r>
          </a:p>
        </p:txBody>
      </p:sp>
    </p:spTree>
    <p:extLst>
      <p:ext uri="{BB962C8B-B14F-4D97-AF65-F5344CB8AC3E}">
        <p14:creationId xmlns:p14="http://schemas.microsoft.com/office/powerpoint/2010/main" val="374385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66675" y="-103931"/>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2000" b="1" dirty="0"/>
              <a:t>Identified 5 different approaches to playing the lottery:</a:t>
            </a:r>
          </a:p>
          <a:p>
            <a:pPr marL="0" indent="0">
              <a:buNone/>
            </a:pPr>
            <a:r>
              <a:rPr lang="en-US" sz="1600" b="1" dirty="0"/>
              <a:t>1. Consistent Numbers Strategy</a:t>
            </a:r>
          </a:p>
          <a:p>
            <a:pPr marL="0" indent="0">
              <a:buNone/>
            </a:pPr>
            <a:r>
              <a:rPr lang="en-US" sz="1400" i="1" dirty="0"/>
              <a:t>Playing the same numbers every game.</a:t>
            </a:r>
            <a:br>
              <a:rPr lang="en-US" sz="1400" dirty="0"/>
            </a:br>
            <a:endParaRPr lang="en-US" sz="1400" dirty="0"/>
          </a:p>
          <a:p>
            <a:pPr marL="0" indent="0">
              <a:buNone/>
            </a:pPr>
            <a:r>
              <a:rPr lang="en-US" sz="1600" b="1" dirty="0"/>
              <a:t>2. Most Frequent Numbers Strategy (</a:t>
            </a:r>
            <a:r>
              <a:rPr lang="en-US" sz="1600" b="1" i="1" dirty="0"/>
              <a:t>Hot Hand Fallacy</a:t>
            </a:r>
            <a:r>
              <a:rPr lang="en-US" sz="1600" b="1" dirty="0"/>
              <a:t>)</a:t>
            </a:r>
          </a:p>
          <a:p>
            <a:pPr marL="0" indent="0">
              <a:buNone/>
            </a:pPr>
            <a:r>
              <a:rPr lang="en-US" sz="1400" i="1" dirty="0"/>
              <a:t>Playing numbers that occurred most frequently in past winning numbers sets.</a:t>
            </a:r>
          </a:p>
          <a:p>
            <a:pPr marL="0" indent="0">
              <a:buNone/>
            </a:pPr>
            <a:br>
              <a:rPr lang="en-US" sz="1400" dirty="0"/>
            </a:br>
            <a:r>
              <a:rPr lang="en-US" sz="1600" b="1" dirty="0"/>
              <a:t>3. Least Frequent Numbers Strategy (Gambler’s Fallacy) </a:t>
            </a:r>
          </a:p>
          <a:p>
            <a:pPr marL="0" indent="0">
              <a:buNone/>
            </a:pPr>
            <a:r>
              <a:rPr lang="en-US" sz="1400" i="1" dirty="0"/>
              <a:t>Playing numbers that occurred least frequently in past winning numbers sets.</a:t>
            </a:r>
          </a:p>
          <a:p>
            <a:pPr marL="0" indent="0">
              <a:buNone/>
            </a:pPr>
            <a:br>
              <a:rPr lang="en-US" sz="1400" b="1" dirty="0"/>
            </a:br>
            <a:r>
              <a:rPr lang="en-US" sz="1600" b="1" dirty="0"/>
              <a:t>4. Random Numbers Strategy</a:t>
            </a:r>
          </a:p>
          <a:p>
            <a:pPr marL="0" indent="0">
              <a:buNone/>
            </a:pPr>
            <a:r>
              <a:rPr lang="en-US" sz="1400" i="1" dirty="0"/>
              <a:t>Playing random numbers every game.</a:t>
            </a:r>
            <a:br>
              <a:rPr lang="en-US" sz="1400" dirty="0"/>
            </a:br>
            <a:endParaRPr lang="en-US" sz="1400" dirty="0"/>
          </a:p>
          <a:p>
            <a:pPr marL="0" indent="0">
              <a:buNone/>
            </a:pPr>
            <a:r>
              <a:rPr lang="en-US" sz="1600" b="1" dirty="0"/>
              <a:t>5. Multiplier Strategy</a:t>
            </a:r>
          </a:p>
          <a:p>
            <a:pPr marL="0" indent="0">
              <a:buNone/>
            </a:pPr>
            <a:r>
              <a:rPr lang="en-US" sz="1400" i="1" dirty="0"/>
              <a:t>Applying the multiplier number to the Consistent Numbers Strategy.</a:t>
            </a:r>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1047750"/>
            <a:ext cx="1476374" cy="369332"/>
          </a:xfrm>
          <a:prstGeom prst="rect">
            <a:avLst/>
          </a:prstGeom>
          <a:noFill/>
        </p:spPr>
        <p:txBody>
          <a:bodyPr wrap="square" rtlCol="0">
            <a:spAutoFit/>
          </a:bodyPr>
          <a:lstStyle/>
          <a:p>
            <a:r>
              <a:rPr lang="en-US" i="1" dirty="0"/>
              <a:t>Approach</a:t>
            </a:r>
          </a:p>
        </p:txBody>
      </p:sp>
    </p:spTree>
    <p:extLst>
      <p:ext uri="{BB962C8B-B14F-4D97-AF65-F5344CB8AC3E}">
        <p14:creationId xmlns:p14="http://schemas.microsoft.com/office/powerpoint/2010/main" val="17106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66675" y="-103931"/>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2002216" cy="4829175"/>
          </a:xfrm>
        </p:spPr>
        <p:txBody>
          <a:bodyPr>
            <a:noAutofit/>
          </a:bodyPr>
          <a:lstStyle/>
          <a:p>
            <a:pPr marL="0" indent="0">
              <a:buNone/>
            </a:pPr>
            <a:r>
              <a:rPr lang="en-US" sz="1600" dirty="0"/>
              <a:t>Using Hypothesis Testing, we compared the average winnings of each strategy against the Consistent Numbers strategy which we used as the base case.</a:t>
            </a:r>
          </a:p>
          <a:p>
            <a:pPr marL="0" indent="0">
              <a:buNone/>
            </a:pPr>
            <a:endParaRPr lang="en-US" sz="1600" b="1" dirty="0"/>
          </a:p>
          <a:p>
            <a:pPr marL="0" indent="0">
              <a:buNone/>
            </a:pPr>
            <a:r>
              <a:rPr lang="en-US" sz="1600" dirty="0"/>
              <a:t>A true win was evaluated as </a:t>
            </a:r>
            <a:r>
              <a:rPr lang="en-US" sz="1600" i="1" dirty="0"/>
              <a:t>total winnings – total ticket spend.</a:t>
            </a:r>
            <a:endParaRPr lang="en-US" sz="1600" b="1" dirty="0"/>
          </a:p>
          <a:p>
            <a:pPr marL="0" indent="0">
              <a:buNone/>
            </a:pPr>
            <a:endParaRPr lang="en-US" sz="1600" dirty="0"/>
          </a:p>
          <a:p>
            <a:pPr marL="0" indent="0">
              <a:buNone/>
            </a:pPr>
            <a:r>
              <a:rPr lang="en-US" sz="1600" dirty="0"/>
              <a:t>T-Tests were used to determine the significance of difference between each strategy’s mean winnings.</a:t>
            </a:r>
          </a:p>
          <a:p>
            <a:pPr marL="0" indent="0">
              <a:buNone/>
            </a:pPr>
            <a:endParaRPr lang="en-US" sz="1600" dirty="0"/>
          </a:p>
          <a:p>
            <a:pPr marL="0" indent="0">
              <a:buNone/>
            </a:pPr>
            <a:r>
              <a:rPr lang="en-US" sz="1600" b="1" dirty="0"/>
              <a:t>Null Hypothesis</a:t>
            </a:r>
            <a:r>
              <a:rPr lang="en-US" sz="1600" dirty="0"/>
              <a:t>: </a:t>
            </a:r>
            <a:r>
              <a:rPr lang="en-US" sz="1600" i="1" dirty="0"/>
              <a:t>A specific strategy is the same as the base case in terms of average winnings generated and therefore neither strategy will result in more winnings.</a:t>
            </a:r>
          </a:p>
          <a:p>
            <a:pPr marL="0" indent="0">
              <a:buNone/>
            </a:pPr>
            <a:endParaRPr lang="en-US" sz="1600" i="1" dirty="0"/>
          </a:p>
          <a:p>
            <a:pPr marL="0" indent="0">
              <a:buNone/>
            </a:pPr>
            <a:r>
              <a:rPr lang="en-US" sz="1600" b="1" dirty="0"/>
              <a:t>Alternative Hypothesis:</a:t>
            </a:r>
            <a:r>
              <a:rPr lang="en-US" sz="1600" dirty="0"/>
              <a:t> </a:t>
            </a:r>
            <a:r>
              <a:rPr lang="en-US" sz="1600" i="1" dirty="0"/>
              <a:t>A specific strategy is not the same as the base case in terms of average winnings generated and therefore playing the strategy under comparison, or the base strategy, will result in more winnings.</a:t>
            </a:r>
            <a:endParaRPr lang="en-US" sz="1600" b="1" i="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1047750"/>
            <a:ext cx="1476374" cy="369332"/>
          </a:xfrm>
          <a:prstGeom prst="rect">
            <a:avLst/>
          </a:prstGeom>
          <a:noFill/>
        </p:spPr>
        <p:txBody>
          <a:bodyPr wrap="square" rtlCol="0">
            <a:spAutoFit/>
          </a:bodyPr>
          <a:lstStyle/>
          <a:p>
            <a:r>
              <a:rPr lang="en-US" i="1" dirty="0"/>
              <a:t>Approach</a:t>
            </a:r>
          </a:p>
        </p:txBody>
      </p:sp>
    </p:spTree>
    <p:extLst>
      <p:ext uri="{BB962C8B-B14F-4D97-AF65-F5344CB8AC3E}">
        <p14:creationId xmlns:p14="http://schemas.microsoft.com/office/powerpoint/2010/main" val="205708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66675" y="0"/>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dirty="0"/>
              <a:t>To generate the numbers for the Least and Most strategies, We ran through the last 20 years of winning Mega Millions numbers and identified the most and least frequently occurring winning Mega Ball and base numbers.</a:t>
            </a:r>
          </a:p>
          <a:p>
            <a:pPr marL="0" indent="0">
              <a:buNone/>
            </a:pPr>
            <a:r>
              <a:rPr lang="en-US" sz="1600" dirty="0"/>
              <a:t>The top 50 percentile was used to generate random numbers for the Most Frequent Numbers strategy.</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000" b="1" dirty="0"/>
          </a:p>
          <a:p>
            <a:pPr marL="0" indent="0">
              <a:buNone/>
            </a:pPr>
            <a:endParaRPr lang="en-US" sz="2000" b="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70383" y="555033"/>
            <a:ext cx="1476374" cy="1477328"/>
          </a:xfrm>
          <a:prstGeom prst="rect">
            <a:avLst/>
          </a:prstGeom>
          <a:noFill/>
        </p:spPr>
        <p:txBody>
          <a:bodyPr wrap="square" rtlCol="0">
            <a:spAutoFit/>
          </a:bodyPr>
          <a:lstStyle/>
          <a:p>
            <a:r>
              <a:rPr lang="en-US" i="1" dirty="0"/>
              <a:t>Most &amp; Least Frequent Numbers Strategies</a:t>
            </a:r>
          </a:p>
        </p:txBody>
      </p:sp>
      <p:pic>
        <p:nvPicPr>
          <p:cNvPr id="8" name="Picture 7" descr="Chart, bar chart&#10;&#10;Description automatically generated">
            <a:extLst>
              <a:ext uri="{FF2B5EF4-FFF2-40B4-BE49-F238E27FC236}">
                <a16:creationId xmlns:a16="http://schemas.microsoft.com/office/drawing/2014/main" id="{805028FD-0580-284E-A20A-7C11F224380E}"/>
              </a:ext>
            </a:extLst>
          </p:cNvPr>
          <p:cNvPicPr>
            <a:picLocks noChangeAspect="1"/>
          </p:cNvPicPr>
          <p:nvPr/>
        </p:nvPicPr>
        <p:blipFill>
          <a:blip r:embed="rId4"/>
          <a:stretch>
            <a:fillRect/>
          </a:stretch>
        </p:blipFill>
        <p:spPr>
          <a:xfrm>
            <a:off x="304800" y="2974709"/>
            <a:ext cx="6359154" cy="3711841"/>
          </a:xfrm>
          <a:prstGeom prst="rect">
            <a:avLst/>
          </a:prstGeom>
        </p:spPr>
      </p:pic>
    </p:spTree>
    <p:extLst>
      <p:ext uri="{BB962C8B-B14F-4D97-AF65-F5344CB8AC3E}">
        <p14:creationId xmlns:p14="http://schemas.microsoft.com/office/powerpoint/2010/main" val="270206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66675" y="0"/>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dirty="0"/>
              <a:t>The bottom 50 percentile was used to generate random numbers for the Least Frequent Numbers strategy.</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000" b="1" dirty="0"/>
          </a:p>
          <a:p>
            <a:pPr marL="0" indent="0">
              <a:buNone/>
            </a:pPr>
            <a:endParaRPr lang="en-US" sz="2000" b="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70383" y="555033"/>
            <a:ext cx="1476374" cy="1477328"/>
          </a:xfrm>
          <a:prstGeom prst="rect">
            <a:avLst/>
          </a:prstGeom>
          <a:noFill/>
        </p:spPr>
        <p:txBody>
          <a:bodyPr wrap="square" rtlCol="0">
            <a:spAutoFit/>
          </a:bodyPr>
          <a:lstStyle/>
          <a:p>
            <a:r>
              <a:rPr lang="en-US" i="1" dirty="0"/>
              <a:t>Most &amp; Least Frequent Numbers Strategies</a:t>
            </a:r>
          </a:p>
        </p:txBody>
      </p:sp>
      <p:pic>
        <p:nvPicPr>
          <p:cNvPr id="6" name="Picture 5" descr="Chart, histogram&#10;&#10;Description automatically generated">
            <a:extLst>
              <a:ext uri="{FF2B5EF4-FFF2-40B4-BE49-F238E27FC236}">
                <a16:creationId xmlns:a16="http://schemas.microsoft.com/office/drawing/2014/main" id="{A1FACCAE-B542-7444-974E-B74E212DA9C5}"/>
              </a:ext>
            </a:extLst>
          </p:cNvPr>
          <p:cNvPicPr>
            <a:picLocks noChangeAspect="1"/>
          </p:cNvPicPr>
          <p:nvPr/>
        </p:nvPicPr>
        <p:blipFill>
          <a:blip r:embed="rId4"/>
          <a:stretch>
            <a:fillRect/>
          </a:stretch>
        </p:blipFill>
        <p:spPr>
          <a:xfrm>
            <a:off x="335322" y="2450256"/>
            <a:ext cx="7113207" cy="4163065"/>
          </a:xfrm>
          <a:prstGeom prst="rect">
            <a:avLst/>
          </a:prstGeom>
        </p:spPr>
      </p:pic>
    </p:spTree>
    <p:extLst>
      <p:ext uri="{BB962C8B-B14F-4D97-AF65-F5344CB8AC3E}">
        <p14:creationId xmlns:p14="http://schemas.microsoft.com/office/powerpoint/2010/main" val="79812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4" descr="Qr code&#10;&#10;Description automatically generated with medium confidence">
            <a:extLst>
              <a:ext uri="{FF2B5EF4-FFF2-40B4-BE49-F238E27FC236}">
                <a16:creationId xmlns:a16="http://schemas.microsoft.com/office/drawing/2014/main" id="{14718FDE-C128-5C32-CBFB-F1DCC10C968F}"/>
              </a:ext>
            </a:extLst>
          </p:cNvPr>
          <p:cNvPicPr>
            <a:picLocks noChangeAspect="1"/>
          </p:cNvPicPr>
          <p:nvPr/>
        </p:nvPicPr>
        <p:blipFill>
          <a:blip r:embed="rId2">
            <a:alphaModFix amt="8000"/>
            <a:extLst>
              <a:ext uri="{BEBA8EAE-BF5A-486C-A8C5-ECC9F3942E4B}">
                <a14:imgProps xmlns:a14="http://schemas.microsoft.com/office/drawing/2010/main">
                  <a14:imgLayer r:embed="rId3">
                    <a14:imgEffect>
                      <a14:saturation sat="166000"/>
                    </a14:imgEffect>
                  </a14:imgLayer>
                </a14:imgProps>
              </a:ext>
            </a:extLst>
          </a:blip>
          <a:srcRect l="27437" r="27437"/>
          <a:stretch/>
        </p:blipFill>
        <p:spPr>
          <a:xfrm>
            <a:off x="0" y="0"/>
            <a:ext cx="12192000" cy="7065861"/>
          </a:xfrm>
          <a:prstGeom prst="rect">
            <a:avLst/>
          </a:prstGeom>
          <a:noFill/>
          <a:ln>
            <a:noFill/>
          </a:ln>
          <a:effectLst/>
        </p:spPr>
      </p:pic>
      <p:sp>
        <p:nvSpPr>
          <p:cNvPr id="2" name="Title 1">
            <a:extLst>
              <a:ext uri="{FF2B5EF4-FFF2-40B4-BE49-F238E27FC236}">
                <a16:creationId xmlns:a16="http://schemas.microsoft.com/office/drawing/2014/main" id="{DBB49992-731D-B047-A6A6-515E5BFE2B82}"/>
              </a:ext>
            </a:extLst>
          </p:cNvPr>
          <p:cNvSpPr>
            <a:spLocks noGrp="1"/>
          </p:cNvSpPr>
          <p:nvPr>
            <p:ph type="title"/>
          </p:nvPr>
        </p:nvSpPr>
        <p:spPr>
          <a:xfrm>
            <a:off x="680321" y="753228"/>
            <a:ext cx="7087552" cy="1080938"/>
          </a:xfrm>
        </p:spPr>
        <p:txBody>
          <a:bodyPr>
            <a:normAutofit/>
          </a:bodyPr>
          <a:lstStyle/>
          <a:p>
            <a:r>
              <a:rPr lang="en-US" dirty="0"/>
              <a:t>Methodology</a:t>
            </a:r>
          </a:p>
        </p:txBody>
      </p:sp>
      <p:sp>
        <p:nvSpPr>
          <p:cNvPr id="3" name="Content Placeholder 2">
            <a:extLst>
              <a:ext uri="{FF2B5EF4-FFF2-40B4-BE49-F238E27FC236}">
                <a16:creationId xmlns:a16="http://schemas.microsoft.com/office/drawing/2014/main" id="{92BBDE5F-7C92-6249-9319-DBA347C0E59B}"/>
              </a:ext>
            </a:extLst>
          </p:cNvPr>
          <p:cNvSpPr>
            <a:spLocks noGrp="1"/>
          </p:cNvSpPr>
          <p:nvPr>
            <p:ph idx="1"/>
          </p:nvPr>
        </p:nvSpPr>
        <p:spPr>
          <a:xfrm>
            <a:off x="189784" y="2028825"/>
            <a:ext cx="11197354" cy="4829175"/>
          </a:xfrm>
        </p:spPr>
        <p:txBody>
          <a:bodyPr>
            <a:noAutofit/>
          </a:bodyPr>
          <a:lstStyle/>
          <a:p>
            <a:pPr marL="0" indent="0">
              <a:buNone/>
            </a:pPr>
            <a:r>
              <a:rPr lang="en-US" sz="1600" b="1" dirty="0"/>
              <a:t>We then created simulators in R that simulated playing each strategy against randomly generated winning numbers. </a:t>
            </a:r>
          </a:p>
          <a:p>
            <a:pPr marL="0" indent="0">
              <a:buNone/>
            </a:pPr>
            <a:r>
              <a:rPr lang="en-US" sz="1600" b="1" dirty="0"/>
              <a:t>The simulations adhered to the Mega Millions game rules.</a:t>
            </a:r>
          </a:p>
          <a:p>
            <a:pPr marL="0" indent="0">
              <a:buNone/>
            </a:pPr>
            <a:endParaRPr lang="en-US" sz="2000" b="1" dirty="0"/>
          </a:p>
          <a:p>
            <a:pPr marL="0" indent="0">
              <a:buNone/>
            </a:pPr>
            <a:endParaRPr lang="en-US" sz="2000" b="1" dirty="0"/>
          </a:p>
        </p:txBody>
      </p:sp>
      <p:sp>
        <p:nvSpPr>
          <p:cNvPr id="9" name="Footer Placeholder 4">
            <a:extLst>
              <a:ext uri="{FF2B5EF4-FFF2-40B4-BE49-F238E27FC236}">
                <a16:creationId xmlns:a16="http://schemas.microsoft.com/office/drawing/2014/main" id="{0DE1B210-5E04-748F-FF56-EDA98127905C}"/>
              </a:ext>
            </a:extLst>
          </p:cNvPr>
          <p:cNvSpPr>
            <a:spLocks noGrp="1"/>
          </p:cNvSpPr>
          <p:nvPr>
            <p:ph type="ftr" sz="quarter" idx="11"/>
          </p:nvPr>
        </p:nvSpPr>
        <p:spPr>
          <a:xfrm>
            <a:off x="-2531285" y="8050738"/>
            <a:ext cx="6423211" cy="365125"/>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4" name="TextBox 3">
            <a:extLst>
              <a:ext uri="{FF2B5EF4-FFF2-40B4-BE49-F238E27FC236}">
                <a16:creationId xmlns:a16="http://schemas.microsoft.com/office/drawing/2014/main" id="{FD9807F5-5257-4146-A0DF-E46F1654C95C}"/>
              </a:ext>
            </a:extLst>
          </p:cNvPr>
          <p:cNvSpPr txBox="1"/>
          <p:nvPr/>
        </p:nvSpPr>
        <p:spPr>
          <a:xfrm>
            <a:off x="10648951" y="1047750"/>
            <a:ext cx="1476374" cy="369332"/>
          </a:xfrm>
          <a:prstGeom prst="rect">
            <a:avLst/>
          </a:prstGeom>
          <a:noFill/>
        </p:spPr>
        <p:txBody>
          <a:bodyPr wrap="square" rtlCol="0">
            <a:spAutoFit/>
          </a:bodyPr>
          <a:lstStyle/>
          <a:p>
            <a:r>
              <a:rPr lang="en-US" i="1" dirty="0"/>
              <a:t>Simulations</a:t>
            </a:r>
          </a:p>
        </p:txBody>
      </p:sp>
      <p:pic>
        <p:nvPicPr>
          <p:cNvPr id="6" name="Picture 5" descr="Text&#10;&#10;Description automatically generated">
            <a:extLst>
              <a:ext uri="{FF2B5EF4-FFF2-40B4-BE49-F238E27FC236}">
                <a16:creationId xmlns:a16="http://schemas.microsoft.com/office/drawing/2014/main" id="{34039298-ECA8-FF46-847F-6E8D962CD8EA}"/>
              </a:ext>
            </a:extLst>
          </p:cNvPr>
          <p:cNvPicPr>
            <a:picLocks noChangeAspect="1"/>
          </p:cNvPicPr>
          <p:nvPr/>
        </p:nvPicPr>
        <p:blipFill>
          <a:blip r:embed="rId4"/>
          <a:stretch>
            <a:fillRect/>
          </a:stretch>
        </p:blipFill>
        <p:spPr>
          <a:xfrm>
            <a:off x="142875" y="3057451"/>
            <a:ext cx="6162675" cy="3679581"/>
          </a:xfrm>
          <a:prstGeom prst="rect">
            <a:avLst/>
          </a:prstGeom>
        </p:spPr>
      </p:pic>
    </p:spTree>
    <p:extLst>
      <p:ext uri="{BB962C8B-B14F-4D97-AF65-F5344CB8AC3E}">
        <p14:creationId xmlns:p14="http://schemas.microsoft.com/office/powerpoint/2010/main" val="1552796231"/>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190</TotalTime>
  <Words>681</Words>
  <Application>Microsoft Macintosh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TM04033917[[fn=Berlin]]_novariants</vt:lpstr>
      <vt:lpstr>Predicting Winning New York Mega Millions Lottery Numbers</vt:lpstr>
      <vt:lpstr>Introduction</vt:lpstr>
      <vt:lpstr>Mega Millions Lottery</vt:lpstr>
      <vt:lpstr>Mega Millions Lottery</vt:lpstr>
      <vt:lpstr>Methodology</vt:lpstr>
      <vt:lpstr>Methodology</vt:lpstr>
      <vt:lpstr>Methodology</vt:lpstr>
      <vt:lpstr>Methodology</vt:lpstr>
      <vt:lpstr>Methodology</vt:lpstr>
      <vt:lpstr>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stephen haslett</cp:lastModifiedBy>
  <cp:revision>28</cp:revision>
  <dcterms:created xsi:type="dcterms:W3CDTF">2021-07-19T01:22:29Z</dcterms:created>
  <dcterms:modified xsi:type="dcterms:W3CDTF">2022-05-17T03:25:32Z</dcterms:modified>
</cp:coreProperties>
</file>